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y="5143500" cx="9144000"/>
  <p:notesSz cx="6858000" cy="9144000"/>
  <p:embeddedFontLst>
    <p:embeddedFont>
      <p:font typeface="Roboto Slab"/>
      <p:regular r:id="rId54"/>
      <p:bold r:id="rId55"/>
    </p:embeddedFont>
    <p:embeddedFont>
      <p:font typeface="Roboto"/>
      <p:regular r:id="rId56"/>
      <p:bold r:id="rId57"/>
      <p:italic r:id="rId58"/>
      <p:boldItalic r:id="rId59"/>
    </p:embeddedFont>
    <p:embeddedFont>
      <p:font typeface="Century Gothic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CenturyGothic-italic.fntdata"/><Relationship Id="rId61" Type="http://schemas.openxmlformats.org/officeDocument/2006/relationships/font" Target="fonts/CenturyGothic-bold.fntdata"/><Relationship Id="rId20" Type="http://schemas.openxmlformats.org/officeDocument/2006/relationships/slide" Target="slides/slide16.xml"/><Relationship Id="rId63" Type="http://schemas.openxmlformats.org/officeDocument/2006/relationships/font" Target="fonts/CenturyGothic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CenturyGothic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RobotoSlab-bold.fntdata"/><Relationship Id="rId10" Type="http://schemas.openxmlformats.org/officeDocument/2006/relationships/slide" Target="slides/slide6.xml"/><Relationship Id="rId54" Type="http://schemas.openxmlformats.org/officeDocument/2006/relationships/font" Target="fonts/RobotoSlab-regular.fntdata"/><Relationship Id="rId13" Type="http://schemas.openxmlformats.org/officeDocument/2006/relationships/slide" Target="slides/slide9.xml"/><Relationship Id="rId57" Type="http://schemas.openxmlformats.org/officeDocument/2006/relationships/font" Target="fonts/Roboto-bold.fntdata"/><Relationship Id="rId12" Type="http://schemas.openxmlformats.org/officeDocument/2006/relationships/slide" Target="slides/slide8.xml"/><Relationship Id="rId56" Type="http://schemas.openxmlformats.org/officeDocument/2006/relationships/font" Target="fonts/Roboto-regular.fntdata"/><Relationship Id="rId15" Type="http://schemas.openxmlformats.org/officeDocument/2006/relationships/slide" Target="slides/slide11.xml"/><Relationship Id="rId59" Type="http://schemas.openxmlformats.org/officeDocument/2006/relationships/font" Target="fonts/Roboto-boldItalic.fntdata"/><Relationship Id="rId14" Type="http://schemas.openxmlformats.org/officeDocument/2006/relationships/slide" Target="slides/slide10.xml"/><Relationship Id="rId58" Type="http://schemas.openxmlformats.org/officeDocument/2006/relationships/font" Target="fonts/Robot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26524c015_2_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226524c015_2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26524c015_2_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226524c015_2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26524c015_2_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226524c015_2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26524c015_2_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2226524c015_2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226524c015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226524c015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26524c015_2_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226524c015_2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226524c015_2_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226524c015_2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226524c015_2_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226524c015_2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26524c015_2_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226524c015_2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226524c015_2_1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226524c015_2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226524c015_0_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226524c015_0_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226524c015_2_1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226524c015_2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226524c015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226524c015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26524c015_2_1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2226524c015_2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226524c015_2_1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2226524c015_2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226524c015_2_1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2226524c015_2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226524c015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226524c015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226524c015_2_1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226524c015_2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226524c015_2_1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226524c015_2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226524c015_2_1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2226524c015_2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226524c015_2_1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2226524c015_2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226524c015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226524c015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226524c015_2_1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226524c015_2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226524c015_2_1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226524c015_2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226524c015_2_1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2226524c015_2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226524c015_2_2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226524c015_2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226524c015_2_2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2226524c015_2_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226524c015_2_2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2226524c015_2_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226524c015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226524c015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226524c015_2_2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2226524c015_2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26524c01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26524c01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226524c015_0_3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2226524c015_0_3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226524c015_2_2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2226524c015_2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226524c015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226524c015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226524c015_2_2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2226524c015_2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226524c015_2_2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2226524c015_2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226524c015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226524c015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226524c015_2_2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2226524c015_2_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080bffbc3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2080bffbc39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226524c015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2226524c015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26524c015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226524c015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f5a7652b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f5a7652b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26524c015_2_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226524c015_2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26524c015_2_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226524c015_2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26524c015_2_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226524c015_2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5" name="Google Shape;105;p21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5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6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7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8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SECTION_HEADER_9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10</a:t>
            </a:r>
            <a:endParaRPr sz="1100"/>
          </a:p>
        </p:txBody>
      </p:sp>
      <p:sp>
        <p:nvSpPr>
          <p:cNvPr id="151" name="Google Shape;151;p33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For Loops, Range, In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2" name="Google Shape;152;p33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53" name="Google Shape;153;p33"/>
          <p:cNvPicPr preferRelativeResize="0"/>
          <p:nvPr/>
        </p:nvPicPr>
        <p:blipFill rotWithShape="1">
          <a:blip r:embed="rId3">
            <a:alphaModFix/>
          </a:blip>
          <a:srcRect b="0" l="11567" r="11621" t="0"/>
          <a:stretch/>
        </p:blipFill>
        <p:spPr>
          <a:xfrm>
            <a:off x="3644825" y="657250"/>
            <a:ext cx="4631674" cy="3391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/>
          <p:nvPr/>
        </p:nvSpPr>
        <p:spPr>
          <a:xfrm>
            <a:off x="4225413" y="425477"/>
            <a:ext cx="47046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2" name="Google Shape;212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</a:t>
            </a:r>
            <a:endParaRPr/>
          </a:p>
        </p:txBody>
      </p:sp>
      <p:sp>
        <p:nvSpPr>
          <p:cNvPr id="213" name="Google Shape;213;p42"/>
          <p:cNvSpPr/>
          <p:nvPr/>
        </p:nvSpPr>
        <p:spPr>
          <a:xfrm>
            <a:off x="5007076" y="1511537"/>
            <a:ext cx="2617840" cy="31709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2"/>
          <p:cNvSpPr txBox="1"/>
          <p:nvPr>
            <p:ph idx="1" type="body"/>
          </p:nvPr>
        </p:nvSpPr>
        <p:spPr>
          <a:xfrm>
            <a:off x="387900" y="1116950"/>
            <a:ext cx="3845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do this with a while loop, but it requires a bit of structure:</a:t>
            </a:r>
            <a:endParaRPr/>
          </a:p>
        </p:txBody>
      </p:sp>
      <p:sp>
        <p:nvSpPr>
          <p:cNvPr id="215" name="Google Shape;215;p42"/>
          <p:cNvSpPr txBox="1"/>
          <p:nvPr/>
        </p:nvSpPr>
        <p:spPr>
          <a:xfrm>
            <a:off x="387900" y="2711179"/>
            <a:ext cx="54771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must: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Store the index you want to modify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sure the index is valid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/>
          <p:nvPr/>
        </p:nvSpPr>
        <p:spPr>
          <a:xfrm>
            <a:off x="4225413" y="425477"/>
            <a:ext cx="47046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1" name="Google Shape;221;p4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</a:t>
            </a:r>
            <a:endParaRPr/>
          </a:p>
        </p:txBody>
      </p:sp>
      <p:sp>
        <p:nvSpPr>
          <p:cNvPr id="222" name="Google Shape;222;p43"/>
          <p:cNvSpPr/>
          <p:nvPr/>
        </p:nvSpPr>
        <p:spPr>
          <a:xfrm>
            <a:off x="6105832" y="1828628"/>
            <a:ext cx="2499851" cy="31709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3"/>
          <p:cNvSpPr txBox="1"/>
          <p:nvPr>
            <p:ph idx="1" type="body"/>
          </p:nvPr>
        </p:nvSpPr>
        <p:spPr>
          <a:xfrm>
            <a:off x="387900" y="1116950"/>
            <a:ext cx="3845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do this with a while loop, but it requires a bit of structure:</a:t>
            </a:r>
            <a:endParaRPr/>
          </a:p>
        </p:txBody>
      </p:sp>
      <p:sp>
        <p:nvSpPr>
          <p:cNvPr id="224" name="Google Shape;224;p43"/>
          <p:cNvSpPr txBox="1"/>
          <p:nvPr/>
        </p:nvSpPr>
        <p:spPr>
          <a:xfrm>
            <a:off x="387900" y="2711179"/>
            <a:ext cx="54771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must: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Store the index you want to modify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sure the index is valid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the index to create the new price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/>
          <p:nvPr/>
        </p:nvSpPr>
        <p:spPr>
          <a:xfrm>
            <a:off x="4225413" y="425477"/>
            <a:ext cx="47046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0" name="Google Shape;230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</a:t>
            </a:r>
            <a:endParaRPr/>
          </a:p>
        </p:txBody>
      </p:sp>
      <p:sp>
        <p:nvSpPr>
          <p:cNvPr id="231" name="Google Shape;231;p44"/>
          <p:cNvSpPr/>
          <p:nvPr/>
        </p:nvSpPr>
        <p:spPr>
          <a:xfrm>
            <a:off x="4772609" y="2355863"/>
            <a:ext cx="1333224" cy="31709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4"/>
          <p:cNvSpPr txBox="1"/>
          <p:nvPr>
            <p:ph idx="1" type="body"/>
          </p:nvPr>
        </p:nvSpPr>
        <p:spPr>
          <a:xfrm>
            <a:off x="387900" y="1116950"/>
            <a:ext cx="3845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do this with a while loop, but it requires a bit of structure:</a:t>
            </a:r>
            <a:endParaRPr/>
          </a:p>
        </p:txBody>
      </p:sp>
      <p:sp>
        <p:nvSpPr>
          <p:cNvPr id="233" name="Google Shape;233;p44"/>
          <p:cNvSpPr txBox="1"/>
          <p:nvPr/>
        </p:nvSpPr>
        <p:spPr>
          <a:xfrm>
            <a:off x="387900" y="2711179"/>
            <a:ext cx="5477100" cy="21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must: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Store the index you want to modify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sure the index is valid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the index to create the new price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Remember to update the index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1" marL="723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•"/>
            </a:pPr>
            <a:r>
              <a:rPr i="0" lang="en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 you use the next value in the list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</a:t>
            </a:r>
            <a:endParaRPr/>
          </a:p>
        </p:txBody>
      </p:sp>
      <p:sp>
        <p:nvSpPr>
          <p:cNvPr id="239" name="Google Shape;239;p45"/>
          <p:cNvSpPr txBox="1"/>
          <p:nvPr/>
        </p:nvSpPr>
        <p:spPr>
          <a:xfrm>
            <a:off x="387900" y="2711179"/>
            <a:ext cx="5477100" cy="21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must: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Store the index you want to modify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sure the index is valid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the index to create the new price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Remember to update the index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1" marL="723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•"/>
            </a:pPr>
            <a:r>
              <a:rPr i="0" lang="en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 you use the next value in the list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45"/>
          <p:cNvSpPr txBox="1"/>
          <p:nvPr/>
        </p:nvSpPr>
        <p:spPr>
          <a:xfrm>
            <a:off x="4225413" y="425477"/>
            <a:ext cx="47046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1" name="Google Shape;241;p45"/>
          <p:cNvSpPr/>
          <p:nvPr/>
        </p:nvSpPr>
        <p:spPr>
          <a:xfrm>
            <a:off x="4772609" y="2355863"/>
            <a:ext cx="1333224" cy="31709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5"/>
          <p:cNvSpPr txBox="1"/>
          <p:nvPr/>
        </p:nvSpPr>
        <p:spPr>
          <a:xfrm>
            <a:off x="5770075" y="3115950"/>
            <a:ext cx="3204000" cy="1546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is also error prone.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 there is an easier way to do it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45"/>
          <p:cNvSpPr txBox="1"/>
          <p:nvPr>
            <p:ph idx="1" type="body"/>
          </p:nvPr>
        </p:nvSpPr>
        <p:spPr>
          <a:xfrm>
            <a:off x="387900" y="1116950"/>
            <a:ext cx="3845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do this with a while loop, but it requires a bit of structure: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For-Loops</a:t>
            </a:r>
            <a:endParaRPr sz="5880"/>
          </a:p>
        </p:txBody>
      </p:sp>
      <p:sp>
        <p:nvSpPr>
          <p:cNvPr id="249" name="Google Shape;249;p4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Looping when the </a:t>
            </a:r>
            <a:r>
              <a:rPr lang="en"/>
              <a:t>number</a:t>
            </a:r>
            <a:r>
              <a:rPr lang="en"/>
              <a:t> of loops is known before starting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For Loops</a:t>
            </a:r>
            <a:endParaRPr/>
          </a:p>
        </p:txBody>
      </p:sp>
      <p:sp>
        <p:nvSpPr>
          <p:cNvPr id="255" name="Google Shape;255;p47"/>
          <p:cNvSpPr txBox="1"/>
          <p:nvPr>
            <p:ph idx="1" type="body"/>
          </p:nvPr>
        </p:nvSpPr>
        <p:spPr>
          <a:xfrm>
            <a:off x="387900" y="1116950"/>
            <a:ext cx="3955500" cy="1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For Loops are designed for looping over things like lists!</a:t>
            </a:r>
            <a:endParaRPr/>
          </a:p>
        </p:txBody>
      </p:sp>
      <p:sp>
        <p:nvSpPr>
          <p:cNvPr id="256" name="Google Shape;256;p47"/>
          <p:cNvSpPr txBox="1"/>
          <p:nvPr/>
        </p:nvSpPr>
        <p:spPr>
          <a:xfrm>
            <a:off x="628650" y="2722774"/>
            <a:ext cx="78867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This doesn’t reference the index in any way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Less code means less likely to get bugs, and it can be easier to read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47"/>
          <p:cNvSpPr txBox="1"/>
          <p:nvPr/>
        </p:nvSpPr>
        <p:spPr>
          <a:xfrm>
            <a:off x="4343400" y="447600"/>
            <a:ext cx="47046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For Loops</a:t>
            </a:r>
            <a:endParaRPr/>
          </a:p>
        </p:txBody>
      </p:sp>
      <p:sp>
        <p:nvSpPr>
          <p:cNvPr id="263" name="Google Shape;263;p4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does it work?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loops over the list, and for every item in the list, it stores that item in the variable price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can run it in the debugger to see</a:t>
            </a:r>
            <a:endParaRPr/>
          </a:p>
        </p:txBody>
      </p:sp>
      <p:sp>
        <p:nvSpPr>
          <p:cNvPr id="264" name="Google Shape;264;p48"/>
          <p:cNvSpPr txBox="1"/>
          <p:nvPr/>
        </p:nvSpPr>
        <p:spPr>
          <a:xfrm>
            <a:off x="4343400" y="447600"/>
            <a:ext cx="47046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/>
        </p:nvSpPr>
        <p:spPr>
          <a:xfrm>
            <a:off x="4343400" y="447600"/>
            <a:ext cx="47046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70" name="Google Shape;270;p4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For Loop Syntax</a:t>
            </a:r>
            <a:endParaRPr/>
          </a:p>
        </p:txBody>
      </p:sp>
      <p:sp>
        <p:nvSpPr>
          <p:cNvPr id="271" name="Google Shape;271;p4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does a for loop need?</a:t>
            </a:r>
            <a:endParaRPr/>
          </a:p>
        </p:txBody>
      </p:sp>
      <p:sp>
        <p:nvSpPr>
          <p:cNvPr id="272" name="Google Shape;272;p49"/>
          <p:cNvSpPr/>
          <p:nvPr/>
        </p:nvSpPr>
        <p:spPr>
          <a:xfrm>
            <a:off x="4372390" y="1268016"/>
            <a:ext cx="457707" cy="31709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9"/>
          <p:cNvSpPr/>
          <p:nvPr/>
        </p:nvSpPr>
        <p:spPr>
          <a:xfrm>
            <a:off x="5600193" y="1283227"/>
            <a:ext cx="395026" cy="31709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6805874" y="1294288"/>
            <a:ext cx="125868" cy="31709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9"/>
          <p:cNvSpPr txBox="1"/>
          <p:nvPr/>
        </p:nvSpPr>
        <p:spPr>
          <a:xfrm>
            <a:off x="628650" y="2440858"/>
            <a:ext cx="7886700" cy="8082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needs:</a:t>
            </a:r>
            <a:endParaRPr sz="1100"/>
          </a:p>
          <a:p>
            <a:pPr indent="-276225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words </a:t>
            </a:r>
            <a:r>
              <a:rPr b="0" lang="en" sz="24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lang="en" sz="24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a colon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0"/>
          <p:cNvSpPr txBox="1"/>
          <p:nvPr/>
        </p:nvSpPr>
        <p:spPr>
          <a:xfrm>
            <a:off x="628650" y="2440858"/>
            <a:ext cx="7886700" cy="1177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needs:</a:t>
            </a:r>
            <a:endParaRPr sz="1100"/>
          </a:p>
          <a:p>
            <a:pPr indent="-276225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words </a:t>
            </a:r>
            <a:r>
              <a:rPr b="0" lang="en" sz="24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lang="en" sz="24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a colon</a:t>
            </a:r>
            <a:endParaRPr sz="1100"/>
          </a:p>
          <a:p>
            <a:pPr indent="-276225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thing to loop through</a:t>
            </a:r>
            <a:endParaRPr sz="1100"/>
          </a:p>
        </p:txBody>
      </p:sp>
      <p:sp>
        <p:nvSpPr>
          <p:cNvPr id="281" name="Google Shape;281;p50"/>
          <p:cNvSpPr txBox="1"/>
          <p:nvPr/>
        </p:nvSpPr>
        <p:spPr>
          <a:xfrm>
            <a:off x="4343400" y="447600"/>
            <a:ext cx="47046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82" name="Google Shape;282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For Loop Syntax</a:t>
            </a:r>
            <a:endParaRPr/>
          </a:p>
        </p:txBody>
      </p:sp>
      <p:sp>
        <p:nvSpPr>
          <p:cNvPr id="283" name="Google Shape;283;p5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does a for loop need?</a:t>
            </a:r>
            <a:endParaRPr/>
          </a:p>
        </p:txBody>
      </p:sp>
      <p:sp>
        <p:nvSpPr>
          <p:cNvPr id="284" name="Google Shape;284;p50"/>
          <p:cNvSpPr txBox="1"/>
          <p:nvPr/>
        </p:nvSpPr>
        <p:spPr>
          <a:xfrm>
            <a:off x="5095568" y="2256503"/>
            <a:ext cx="3812400" cy="2331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There are many things you can loop through</a:t>
            </a:r>
            <a:b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in a tuple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in a list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Letters in a string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More</a:t>
            </a:r>
            <a:endParaRPr sz="1100"/>
          </a:p>
        </p:txBody>
      </p:sp>
      <p:sp>
        <p:nvSpPr>
          <p:cNvPr id="285" name="Google Shape;285;p50"/>
          <p:cNvSpPr/>
          <p:nvPr/>
        </p:nvSpPr>
        <p:spPr>
          <a:xfrm>
            <a:off x="6017351" y="1294300"/>
            <a:ext cx="900300" cy="317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 txBox="1"/>
          <p:nvPr/>
        </p:nvSpPr>
        <p:spPr>
          <a:xfrm>
            <a:off x="4343400" y="447600"/>
            <a:ext cx="47046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91" name="Google Shape;291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For Loop Syntax</a:t>
            </a:r>
            <a:endParaRPr/>
          </a:p>
        </p:txBody>
      </p:sp>
      <p:sp>
        <p:nvSpPr>
          <p:cNvPr id="292" name="Google Shape;292;p51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does a for loop need?</a:t>
            </a:r>
            <a:endParaRPr/>
          </a:p>
        </p:txBody>
      </p:sp>
      <p:sp>
        <p:nvSpPr>
          <p:cNvPr id="293" name="Google Shape;293;p51"/>
          <p:cNvSpPr/>
          <p:nvPr/>
        </p:nvSpPr>
        <p:spPr>
          <a:xfrm>
            <a:off x="4837472" y="1283227"/>
            <a:ext cx="766915" cy="31709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1"/>
          <p:cNvSpPr txBox="1"/>
          <p:nvPr/>
        </p:nvSpPr>
        <p:spPr>
          <a:xfrm>
            <a:off x="628650" y="2440858"/>
            <a:ext cx="7886700" cy="1916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needs:</a:t>
            </a:r>
            <a:endParaRPr sz="1100"/>
          </a:p>
          <a:p>
            <a:pPr indent="-276225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words </a:t>
            </a:r>
            <a:r>
              <a:rPr b="0" lang="en" sz="24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lang="en" sz="24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a colon</a:t>
            </a:r>
            <a:endParaRPr sz="1100"/>
          </a:p>
          <a:p>
            <a:pPr indent="-276225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thing to loop through</a:t>
            </a:r>
            <a:endParaRPr sz="1100"/>
          </a:p>
          <a:p>
            <a:pPr indent="-276225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variable to store the current item in the thing being looped through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What is a For Loop?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How to make it? How to use it?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In operator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What is it? When to use it?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Range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Why would you want it?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Nested Loops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What does it mean to put a loop in a loop?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9" name="Google Shape;159;p34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"/>
          <p:cNvSpPr txBox="1"/>
          <p:nvPr/>
        </p:nvSpPr>
        <p:spPr>
          <a:xfrm>
            <a:off x="4343400" y="447600"/>
            <a:ext cx="47046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00" name="Google Shape;300;p5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For Loop Syntax</a:t>
            </a:r>
            <a:endParaRPr/>
          </a:p>
        </p:txBody>
      </p:sp>
      <p:sp>
        <p:nvSpPr>
          <p:cNvPr id="301" name="Google Shape;301;p5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does a for loop need?</a:t>
            </a:r>
            <a:endParaRPr/>
          </a:p>
        </p:txBody>
      </p:sp>
      <p:sp>
        <p:nvSpPr>
          <p:cNvPr id="302" name="Google Shape;302;p52"/>
          <p:cNvSpPr/>
          <p:nvPr/>
        </p:nvSpPr>
        <p:spPr>
          <a:xfrm>
            <a:off x="4837472" y="1283227"/>
            <a:ext cx="766800" cy="317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2"/>
          <p:cNvSpPr txBox="1"/>
          <p:nvPr/>
        </p:nvSpPr>
        <p:spPr>
          <a:xfrm>
            <a:off x="549448" y="2938525"/>
            <a:ext cx="8045100" cy="113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This is just a variable and can be named </a:t>
            </a:r>
            <a:r>
              <a:rPr lang="en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doesn't understand that prices is a list with prices in it</a:t>
            </a:r>
            <a:b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python wants is a variable name to hold each element of the list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For Loop Syntax</a:t>
            </a:r>
            <a:endParaRPr/>
          </a:p>
        </p:txBody>
      </p:sp>
      <p:sp>
        <p:nvSpPr>
          <p:cNvPr id="309" name="Google Shape;309;p53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does a for loop need?</a:t>
            </a:r>
            <a:endParaRPr/>
          </a:p>
        </p:txBody>
      </p:sp>
      <p:sp>
        <p:nvSpPr>
          <p:cNvPr id="310" name="Google Shape;310;p53"/>
          <p:cNvSpPr txBox="1"/>
          <p:nvPr/>
        </p:nvSpPr>
        <p:spPr>
          <a:xfrm>
            <a:off x="4343400" y="447600"/>
            <a:ext cx="47046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11" name="Google Shape;311;p53"/>
          <p:cNvSpPr txBox="1"/>
          <p:nvPr/>
        </p:nvSpPr>
        <p:spPr>
          <a:xfrm>
            <a:off x="628650" y="2440858"/>
            <a:ext cx="7886700" cy="22857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needs:</a:t>
            </a:r>
            <a:endParaRPr sz="1100"/>
          </a:p>
          <a:p>
            <a:pPr indent="-276225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words </a:t>
            </a:r>
            <a:r>
              <a:rPr b="0" lang="en" sz="24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lang="en" sz="24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a colon</a:t>
            </a:r>
            <a:endParaRPr sz="1100"/>
          </a:p>
          <a:p>
            <a:pPr indent="-276225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thing to loop through</a:t>
            </a:r>
            <a:endParaRPr sz="1100"/>
          </a:p>
          <a:p>
            <a:pPr indent="-276225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variable to store the current item in the thing being looped through</a:t>
            </a:r>
            <a:endParaRPr sz="1100"/>
          </a:p>
          <a:p>
            <a:pPr indent="-276225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Indented block of code to repeat</a:t>
            </a:r>
            <a:endParaRPr sz="1100"/>
          </a:p>
        </p:txBody>
      </p:sp>
      <p:sp>
        <p:nvSpPr>
          <p:cNvPr id="312" name="Google Shape;312;p53"/>
          <p:cNvSpPr/>
          <p:nvPr/>
        </p:nvSpPr>
        <p:spPr>
          <a:xfrm>
            <a:off x="4859600" y="1597449"/>
            <a:ext cx="4143900" cy="581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 txBox="1"/>
          <p:nvPr>
            <p:ph type="title"/>
          </p:nvPr>
        </p:nvSpPr>
        <p:spPr>
          <a:xfrm>
            <a:off x="387900" y="9878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80"/>
              <a:t>Iterable</a:t>
            </a:r>
            <a:endParaRPr sz="5380"/>
          </a:p>
        </p:txBody>
      </p:sp>
      <p:sp>
        <p:nvSpPr>
          <p:cNvPr id="318" name="Google Shape;318;p5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data type that you can step through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Iterable</a:t>
            </a:r>
            <a:endParaRPr/>
          </a:p>
        </p:txBody>
      </p:sp>
      <p:sp>
        <p:nvSpPr>
          <p:cNvPr id="324" name="Google Shape;324;p55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loop over anything that is </a:t>
            </a:r>
            <a:r>
              <a:rPr b="1" lang="en" sz="2400">
                <a:solidFill>
                  <a:schemeClr val="accent6"/>
                </a:solidFill>
              </a:rPr>
              <a:t>Iterable</a:t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Looping through an Iterable is sometimes called </a:t>
            </a:r>
            <a:r>
              <a:rPr b="1" lang="en" sz="2400">
                <a:solidFill>
                  <a:schemeClr val="accent6"/>
                </a:solidFill>
              </a:rPr>
              <a:t>Iterating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25" name="Google Shape;325;p55"/>
          <p:cNvSpPr txBox="1"/>
          <p:nvPr/>
        </p:nvSpPr>
        <p:spPr>
          <a:xfrm>
            <a:off x="4572000" y="447600"/>
            <a:ext cx="4476000" cy="4225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"Looping through a list:"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"Looping through a tuple:"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"Looping through a string:"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Iterable</a:t>
            </a:r>
            <a:endParaRPr/>
          </a:p>
        </p:txBody>
      </p:sp>
      <p:sp>
        <p:nvSpPr>
          <p:cNvPr id="331" name="Google Shape;331;p56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Iterable Data types are things like Tuples, String, and Lists (things that contain a sequence of values)</a:t>
            </a:r>
            <a:endParaRPr/>
          </a:p>
        </p:txBody>
      </p:sp>
      <p:sp>
        <p:nvSpPr>
          <p:cNvPr id="332" name="Google Shape;332;p56"/>
          <p:cNvSpPr txBox="1"/>
          <p:nvPr/>
        </p:nvSpPr>
        <p:spPr>
          <a:xfrm>
            <a:off x="628650" y="2994753"/>
            <a:ext cx="37368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List and Tuple both print each number they contain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❖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string prints each letter in the string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56"/>
          <p:cNvSpPr txBox="1"/>
          <p:nvPr/>
        </p:nvSpPr>
        <p:spPr>
          <a:xfrm>
            <a:off x="4572000" y="447600"/>
            <a:ext cx="4476000" cy="4225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"Looping through a list:"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"Looping through a tuple:"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"Looping through a string:"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Activity: DNA Count</a:t>
            </a:r>
            <a:endParaRPr/>
          </a:p>
        </p:txBody>
      </p:sp>
      <p:sp>
        <p:nvSpPr>
          <p:cNvPr id="339" name="Google Shape;339;p5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DNA is made of 4 different bases that start with A, T, C, and G respectively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can write this in code with a string like this: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Write some code to count how many of each base there is in the string</a:t>
            </a:r>
            <a:endParaRPr/>
          </a:p>
        </p:txBody>
      </p:sp>
      <p:sp>
        <p:nvSpPr>
          <p:cNvPr id="340" name="Google Shape;340;p57"/>
          <p:cNvSpPr txBox="1"/>
          <p:nvPr/>
        </p:nvSpPr>
        <p:spPr>
          <a:xfrm>
            <a:off x="2940373" y="2383201"/>
            <a:ext cx="3552600" cy="377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my_dna</a:t>
            </a:r>
            <a:r>
              <a:rPr b="0"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0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"ATCGCGAATTCAC"</a:t>
            </a:r>
            <a:endParaRPr b="0"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8"/>
          <p:cNvSpPr txBox="1"/>
          <p:nvPr>
            <p:ph type="title"/>
          </p:nvPr>
        </p:nvSpPr>
        <p:spPr>
          <a:xfrm>
            <a:off x="387900" y="9878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80"/>
              <a:t>Membership Operator (in)</a:t>
            </a:r>
            <a:endParaRPr sz="5380"/>
          </a:p>
        </p:txBody>
      </p:sp>
      <p:sp>
        <p:nvSpPr>
          <p:cNvPr id="346" name="Google Shape;346;p5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Formally </a:t>
            </a:r>
            <a:r>
              <a:rPr lang="en"/>
              <a:t>introducing</a:t>
            </a:r>
            <a:r>
              <a:rPr lang="en"/>
              <a:t> a concept we used before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00DB"/>
              </a:buClr>
              <a:buSzPts val="3300"/>
              <a:buFont typeface="Consolas"/>
              <a:buNone/>
            </a:pPr>
            <a:r>
              <a:rPr b="0" lang="en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/>
              <a:t>Outside a for loop</a:t>
            </a:r>
            <a:endParaRPr/>
          </a:p>
        </p:txBody>
      </p:sp>
      <p:sp>
        <p:nvSpPr>
          <p:cNvPr id="352" name="Google Shape;352;p59"/>
          <p:cNvSpPr txBox="1"/>
          <p:nvPr>
            <p:ph idx="1" type="body"/>
          </p:nvPr>
        </p:nvSpPr>
        <p:spPr>
          <a:xfrm>
            <a:off x="387900" y="1116950"/>
            <a:ext cx="4384800" cy="3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</a:t>
            </a:r>
            <a:r>
              <a:rPr b="0" lang="en" sz="21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2700">
                <a:solidFill>
                  <a:schemeClr val="accent6"/>
                </a:solidFill>
              </a:rPr>
              <a:t> </a:t>
            </a:r>
            <a:r>
              <a:rPr lang="en" sz="2400"/>
              <a:t>keyword appears in a for loop, but it is actually the membership operator.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can tell you if a specific value is in an iterable.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 it is both an operator and keyword (like and, not, …)</a:t>
            </a:r>
            <a:endParaRPr sz="2400"/>
          </a:p>
        </p:txBody>
      </p:sp>
      <p:sp>
        <p:nvSpPr>
          <p:cNvPr id="353" name="Google Shape;353;p59"/>
          <p:cNvSpPr txBox="1"/>
          <p:nvPr/>
        </p:nvSpPr>
        <p:spPr>
          <a:xfrm>
            <a:off x="4772608" y="1081781"/>
            <a:ext cx="4143900" cy="3117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00DB"/>
              </a:buClr>
              <a:buSzPts val="3300"/>
              <a:buFont typeface="Consolas"/>
              <a:buNone/>
            </a:pPr>
            <a:r>
              <a:rPr b="0" lang="en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/>
              <a:t>Outside a for loop</a:t>
            </a:r>
            <a:endParaRPr/>
          </a:p>
        </p:txBody>
      </p:sp>
      <p:sp>
        <p:nvSpPr>
          <p:cNvPr id="359" name="Google Shape;359;p60"/>
          <p:cNvSpPr txBox="1"/>
          <p:nvPr>
            <p:ph idx="1" type="body"/>
          </p:nvPr>
        </p:nvSpPr>
        <p:spPr>
          <a:xfrm>
            <a:off x="387900" y="1116950"/>
            <a:ext cx="4384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Membership</a:t>
            </a:r>
            <a:r>
              <a:rPr lang="en" sz="2400"/>
              <a:t> checks if the left value is contained within the right one:</a:t>
            </a:r>
            <a:br>
              <a:rPr lang="en" sz="2400"/>
            </a:b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The right one must be iterable</a:t>
            </a:r>
            <a:endParaRPr sz="2100"/>
          </a:p>
          <a:p>
            <a:pPr indent="-171450" lvl="1" marL="520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If the left value is in the right one, it produces True</a:t>
            </a:r>
            <a:endParaRPr/>
          </a:p>
          <a:p>
            <a:pPr indent="-171450" lvl="1" marL="5207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If the left value is not in the right one, it produces False</a:t>
            </a:r>
            <a:endParaRPr/>
          </a:p>
        </p:txBody>
      </p:sp>
      <p:sp>
        <p:nvSpPr>
          <p:cNvPr id="360" name="Google Shape;360;p60"/>
          <p:cNvSpPr txBox="1"/>
          <p:nvPr/>
        </p:nvSpPr>
        <p:spPr>
          <a:xfrm>
            <a:off x="4772708" y="239606"/>
            <a:ext cx="4143900" cy="4779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b="0" sz="18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"lo"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b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((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[(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),(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)])</a:t>
            </a:r>
            <a:br>
              <a:rPr lang="en" sz="18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b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([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00DB"/>
              </a:buClr>
              <a:buSzPts val="3300"/>
              <a:buFont typeface="Consolas"/>
              <a:buNone/>
            </a:pPr>
            <a:r>
              <a:rPr b="0" lang="en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/>
              <a:t>Outside a for loop</a:t>
            </a:r>
            <a:endParaRPr/>
          </a:p>
        </p:txBody>
      </p:sp>
      <p:sp>
        <p:nvSpPr>
          <p:cNvPr id="366" name="Google Shape;366;p61"/>
          <p:cNvSpPr txBox="1"/>
          <p:nvPr>
            <p:ph idx="1" type="body"/>
          </p:nvPr>
        </p:nvSpPr>
        <p:spPr>
          <a:xfrm>
            <a:off x="387900" y="1116950"/>
            <a:ext cx="3786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also use </a:t>
            </a:r>
            <a:r>
              <a:rPr b="0" lang="en" sz="24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not in</a:t>
            </a:r>
            <a:r>
              <a:rPr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/>
              <a:t>to see if a value is not in the iterable object</a:t>
            </a:r>
            <a:endParaRPr sz="2100"/>
          </a:p>
        </p:txBody>
      </p:sp>
      <p:sp>
        <p:nvSpPr>
          <p:cNvPr id="367" name="Google Shape;367;p61"/>
          <p:cNvSpPr txBox="1"/>
          <p:nvPr/>
        </p:nvSpPr>
        <p:spPr>
          <a:xfrm>
            <a:off x="4173794" y="1081781"/>
            <a:ext cx="4742700" cy="3117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65" name="Google Shape;165;p35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5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All (or almost all) of the participations are up now (10 in total)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6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Quiz 7 Releasing Thursday at 10am, 8 questions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HW4 Due next </a:t>
            </a:r>
            <a:r>
              <a:rPr b="1" lang="en">
                <a:solidFill>
                  <a:schemeClr val="accent6"/>
                </a:solidFill>
              </a:rPr>
              <a:t>Wednesday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Branching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Has been available since last lab 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00DB"/>
              </a:buClr>
              <a:buSzPts val="3300"/>
              <a:buFont typeface="Consolas"/>
              <a:buNone/>
            </a:pPr>
            <a:r>
              <a:rPr b="0" lang="en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/>
              <a:t>Example</a:t>
            </a:r>
            <a:endParaRPr/>
          </a:p>
        </p:txBody>
      </p:sp>
      <p:sp>
        <p:nvSpPr>
          <p:cNvPr id="373" name="Google Shape;373;p6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 Example: You can see if an item is in a list before adding 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74" name="Google Shape;374;p62"/>
          <p:cNvSpPr txBox="1"/>
          <p:nvPr/>
        </p:nvSpPr>
        <p:spPr>
          <a:xfrm>
            <a:off x="2639961" y="2335954"/>
            <a:ext cx="62472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"eggs"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"milk"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"cheese"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item_to_add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"What do you want to add?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item_to_add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"You already have that item!"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item_to_add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3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Range</a:t>
            </a:r>
            <a:endParaRPr sz="5880"/>
          </a:p>
        </p:txBody>
      </p:sp>
      <p:sp>
        <p:nvSpPr>
          <p:cNvPr id="380" name="Google Shape;380;p6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Creating an </a:t>
            </a:r>
            <a:r>
              <a:rPr lang="en"/>
              <a:t>iterable</a:t>
            </a:r>
            <a:r>
              <a:rPr lang="en"/>
              <a:t> object of ints quickly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Iterating over numbers</a:t>
            </a:r>
            <a:endParaRPr/>
          </a:p>
        </p:txBody>
      </p:sp>
      <p:sp>
        <p:nvSpPr>
          <p:cNvPr id="386" name="Google Shape;386;p64"/>
          <p:cNvSpPr txBox="1"/>
          <p:nvPr>
            <p:ph idx="1" type="body"/>
          </p:nvPr>
        </p:nvSpPr>
        <p:spPr>
          <a:xfrm>
            <a:off x="387900" y="1116950"/>
            <a:ext cx="4847700" cy="4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Imagine you want to loop over all the numbers from 1 to 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Could use a while loop like we saw at the beginning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Lots of steps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" sz="2400"/>
            </a:br>
            <a:r>
              <a:rPr lang="en" sz="2400"/>
              <a:t>You could use a for over a list of all numbers from 1 to 7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but what if it's 1 to 1,000,000</a:t>
            </a:r>
            <a:endParaRPr/>
          </a:p>
        </p:txBody>
      </p:sp>
      <p:sp>
        <p:nvSpPr>
          <p:cNvPr id="387" name="Google Shape;387;p64"/>
          <p:cNvSpPr txBox="1"/>
          <p:nvPr/>
        </p:nvSpPr>
        <p:spPr>
          <a:xfrm>
            <a:off x="5235677" y="1015413"/>
            <a:ext cx="37029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88" name="Google Shape;388;p64"/>
          <p:cNvSpPr txBox="1"/>
          <p:nvPr/>
        </p:nvSpPr>
        <p:spPr>
          <a:xfrm>
            <a:off x="5832986" y="3724130"/>
            <a:ext cx="2617839" cy="992579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</a:t>
            </a: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here is an easier way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Iterating over numbers</a:t>
            </a:r>
            <a:endParaRPr/>
          </a:p>
        </p:txBody>
      </p:sp>
      <p:sp>
        <p:nvSpPr>
          <p:cNvPr id="394" name="Google Shape;394;p65"/>
          <p:cNvSpPr txBox="1"/>
          <p:nvPr>
            <p:ph idx="1" type="body"/>
          </p:nvPr>
        </p:nvSpPr>
        <p:spPr>
          <a:xfrm>
            <a:off x="387900" y="1116950"/>
            <a:ext cx="4826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Range is a function that automatically makes an iterable of integers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It is used with 1-3 parameters.</a:t>
            </a:r>
            <a:endParaRPr/>
          </a:p>
        </p:txBody>
      </p:sp>
      <p:sp>
        <p:nvSpPr>
          <p:cNvPr id="395" name="Google Shape;395;p65"/>
          <p:cNvSpPr txBox="1"/>
          <p:nvPr/>
        </p:nvSpPr>
        <p:spPr>
          <a:xfrm>
            <a:off x="5235677" y="1015413"/>
            <a:ext cx="3702900" cy="3393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Numbers 1 to 7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Numbers 0 to 7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Every Other Number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from 1 to 10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6"/>
          <p:cNvSpPr txBox="1"/>
          <p:nvPr/>
        </p:nvSpPr>
        <p:spPr>
          <a:xfrm>
            <a:off x="5235677" y="1015413"/>
            <a:ext cx="3702900" cy="3393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Numbers 1 to 7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Numbers 0 to 7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Every Other Number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from 1 to 10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01" name="Google Shape;401;p6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Iterating over numbers</a:t>
            </a:r>
            <a:endParaRPr/>
          </a:p>
        </p:txBody>
      </p:sp>
      <p:sp>
        <p:nvSpPr>
          <p:cNvPr id="402" name="Google Shape;402;p66"/>
          <p:cNvSpPr txBox="1"/>
          <p:nvPr>
            <p:ph idx="1" type="body"/>
          </p:nvPr>
        </p:nvSpPr>
        <p:spPr>
          <a:xfrm>
            <a:off x="387900" y="1116950"/>
            <a:ext cx="4847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Range is a function that automatically makes an iterable of </a:t>
            </a:r>
            <a:r>
              <a:rPr lang="en" sz="2100"/>
              <a:t>integers.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It is used with 1-3 parameters.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Calling with 1 parameter: Creates a range from 0 up to (but not including) the stopping point</a:t>
            </a:r>
            <a:endParaRPr/>
          </a:p>
        </p:txBody>
      </p:sp>
      <p:sp>
        <p:nvSpPr>
          <p:cNvPr id="403" name="Google Shape;403;p66"/>
          <p:cNvSpPr/>
          <p:nvPr/>
        </p:nvSpPr>
        <p:spPr>
          <a:xfrm>
            <a:off x="5235677" y="2123768"/>
            <a:ext cx="2971800" cy="90702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7"/>
          <p:cNvSpPr txBox="1"/>
          <p:nvPr/>
        </p:nvSpPr>
        <p:spPr>
          <a:xfrm>
            <a:off x="5235677" y="1015413"/>
            <a:ext cx="3702900" cy="3393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Numbers 1 to 7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Numbers 0 to 7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Every Other Number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from 1 to 10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09" name="Google Shape;409;p6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Iterating over numbers</a:t>
            </a:r>
            <a:endParaRPr/>
          </a:p>
        </p:txBody>
      </p:sp>
      <p:sp>
        <p:nvSpPr>
          <p:cNvPr id="410" name="Google Shape;410;p67"/>
          <p:cNvSpPr txBox="1"/>
          <p:nvPr>
            <p:ph idx="1" type="body"/>
          </p:nvPr>
        </p:nvSpPr>
        <p:spPr>
          <a:xfrm>
            <a:off x="387900" y="1116950"/>
            <a:ext cx="4847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Range is a function that automatically makes an iterable of numbers!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It can be called with up 3 parameters!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Calling with 2 parameters: A start, and a stop the stop is non-inclusive</a:t>
            </a:r>
            <a:endParaRPr/>
          </a:p>
        </p:txBody>
      </p:sp>
      <p:sp>
        <p:nvSpPr>
          <p:cNvPr id="411" name="Google Shape;411;p67"/>
          <p:cNvSpPr/>
          <p:nvPr/>
        </p:nvSpPr>
        <p:spPr>
          <a:xfrm>
            <a:off x="5235677" y="1008038"/>
            <a:ext cx="2971800" cy="90702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Iterating over numbers</a:t>
            </a:r>
            <a:endParaRPr/>
          </a:p>
        </p:txBody>
      </p:sp>
      <p:sp>
        <p:nvSpPr>
          <p:cNvPr id="417" name="Google Shape;417;p68"/>
          <p:cNvSpPr txBox="1"/>
          <p:nvPr>
            <p:ph idx="1" type="body"/>
          </p:nvPr>
        </p:nvSpPr>
        <p:spPr>
          <a:xfrm>
            <a:off x="387900" y="1116950"/>
            <a:ext cx="4847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Range is a function that automatically makes an iterable of </a:t>
            </a:r>
            <a:r>
              <a:rPr lang="en" sz="2100"/>
              <a:t>integers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It is used with 1-3 parameters.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Calling with 3 parameters: A start, a stop (non-inclusive), and a step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Like the slice syntax</a:t>
            </a:r>
            <a:endParaRPr/>
          </a:p>
        </p:txBody>
      </p:sp>
      <p:sp>
        <p:nvSpPr>
          <p:cNvPr id="418" name="Google Shape;418;p68"/>
          <p:cNvSpPr txBox="1"/>
          <p:nvPr/>
        </p:nvSpPr>
        <p:spPr>
          <a:xfrm>
            <a:off x="5235677" y="1015413"/>
            <a:ext cx="3702900" cy="3393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Numbers 1 to 7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Numbers 0 to 7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 Every Other Number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from 1 to 10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19" name="Google Shape;419;p68"/>
          <p:cNvSpPr/>
          <p:nvPr/>
        </p:nvSpPr>
        <p:spPr>
          <a:xfrm>
            <a:off x="5235677" y="3218834"/>
            <a:ext cx="3539613" cy="118981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Iterating over numbers</a:t>
            </a:r>
            <a:endParaRPr/>
          </a:p>
        </p:txBody>
      </p:sp>
      <p:sp>
        <p:nvSpPr>
          <p:cNvPr id="425" name="Google Shape;425;p69"/>
          <p:cNvSpPr txBox="1"/>
          <p:nvPr>
            <p:ph idx="1" type="body"/>
          </p:nvPr>
        </p:nvSpPr>
        <p:spPr>
          <a:xfrm>
            <a:off x="387900" y="1116950"/>
            <a:ext cx="4449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Range produces a interable data type called ‘range’ (not a list)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If you want to convert the range to be a list, you can cast it to a list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/>
              <a:t>It does this for </a:t>
            </a:r>
            <a:r>
              <a:rPr lang="en"/>
              <a:t>efficiency</a:t>
            </a:r>
            <a:r>
              <a:rPr lang="en"/>
              <a:t>/speed purposes</a:t>
            </a:r>
            <a:endParaRPr/>
          </a:p>
        </p:txBody>
      </p:sp>
      <p:sp>
        <p:nvSpPr>
          <p:cNvPr id="426" name="Google Shape;426;p69"/>
          <p:cNvSpPr txBox="1"/>
          <p:nvPr/>
        </p:nvSpPr>
        <p:spPr>
          <a:xfrm>
            <a:off x="4837471" y="1015413"/>
            <a:ext cx="4101300" cy="62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  <p:sp>
        <p:nvSpPr>
          <p:cNvPr id="427" name="Google Shape;427;p69"/>
          <p:cNvSpPr txBox="1"/>
          <p:nvPr/>
        </p:nvSpPr>
        <p:spPr>
          <a:xfrm>
            <a:off x="4837469" y="1880420"/>
            <a:ext cx="4101300" cy="62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range(0, 8) &lt;class 'range'&gt;</a:t>
            </a:r>
            <a:endParaRPr sz="1100"/>
          </a:p>
        </p:txBody>
      </p:sp>
      <p:sp>
        <p:nvSpPr>
          <p:cNvPr id="428" name="Google Shape;428;p69"/>
          <p:cNvSpPr txBox="1"/>
          <p:nvPr/>
        </p:nvSpPr>
        <p:spPr>
          <a:xfrm>
            <a:off x="4837469" y="3328766"/>
            <a:ext cx="4101300" cy="62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  <p:sp>
        <p:nvSpPr>
          <p:cNvPr id="429" name="Google Shape;429;p69"/>
          <p:cNvSpPr txBox="1"/>
          <p:nvPr/>
        </p:nvSpPr>
        <p:spPr>
          <a:xfrm>
            <a:off x="3399503" y="4093463"/>
            <a:ext cx="5539200" cy="62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[0, 1, 2, 3, 4, 5, 6, 7] &lt;class 'list'&gt;</a:t>
            </a:r>
            <a:endParaRPr sz="1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0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Miscellaneous</a:t>
            </a:r>
            <a:endParaRPr sz="5880"/>
          </a:p>
        </p:txBody>
      </p:sp>
      <p:sp>
        <p:nvSpPr>
          <p:cNvPr id="435" name="Google Shape;435;p7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Loop </a:t>
            </a:r>
            <a:r>
              <a:rPr lang="en"/>
              <a:t>ephemera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Break and Continue</a:t>
            </a:r>
            <a:endParaRPr/>
          </a:p>
        </p:txBody>
      </p:sp>
      <p:sp>
        <p:nvSpPr>
          <p:cNvPr id="441" name="Google Shape;441;p71"/>
          <p:cNvSpPr txBox="1"/>
          <p:nvPr>
            <p:ph idx="1" type="body"/>
          </p:nvPr>
        </p:nvSpPr>
        <p:spPr>
          <a:xfrm>
            <a:off x="387900" y="1116950"/>
            <a:ext cx="4847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Just like with while loops, you can have break and continue statements in for loops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Break exits the loop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Continue goes to the next element in the iterable</a:t>
            </a:r>
            <a:endParaRPr sz="2400"/>
          </a:p>
        </p:txBody>
      </p:sp>
      <p:sp>
        <p:nvSpPr>
          <p:cNvPr id="442" name="Google Shape;442;p71"/>
          <p:cNvSpPr txBox="1"/>
          <p:nvPr/>
        </p:nvSpPr>
        <p:spPr>
          <a:xfrm>
            <a:off x="5235677" y="1015413"/>
            <a:ext cx="3702900" cy="2562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'pear'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'kiwi'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'mango'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'kiwi'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break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'pear'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continue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43" name="Google Shape;443;p71"/>
          <p:cNvSpPr txBox="1"/>
          <p:nvPr/>
        </p:nvSpPr>
        <p:spPr>
          <a:xfrm>
            <a:off x="6352490" y="3770039"/>
            <a:ext cx="14694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apple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banana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 sz="8200"/>
          </a:p>
        </p:txBody>
      </p:sp>
      <p:sp>
        <p:nvSpPr>
          <p:cNvPr id="171" name="Google Shape;171;p3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Lecture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Loop Else</a:t>
            </a:r>
            <a:endParaRPr/>
          </a:p>
        </p:txBody>
      </p:sp>
      <p:sp>
        <p:nvSpPr>
          <p:cNvPr id="449" name="Google Shape;449;p72"/>
          <p:cNvSpPr txBox="1"/>
          <p:nvPr>
            <p:ph idx="1" type="body"/>
          </p:nvPr>
        </p:nvSpPr>
        <p:spPr>
          <a:xfrm>
            <a:off x="387900" y="1116950"/>
            <a:ext cx="4847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</a:t>
            </a:r>
            <a:r>
              <a:rPr lang="en" sz="2400"/>
              <a:t>ike with branching, you can have an else attached to either loop.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else will always be run when the loop ends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It's use is limited but some programmers like it</a:t>
            </a:r>
            <a:endParaRPr sz="2400"/>
          </a:p>
        </p:txBody>
      </p:sp>
      <p:sp>
        <p:nvSpPr>
          <p:cNvPr id="450" name="Google Shape;450;p72"/>
          <p:cNvSpPr txBox="1"/>
          <p:nvPr/>
        </p:nvSpPr>
        <p:spPr>
          <a:xfrm>
            <a:off x="5235677" y="744588"/>
            <a:ext cx="3702900" cy="2839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'pear'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'kiwi'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'mango'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'kiwi'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break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'pear'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continue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'Done'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1" name="Google Shape;451;p72"/>
          <p:cNvSpPr txBox="1"/>
          <p:nvPr/>
        </p:nvSpPr>
        <p:spPr>
          <a:xfrm>
            <a:off x="6352427" y="3733289"/>
            <a:ext cx="1469400" cy="1362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apple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banana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Done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When should you use a for loop?</a:t>
            </a:r>
            <a:endParaRPr/>
          </a:p>
        </p:txBody>
      </p:sp>
      <p:sp>
        <p:nvSpPr>
          <p:cNvPr id="457" name="Google Shape;457;p73"/>
          <p:cNvSpPr txBox="1"/>
          <p:nvPr>
            <p:ph idx="1" type="body"/>
          </p:nvPr>
        </p:nvSpPr>
        <p:spPr>
          <a:xfrm>
            <a:off x="387900" y="1112375"/>
            <a:ext cx="4069500" cy="2362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When to use a For Loop</a:t>
            </a:r>
            <a:endParaRPr/>
          </a:p>
          <a:p>
            <a:pPr indent="-171450" lvl="0" marL="177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If you have something to iterate over</a:t>
            </a:r>
            <a:endParaRPr/>
          </a:p>
          <a:p>
            <a:pPr indent="-171450" lvl="0" marL="17780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If you know how many times a loop will run (range)</a:t>
            </a:r>
            <a:endParaRPr/>
          </a:p>
        </p:txBody>
      </p:sp>
      <p:sp>
        <p:nvSpPr>
          <p:cNvPr id="458" name="Google Shape;458;p73"/>
          <p:cNvSpPr txBox="1"/>
          <p:nvPr>
            <p:ph idx="4294967295" type="body"/>
          </p:nvPr>
        </p:nvSpPr>
        <p:spPr>
          <a:xfrm>
            <a:off x="4457250" y="1112375"/>
            <a:ext cx="4058400" cy="2362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When to use a While Loop</a:t>
            </a:r>
            <a:endParaRPr/>
          </a:p>
          <a:p>
            <a:pPr indent="-171450" lvl="0" marL="177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If the number of times the loop will run is not associated with an iterable</a:t>
            </a:r>
            <a:endParaRPr/>
          </a:p>
          <a:p>
            <a:pPr indent="-171450" lvl="0" marL="177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If the number of times the loop will run is more than the length of the associated iterable</a:t>
            </a:r>
            <a:endParaRPr/>
          </a:p>
        </p:txBody>
      </p:sp>
      <p:sp>
        <p:nvSpPr>
          <p:cNvPr id="459" name="Google Shape;459;p73"/>
          <p:cNvSpPr txBox="1"/>
          <p:nvPr/>
        </p:nvSpPr>
        <p:spPr>
          <a:xfrm>
            <a:off x="811160" y="3731342"/>
            <a:ext cx="73374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Keep in mind: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are always exceptions to these rules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while loop always do what a for loop can, but a for loop can’t always do what a while loop can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Nesting Loops</a:t>
            </a:r>
            <a:endParaRPr sz="5880"/>
          </a:p>
        </p:txBody>
      </p:sp>
      <p:sp>
        <p:nvSpPr>
          <p:cNvPr id="465" name="Google Shape;465;p7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Writing a loop </a:t>
            </a:r>
            <a:r>
              <a:rPr lang="en"/>
              <a:t>inside</a:t>
            </a:r>
            <a:r>
              <a:rPr lang="en"/>
              <a:t> of another loop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Nested Loops</a:t>
            </a:r>
            <a:endParaRPr/>
          </a:p>
        </p:txBody>
      </p:sp>
      <p:sp>
        <p:nvSpPr>
          <p:cNvPr id="471" name="Google Shape;471;p75"/>
          <p:cNvSpPr txBox="1"/>
          <p:nvPr>
            <p:ph idx="1" type="body"/>
          </p:nvPr>
        </p:nvSpPr>
        <p:spPr>
          <a:xfrm>
            <a:off x="387900" y="1116950"/>
            <a:ext cx="3527700" cy="3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As we saw last week, y</a:t>
            </a:r>
            <a:r>
              <a:rPr lang="en" sz="2400"/>
              <a:t>ou can put loops in loops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Doing this is called </a:t>
            </a:r>
            <a:r>
              <a:rPr b="1" lang="en" sz="2400">
                <a:solidFill>
                  <a:schemeClr val="accent6"/>
                </a:solidFill>
              </a:rPr>
              <a:t>nesting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the loops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nest any kind of loops together (for-while)</a:t>
            </a:r>
            <a:endParaRPr sz="2400"/>
          </a:p>
        </p:txBody>
      </p:sp>
      <p:sp>
        <p:nvSpPr>
          <p:cNvPr id="472" name="Google Shape;472;p75"/>
          <p:cNvSpPr txBox="1"/>
          <p:nvPr/>
        </p:nvSpPr>
        <p:spPr>
          <a:xfrm>
            <a:off x="3915697" y="1369218"/>
            <a:ext cx="47343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adjectives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"red"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"big"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"tasty"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nouns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"car"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"mouse"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"carrot"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adj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adjectives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noun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nouns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adj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noun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Nested Loops</a:t>
            </a:r>
            <a:endParaRPr/>
          </a:p>
        </p:txBody>
      </p:sp>
      <p:sp>
        <p:nvSpPr>
          <p:cNvPr id="478" name="Google Shape;478;p76"/>
          <p:cNvSpPr txBox="1"/>
          <p:nvPr/>
        </p:nvSpPr>
        <p:spPr>
          <a:xfrm>
            <a:off x="728418" y="1147188"/>
            <a:ext cx="4734300" cy="17316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adjectives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"red"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"big"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"tasty"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nouns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"car"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"mouse"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"carrot"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adj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adjectives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noun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nouns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adj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noun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79" name="Google Shape;479;p76"/>
          <p:cNvSpPr txBox="1"/>
          <p:nvPr/>
        </p:nvSpPr>
        <p:spPr>
          <a:xfrm>
            <a:off x="6058927" y="1244205"/>
            <a:ext cx="2356800" cy="330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red car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red mouse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red carrot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big car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big mouse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big carrot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tasty car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tasty mouse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tasty carrot</a:t>
            </a:r>
            <a:endParaRPr sz="1100"/>
          </a:p>
        </p:txBody>
      </p:sp>
      <p:sp>
        <p:nvSpPr>
          <p:cNvPr id="480" name="Google Shape;480;p76"/>
          <p:cNvSpPr txBox="1"/>
          <p:nvPr/>
        </p:nvSpPr>
        <p:spPr>
          <a:xfrm>
            <a:off x="1403758" y="3294421"/>
            <a:ext cx="33627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Let’s run this code in the debugger</a:t>
            </a:r>
            <a:endParaRPr sz="11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Activity</a:t>
            </a:r>
            <a:endParaRPr sz="5880"/>
          </a:p>
        </p:txBody>
      </p:sp>
      <p:sp>
        <p:nvSpPr>
          <p:cNvPr id="486" name="Google Shape;486;p7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Creating some Theater Seating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Theater Seats</a:t>
            </a:r>
            <a:endParaRPr/>
          </a:p>
        </p:txBody>
      </p:sp>
      <p:sp>
        <p:nvSpPr>
          <p:cNvPr id="492" name="Google Shape;492;p78"/>
          <p:cNvSpPr txBox="1"/>
          <p:nvPr>
            <p:ph idx="1" type="body"/>
          </p:nvPr>
        </p:nvSpPr>
        <p:spPr>
          <a:xfrm>
            <a:off x="387900" y="1116950"/>
            <a:ext cx="4718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Seats in a venue are usually numbered in a specific way.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Rows are identified with letters while the columns use numbers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Try to make a grid of seat labels</a:t>
            </a:r>
            <a:endParaRPr sz="2100"/>
          </a:p>
        </p:txBody>
      </p:sp>
      <p:sp>
        <p:nvSpPr>
          <p:cNvPr id="493" name="Google Shape;493;p78"/>
          <p:cNvSpPr txBox="1"/>
          <p:nvPr/>
        </p:nvSpPr>
        <p:spPr>
          <a:xfrm>
            <a:off x="5530644" y="370716"/>
            <a:ext cx="2256600" cy="2147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A1 A2 A3 A4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B1 B2 B3 B4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C1 C2 C3 C4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D1 D2 D3 D4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E1 E2 E3 E4</a:t>
            </a:r>
            <a:endParaRPr b="0" sz="2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4" name="Google Shape;494;p78"/>
          <p:cNvSpPr txBox="1"/>
          <p:nvPr/>
        </p:nvSpPr>
        <p:spPr>
          <a:xfrm>
            <a:off x="5106685" y="2614518"/>
            <a:ext cx="3104400" cy="900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You can write ‘</a:t>
            </a:r>
            <a:r>
              <a:rPr b="0" lang="en" sz="1800">
                <a:solidFill>
                  <a:srgbClr val="00108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end</a:t>
            </a:r>
            <a:r>
              <a:rPr b="0" lang="en" sz="18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0" lang="en" sz="1800">
                <a:solidFill>
                  <a:srgbClr val="A31515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' '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to have print statements write to the same line</a:t>
            </a:r>
            <a:endParaRPr sz="1100"/>
          </a:p>
        </p:txBody>
      </p:sp>
      <p:sp>
        <p:nvSpPr>
          <p:cNvPr id="495" name="Google Shape;495;p78"/>
          <p:cNvSpPr txBox="1"/>
          <p:nvPr/>
        </p:nvSpPr>
        <p:spPr>
          <a:xfrm>
            <a:off x="5191498" y="3611468"/>
            <a:ext cx="2934900" cy="62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"SAME"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 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"LINE"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 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96" name="Google Shape;496;p78"/>
          <p:cNvSpPr txBox="1"/>
          <p:nvPr/>
        </p:nvSpPr>
        <p:spPr>
          <a:xfrm>
            <a:off x="5825098" y="4320048"/>
            <a:ext cx="1667700" cy="62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SAME LINE</a:t>
            </a:r>
            <a:endParaRPr sz="11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9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502" name="Google Shape;502;p79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0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508" name="Google Shape;508;p80"/>
          <p:cNvSpPr/>
          <p:nvPr/>
        </p:nvSpPr>
        <p:spPr>
          <a:xfrm>
            <a:off x="520925" y="16569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80"/>
          <p:cNvSpPr txBox="1"/>
          <p:nvPr/>
        </p:nvSpPr>
        <p:spPr>
          <a:xfrm>
            <a:off x="1154975" y="1657000"/>
            <a:ext cx="14160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For Loops</a:t>
            </a:r>
            <a:endParaRPr sz="17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0" name="Google Shape;510;p80"/>
          <p:cNvSpPr txBox="1"/>
          <p:nvPr/>
        </p:nvSpPr>
        <p:spPr>
          <a:xfrm>
            <a:off x="2570975" y="16570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 automated way to loop through an iterable object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80"/>
          <p:cNvSpPr/>
          <p:nvPr/>
        </p:nvSpPr>
        <p:spPr>
          <a:xfrm>
            <a:off x="4679875" y="16569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80"/>
          <p:cNvSpPr txBox="1"/>
          <p:nvPr/>
        </p:nvSpPr>
        <p:spPr>
          <a:xfrm>
            <a:off x="5313925" y="16570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 Operator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3" name="Google Shape;513;p80"/>
          <p:cNvSpPr txBox="1"/>
          <p:nvPr/>
        </p:nvSpPr>
        <p:spPr>
          <a:xfrm>
            <a:off x="6729925" y="16570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 membership of a value in an iterable object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80"/>
          <p:cNvSpPr/>
          <p:nvPr/>
        </p:nvSpPr>
        <p:spPr>
          <a:xfrm>
            <a:off x="480875" y="2990063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80"/>
          <p:cNvSpPr txBox="1"/>
          <p:nvPr/>
        </p:nvSpPr>
        <p:spPr>
          <a:xfrm>
            <a:off x="1114925" y="2990138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Iterable</a:t>
            </a:r>
            <a:endParaRPr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6" name="Google Shape;516;p80"/>
          <p:cNvSpPr txBox="1"/>
          <p:nvPr/>
        </p:nvSpPr>
        <p:spPr>
          <a:xfrm>
            <a:off x="2530925" y="2990138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type of object built to be looped through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80"/>
          <p:cNvSpPr/>
          <p:nvPr/>
        </p:nvSpPr>
        <p:spPr>
          <a:xfrm>
            <a:off x="4639825" y="29900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274E1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80"/>
          <p:cNvSpPr txBox="1"/>
          <p:nvPr/>
        </p:nvSpPr>
        <p:spPr>
          <a:xfrm>
            <a:off x="5273875" y="29901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Range</a:t>
            </a:r>
            <a:endParaRPr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9" name="Google Shape;519;p80"/>
          <p:cNvSpPr txBox="1"/>
          <p:nvPr/>
        </p:nvSpPr>
        <p:spPr>
          <a:xfrm>
            <a:off x="6689875" y="29901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Quickly constructs an iterable of numbers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0" name="Google Shape;52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224" y="1864450"/>
            <a:ext cx="535067" cy="5149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1" name="Google Shape;521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50" y="1864450"/>
            <a:ext cx="514950" cy="514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2" name="Google Shape;522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975" y="3192125"/>
            <a:ext cx="514950" cy="514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3" name="Google Shape;523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0050" y="3192125"/>
            <a:ext cx="514949" cy="5149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5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All (or almost all) of the participations are up now (10 in total)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6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Quiz 7 Releasing Thursday at 10am, 8 questions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HW4 Due next </a:t>
            </a:r>
            <a:r>
              <a:rPr b="1" lang="en">
                <a:solidFill>
                  <a:schemeClr val="accent6"/>
                </a:solidFill>
              </a:rPr>
              <a:t>Wednesday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Branching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Has been available since last lab 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Recap</a:t>
            </a:r>
            <a:endParaRPr sz="3200"/>
          </a:p>
        </p:txBody>
      </p:sp>
      <p:sp>
        <p:nvSpPr>
          <p:cNvPr id="177" name="Google Shape;177;p37"/>
          <p:cNvSpPr txBox="1"/>
          <p:nvPr>
            <p:ph idx="1" type="body"/>
          </p:nvPr>
        </p:nvSpPr>
        <p:spPr>
          <a:xfrm>
            <a:off x="387900" y="925700"/>
            <a:ext cx="48789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Write a function that will accept integers until the user types in 'quit'. You should calculate the average of all the values and return it.</a:t>
            </a:r>
            <a:endParaRPr sz="1800"/>
          </a:p>
        </p:txBody>
      </p:sp>
      <p:pic>
        <p:nvPicPr>
          <p:cNvPr id="178" name="Google Shape;1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800" y="267138"/>
            <a:ext cx="2887676" cy="4609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The Problem</a:t>
            </a:r>
            <a:endParaRPr sz="5880"/>
          </a:p>
        </p:txBody>
      </p:sp>
      <p:sp>
        <p:nvSpPr>
          <p:cNvPr id="184" name="Google Shape;184;p3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While-Loop works but is sometimes clunky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Situation</a:t>
            </a:r>
            <a:endParaRPr/>
          </a:p>
        </p:txBody>
      </p:sp>
      <p:sp>
        <p:nvSpPr>
          <p:cNvPr id="190" name="Google Shape;190;p3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Imagine you oversaw a store. You have, in a list, the prices of all your products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Now what would you do if you wanted to make everything be 20% off?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would need to loop through each item in the list and modify each element.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</a:t>
            </a:r>
            <a:endParaRPr/>
          </a:p>
        </p:txBody>
      </p:sp>
      <p:sp>
        <p:nvSpPr>
          <p:cNvPr id="196" name="Google Shape;196;p40"/>
          <p:cNvSpPr txBox="1"/>
          <p:nvPr>
            <p:ph idx="1" type="body"/>
          </p:nvPr>
        </p:nvSpPr>
        <p:spPr>
          <a:xfrm>
            <a:off x="387900" y="1116950"/>
            <a:ext cx="3837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do this with a while loop, but it requires a bit of structure: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97" name="Google Shape;197;p40"/>
          <p:cNvSpPr txBox="1"/>
          <p:nvPr/>
        </p:nvSpPr>
        <p:spPr>
          <a:xfrm>
            <a:off x="4225413" y="425477"/>
            <a:ext cx="47046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/>
          <p:nvPr/>
        </p:nvSpPr>
        <p:spPr>
          <a:xfrm>
            <a:off x="4225413" y="425477"/>
            <a:ext cx="47046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12.75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4.99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7.50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0.8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discount_prices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discount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index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4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</a:t>
            </a:r>
            <a:endParaRPr/>
          </a:p>
        </p:txBody>
      </p:sp>
      <p:sp>
        <p:nvSpPr>
          <p:cNvPr id="204" name="Google Shape;204;p41"/>
          <p:cNvSpPr txBox="1"/>
          <p:nvPr>
            <p:ph idx="1" type="body"/>
          </p:nvPr>
        </p:nvSpPr>
        <p:spPr>
          <a:xfrm>
            <a:off x="387900" y="1116950"/>
            <a:ext cx="3845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do this with a while loop, but </a:t>
            </a:r>
            <a:r>
              <a:rPr lang="en" sz="2400"/>
              <a:t>it requires a bit of structure:</a:t>
            </a:r>
            <a:endParaRPr/>
          </a:p>
        </p:txBody>
      </p:sp>
      <p:sp>
        <p:nvSpPr>
          <p:cNvPr id="205" name="Google Shape;205;p41"/>
          <p:cNvSpPr/>
          <p:nvPr/>
        </p:nvSpPr>
        <p:spPr>
          <a:xfrm>
            <a:off x="4233539" y="1244050"/>
            <a:ext cx="1274984" cy="31709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1"/>
          <p:cNvSpPr txBox="1"/>
          <p:nvPr/>
        </p:nvSpPr>
        <p:spPr>
          <a:xfrm>
            <a:off x="387900" y="2711179"/>
            <a:ext cx="54771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must: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AutoNum type="arabicPeriod"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Store the index you want to modify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