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63" r:id="rId5"/>
    <p:sldId id="347" r:id="rId6"/>
    <p:sldId id="284" r:id="rId7"/>
    <p:sldId id="296" r:id="rId8"/>
    <p:sldId id="285" r:id="rId9"/>
    <p:sldId id="299" r:id="rId10"/>
    <p:sldId id="297" r:id="rId11"/>
    <p:sldId id="300" r:id="rId12"/>
    <p:sldId id="298" r:id="rId13"/>
    <p:sldId id="301" r:id="rId14"/>
    <p:sldId id="302" r:id="rId15"/>
    <p:sldId id="303" r:id="rId16"/>
    <p:sldId id="304" r:id="rId17"/>
    <p:sldId id="286" r:id="rId18"/>
    <p:sldId id="295" r:id="rId19"/>
    <p:sldId id="305" r:id="rId20"/>
    <p:sldId id="312" r:id="rId21"/>
    <p:sldId id="316" r:id="rId22"/>
    <p:sldId id="313" r:id="rId23"/>
    <p:sldId id="314" r:id="rId24"/>
    <p:sldId id="315" r:id="rId25"/>
    <p:sldId id="317" r:id="rId26"/>
    <p:sldId id="318" r:id="rId27"/>
    <p:sldId id="288" r:id="rId28"/>
    <p:sldId id="320" r:id="rId29"/>
    <p:sldId id="321" r:id="rId30"/>
    <p:sldId id="322" r:id="rId31"/>
    <p:sldId id="324" r:id="rId32"/>
    <p:sldId id="323" r:id="rId33"/>
    <p:sldId id="328" r:id="rId34"/>
    <p:sldId id="325" r:id="rId35"/>
    <p:sldId id="326" r:id="rId36"/>
    <p:sldId id="327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48" r:id="rId45"/>
    <p:sldId id="336" r:id="rId46"/>
    <p:sldId id="337" r:id="rId47"/>
    <p:sldId id="338" r:id="rId48"/>
    <p:sldId id="287" r:id="rId49"/>
    <p:sldId id="339" r:id="rId50"/>
    <p:sldId id="340" r:id="rId51"/>
    <p:sldId id="341" r:id="rId52"/>
    <p:sldId id="343" r:id="rId53"/>
    <p:sldId id="342" r:id="rId54"/>
    <p:sldId id="289" r:id="rId55"/>
    <p:sldId id="345" r:id="rId56"/>
    <p:sldId id="346" r:id="rId57"/>
    <p:sldId id="277" r:id="rId58"/>
    <p:sldId id="278" r:id="rId59"/>
    <p:sldId id="28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1548581"/>
            <a:ext cx="4670526" cy="1600200"/>
          </a:xfrm>
        </p:spPr>
        <p:txBody>
          <a:bodyPr anchor="b">
            <a:noAutofit/>
          </a:bodyPr>
          <a:lstStyle/>
          <a:p>
            <a:r>
              <a:rPr lang="en-US" sz="5200" dirty="0"/>
              <a:t>Looping Patterns and Comprehensions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296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map each number in a list to that number doubled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Notice, the code to the right applies to </a:t>
            </a:r>
            <a:r>
              <a:rPr lang="en-US" sz="3200" b="1" dirty="0"/>
              <a:t>every </a:t>
            </a:r>
            <a:r>
              <a:rPr lang="en-US" sz="3200" dirty="0"/>
              <a:t>number in </a:t>
            </a:r>
            <a:r>
              <a:rPr lang="en-US" sz="3200" dirty="0" err="1"/>
              <a:t>nums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2215250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10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296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map each string in a list to that string uppercase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Notice, the code to the right applies to </a:t>
            </a:r>
            <a:r>
              <a:rPr lang="en-US" sz="3200" b="1" dirty="0"/>
              <a:t>every </a:t>
            </a:r>
            <a:r>
              <a:rPr lang="en-US" sz="3200" dirty="0"/>
              <a:t>string in strs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2215250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976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375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These pieces of code are very similar. They both: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Start with 2 lists: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 List to 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Loop through the list to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Inside the loop, they always append to the empty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488633" y="1585248"/>
            <a:ext cx="6546052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546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375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These pieces of code are very similar. They both: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with 2 lists: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List to 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Loop through the list to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Inside the loop, they always append to the empty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488633" y="1585248"/>
            <a:ext cx="6546052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8E2B4-96FF-5B80-7BAF-1EB13A881B8C}"/>
              </a:ext>
            </a:extLst>
          </p:cNvPr>
          <p:cNvSpPr/>
          <p:nvPr/>
        </p:nvSpPr>
        <p:spPr>
          <a:xfrm>
            <a:off x="5488633" y="1641988"/>
            <a:ext cx="5071212" cy="875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551A-EDC0-7A19-BFC9-E9A476F4B39B}"/>
              </a:ext>
            </a:extLst>
          </p:cNvPr>
          <p:cNvSpPr/>
          <p:nvPr/>
        </p:nvSpPr>
        <p:spPr>
          <a:xfrm>
            <a:off x="5488632" y="4203291"/>
            <a:ext cx="6152761" cy="875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4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375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These pieces of code are very similar. They both: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with 2 lists: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List to 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Loop through the list to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Inside the loop, they always append to the empty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488633" y="1585248"/>
            <a:ext cx="6546052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6DA95-198C-A483-A236-DF941A632EF3}"/>
              </a:ext>
            </a:extLst>
          </p:cNvPr>
          <p:cNvSpPr/>
          <p:nvPr/>
        </p:nvSpPr>
        <p:spPr>
          <a:xfrm>
            <a:off x="5567291" y="2473276"/>
            <a:ext cx="3173586" cy="437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BF91D-7349-AD22-D1AE-0110E441D9D7}"/>
              </a:ext>
            </a:extLst>
          </p:cNvPr>
          <p:cNvSpPr/>
          <p:nvPr/>
        </p:nvSpPr>
        <p:spPr>
          <a:xfrm>
            <a:off x="5567290" y="5034579"/>
            <a:ext cx="2849123" cy="437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37535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These pieces of code are very similar. They both: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with 2 lists: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List to 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Loop through the list to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Inside the loop, they always </a:t>
            </a:r>
            <a:r>
              <a:rPr lang="en-US" sz="3200" b="1" dirty="0"/>
              <a:t>append</a:t>
            </a:r>
            <a:r>
              <a:rPr lang="en-US" sz="3200" dirty="0"/>
              <a:t> to the empty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488633" y="1585248"/>
            <a:ext cx="6546052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BEDD6-D304-5156-9F13-4183A321FEAF}"/>
              </a:ext>
            </a:extLst>
          </p:cNvPr>
          <p:cNvSpPr/>
          <p:nvPr/>
        </p:nvSpPr>
        <p:spPr>
          <a:xfrm>
            <a:off x="6297113" y="2910811"/>
            <a:ext cx="4793674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B0D27-10E8-893C-B2AB-B505588EC9CF}"/>
              </a:ext>
            </a:extLst>
          </p:cNvPr>
          <p:cNvSpPr/>
          <p:nvPr/>
        </p:nvSpPr>
        <p:spPr>
          <a:xfrm>
            <a:off x="6297112" y="5472114"/>
            <a:ext cx="4793675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9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7905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This is a common pattern for loops.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So, python has an easier way to write these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488633" y="1585248"/>
            <a:ext cx="6546052" cy="483209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"and"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07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697" y="1952933"/>
            <a:ext cx="4919303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Mapping </a:t>
            </a:r>
            <a:br>
              <a:rPr lang="en-US" dirty="0"/>
            </a:br>
            <a:r>
              <a:rPr lang="en-US" dirty="0"/>
              <a:t>with List Comprehensions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Comprehensions only exist in Python</a:t>
            </a:r>
          </a:p>
          <a:p>
            <a:pPr marL="0" indent="0">
              <a:buNone/>
            </a:pPr>
            <a:r>
              <a:rPr lang="en-US" sz="3200" dirty="0"/>
              <a:t>We are covering them because: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Great for practicing looping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Great for exploring looping patterns (Mapping/Filtering)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Useful when making a program in python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Compared to Loops and If statements, this content will likely not translate to other programing languages.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46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1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code to the right is a mapping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Below is a mapping with a list comprehension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deconstruct the </a:t>
            </a:r>
            <a:br>
              <a:rPr lang="en-US" sz="3200" dirty="0"/>
            </a:br>
            <a:r>
              <a:rPr lang="en-US" sz="3200" dirty="0"/>
              <a:t>parts of a list comprehension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9121C-DA61-828F-7B02-79F2B3FCB67F}"/>
              </a:ext>
            </a:extLst>
          </p:cNvPr>
          <p:cNvSpPr txBox="1"/>
          <p:nvPr/>
        </p:nvSpPr>
        <p:spPr>
          <a:xfrm>
            <a:off x="5449303" y="1448334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19485" y="424353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75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Participation 6 due Thursday</a:t>
            </a:r>
          </a:p>
          <a:p>
            <a:r>
              <a:rPr lang="en-US" sz="3200" dirty="0"/>
              <a:t>Quiz 6 due Thursday</a:t>
            </a:r>
          </a:p>
          <a:p>
            <a:r>
              <a:rPr lang="en-US" sz="3200" dirty="0"/>
              <a:t>Lab on Friday</a:t>
            </a:r>
          </a:p>
          <a:p>
            <a:r>
              <a:rPr lang="en-US" sz="3200" dirty="0"/>
              <a:t>HW 4 Due Wednesday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r>
              <a:rPr lang="en-US" sz="3200" dirty="0"/>
              <a:t>1. Starts with a collection</a:t>
            </a:r>
          </a:p>
          <a:p>
            <a:pPr marL="0" indent="0">
              <a:buNone/>
            </a:pPr>
            <a:r>
              <a:rPr lang="en-US" sz="3200" dirty="0"/>
              <a:t>2. Loops through each element in the collection</a:t>
            </a:r>
          </a:p>
          <a:p>
            <a:pPr marL="0" indent="0">
              <a:buNone/>
            </a:pPr>
            <a:r>
              <a:rPr lang="en-US" sz="3200" dirty="0"/>
              <a:t>3. Applies an operation</a:t>
            </a:r>
          </a:p>
          <a:p>
            <a:pPr marL="0" indent="0">
              <a:buNone/>
            </a:pPr>
            <a:r>
              <a:rPr lang="en-US" sz="3200" dirty="0"/>
              <a:t>4. Stores all the results in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19135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1. Starts with a collection</a:t>
            </a:r>
          </a:p>
          <a:p>
            <a:pPr marL="0" indent="0">
              <a:buNone/>
            </a:pPr>
            <a:r>
              <a:rPr lang="en-US" sz="3200" dirty="0"/>
              <a:t>2. Loops through each element in the collection</a:t>
            </a:r>
          </a:p>
          <a:p>
            <a:pPr marL="0" indent="0">
              <a:buNone/>
            </a:pPr>
            <a:r>
              <a:rPr lang="en-US" sz="3200" dirty="0"/>
              <a:t>3. Applies an operation</a:t>
            </a:r>
          </a:p>
          <a:p>
            <a:pPr marL="0" indent="0">
              <a:buNone/>
            </a:pPr>
            <a:r>
              <a:rPr lang="en-US" sz="3200" dirty="0"/>
              <a:t>4. Stores all the results in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DD107-B82F-4B60-439B-4260A5F88187}"/>
              </a:ext>
            </a:extLst>
          </p:cNvPr>
          <p:cNvSpPr/>
          <p:nvPr/>
        </p:nvSpPr>
        <p:spPr>
          <a:xfrm>
            <a:off x="4758814" y="1825625"/>
            <a:ext cx="4984954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3ADC1-F9E0-D838-1BA4-D0247360DB9F}"/>
              </a:ext>
            </a:extLst>
          </p:cNvPr>
          <p:cNvSpPr/>
          <p:nvPr/>
        </p:nvSpPr>
        <p:spPr>
          <a:xfrm>
            <a:off x="5331316" y="4303375"/>
            <a:ext cx="4984954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7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r>
              <a:rPr lang="en-US" sz="3200" dirty="0"/>
              <a:t>1. Starts with a collection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2. Loops through each element in the collection</a:t>
            </a:r>
          </a:p>
          <a:p>
            <a:pPr marL="0" indent="0">
              <a:buNone/>
            </a:pPr>
            <a:r>
              <a:rPr lang="en-US" sz="3200" dirty="0"/>
              <a:t>3. Applies an operation</a:t>
            </a:r>
          </a:p>
          <a:p>
            <a:pPr marL="0" indent="0">
              <a:buNone/>
            </a:pPr>
            <a:r>
              <a:rPr lang="en-US" sz="3200" dirty="0"/>
              <a:t>4. Stores all the results in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DD107-B82F-4B60-439B-4260A5F88187}"/>
              </a:ext>
            </a:extLst>
          </p:cNvPr>
          <p:cNvSpPr/>
          <p:nvPr/>
        </p:nvSpPr>
        <p:spPr>
          <a:xfrm>
            <a:off x="8322596" y="2288507"/>
            <a:ext cx="2962378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31435-065C-F48C-F9D8-D1047545B451}"/>
              </a:ext>
            </a:extLst>
          </p:cNvPr>
          <p:cNvSpPr/>
          <p:nvPr/>
        </p:nvSpPr>
        <p:spPr>
          <a:xfrm>
            <a:off x="5344856" y="5121456"/>
            <a:ext cx="3287867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r>
              <a:rPr lang="en-US" sz="3200" dirty="0"/>
              <a:t>1. Starts with a collection</a:t>
            </a:r>
          </a:p>
          <a:p>
            <a:pPr marL="0" indent="0">
              <a:buNone/>
            </a:pPr>
            <a:r>
              <a:rPr lang="en-US" sz="3200" dirty="0"/>
              <a:t>2. Loops through each element in the collection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3. Applies an operation</a:t>
            </a:r>
          </a:p>
          <a:p>
            <a:pPr marL="0" indent="0">
              <a:buNone/>
            </a:pPr>
            <a:r>
              <a:rPr lang="en-US" sz="3200" dirty="0"/>
              <a:t>4. Stores all the results in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3ADC1-F9E0-D838-1BA4-D0247360DB9F}"/>
              </a:ext>
            </a:extLst>
          </p:cNvPr>
          <p:cNvSpPr/>
          <p:nvPr/>
        </p:nvSpPr>
        <p:spPr>
          <a:xfrm>
            <a:off x="8927691" y="5552071"/>
            <a:ext cx="1445341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8A2E2-681B-1978-FBF0-9CDE891AC743}"/>
              </a:ext>
            </a:extLst>
          </p:cNvPr>
          <p:cNvSpPr/>
          <p:nvPr/>
        </p:nvSpPr>
        <p:spPr>
          <a:xfrm>
            <a:off x="6779342" y="2302510"/>
            <a:ext cx="1479756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2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How does it work?</a:t>
            </a:r>
          </a:p>
          <a:p>
            <a:pPr marL="0" indent="0">
              <a:buNone/>
            </a:pPr>
            <a:r>
              <a:rPr lang="en-US" sz="3200" dirty="0"/>
              <a:t>1. Starts with a collection</a:t>
            </a:r>
          </a:p>
          <a:p>
            <a:pPr marL="0" indent="0">
              <a:buNone/>
            </a:pPr>
            <a:r>
              <a:rPr lang="en-US" sz="3200" dirty="0"/>
              <a:t>2. Loops through each element in the collection</a:t>
            </a:r>
          </a:p>
          <a:p>
            <a:pPr marL="0" indent="0">
              <a:buNone/>
            </a:pPr>
            <a:r>
              <a:rPr lang="en-US" sz="3200" dirty="0"/>
              <a:t>3. Applies an operation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4. Stores all the results in a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DD107-B82F-4B60-439B-4260A5F88187}"/>
              </a:ext>
            </a:extLst>
          </p:cNvPr>
          <p:cNvSpPr/>
          <p:nvPr/>
        </p:nvSpPr>
        <p:spPr>
          <a:xfrm>
            <a:off x="4758814" y="2270088"/>
            <a:ext cx="2025444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3ADC1-F9E0-D838-1BA4-D0247360DB9F}"/>
              </a:ext>
            </a:extLst>
          </p:cNvPr>
          <p:cNvSpPr/>
          <p:nvPr/>
        </p:nvSpPr>
        <p:spPr>
          <a:xfrm>
            <a:off x="6111865" y="5561904"/>
            <a:ext cx="2805993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EF28B-37BF-CB67-68F0-F3FA0561F8DD}"/>
              </a:ext>
            </a:extLst>
          </p:cNvPr>
          <p:cNvSpPr/>
          <p:nvPr/>
        </p:nvSpPr>
        <p:spPr>
          <a:xfrm>
            <a:off x="11297263" y="2308172"/>
            <a:ext cx="186813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3BB36-B7B5-C278-B10E-C6736FE1A21F}"/>
              </a:ext>
            </a:extLst>
          </p:cNvPr>
          <p:cNvSpPr/>
          <p:nvPr/>
        </p:nvSpPr>
        <p:spPr>
          <a:xfrm>
            <a:off x="10306665" y="5561903"/>
            <a:ext cx="181896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8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 list comprehension doesn’t need to:</a:t>
            </a:r>
          </a:p>
          <a:p>
            <a:pPr marL="514350" indent="-514350">
              <a:buAutoNum type="arabicPeriod"/>
            </a:pPr>
            <a:r>
              <a:rPr lang="en-US" sz="3200" dirty="0"/>
              <a:t>Make an empty list</a:t>
            </a:r>
          </a:p>
          <a:p>
            <a:pPr marL="514350" indent="-514350">
              <a:buAutoNum type="arabicPeriod"/>
            </a:pPr>
            <a:r>
              <a:rPr lang="en-US" sz="3200" dirty="0"/>
              <a:t>Call append</a:t>
            </a:r>
          </a:p>
          <a:p>
            <a:pPr marL="514350" indent="-514350">
              <a:buAutoNum type="arabicPeriod"/>
            </a:pPr>
            <a:r>
              <a:rPr lang="en-US" sz="3200" dirty="0"/>
              <a:t>Have a full for loop</a:t>
            </a:r>
          </a:p>
          <a:p>
            <a:pPr marL="0" indent="0">
              <a:buNone/>
            </a:pPr>
            <a:r>
              <a:rPr lang="en-US" sz="3200" dirty="0"/>
              <a:t>Less Code:</a:t>
            </a:r>
          </a:p>
          <a:p>
            <a:r>
              <a:rPr lang="en-US" sz="3200" dirty="0"/>
              <a:t>Less room for error</a:t>
            </a:r>
          </a:p>
          <a:p>
            <a:r>
              <a:rPr lang="en-US" sz="3200" dirty="0"/>
              <a:t>Easier to debug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5331316" y="4246106"/>
            <a:ext cx="6546052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44547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Map a list of words to be all uppercase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Create a List of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a list comprehension to make all the words uppercase</a:t>
            </a:r>
          </a:p>
          <a:p>
            <a:pPr marL="0" indent="0">
              <a:buNone/>
            </a:pPr>
            <a:r>
              <a:rPr lang="en-US" sz="3200" dirty="0"/>
              <a:t>Hint: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4758814" y="1825625"/>
            <a:ext cx="727587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9A507-9E24-025A-3F2F-FED2C7D7E8D5}"/>
              </a:ext>
            </a:extLst>
          </p:cNvPr>
          <p:cNvSpPr txBox="1"/>
          <p:nvPr/>
        </p:nvSpPr>
        <p:spPr>
          <a:xfrm>
            <a:off x="6096000" y="4246106"/>
            <a:ext cx="5781368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7090812" y="3722886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AD987-3C0A-5736-79D8-058525F69FCB}"/>
              </a:ext>
            </a:extLst>
          </p:cNvPr>
          <p:cNvSpPr txBox="1"/>
          <p:nvPr/>
        </p:nvSpPr>
        <p:spPr>
          <a:xfrm>
            <a:off x="1943466" y="5369490"/>
            <a:ext cx="3604160" cy="95410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nb-NO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nb-NO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nb-NO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nb-NO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nb-NO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nb-NO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b-NO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upper</a:t>
            </a:r>
            <a:r>
              <a:rPr lang="nb-NO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nb-NO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HELLO</a:t>
            </a:r>
            <a:endParaRPr lang="nb-NO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20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2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Filtering?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Filtering:</a:t>
            </a:r>
            <a:r>
              <a:rPr lang="en-US" sz="3200" dirty="0"/>
              <a:t> To check </a:t>
            </a:r>
            <a:r>
              <a:rPr lang="en-US" sz="3200" b="1" dirty="0"/>
              <a:t>every element </a:t>
            </a:r>
            <a:r>
              <a:rPr lang="en-US" sz="3200" dirty="0"/>
              <a:t>in a collection, and then put all the elements that passed the check into a </a:t>
            </a:r>
            <a:r>
              <a:rPr lang="en-US" sz="3200" b="1" dirty="0"/>
              <a:t>new</a:t>
            </a:r>
            <a:r>
              <a:rPr lang="en-US" sz="3200" dirty="0"/>
              <a:t> collection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 </a:t>
            </a:r>
          </a:p>
          <a:p>
            <a:r>
              <a:rPr lang="en-US" sz="3200" dirty="0"/>
              <a:t>Find all the even numbers in the list</a:t>
            </a:r>
          </a:p>
          <a:p>
            <a:r>
              <a:rPr lang="en-US" sz="3200" dirty="0"/>
              <a:t>Find all the string of length 5 or more in a list</a:t>
            </a:r>
          </a:p>
          <a:p>
            <a:r>
              <a:rPr lang="en-US" sz="3200" dirty="0"/>
              <a:t>Find all the prices in a list that are less than 8$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19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296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filter each number in a list to get only the even numbers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Notice, the code loops through every item, but </a:t>
            </a:r>
            <a:r>
              <a:rPr lang="en-US" sz="3200" b="1" dirty="0"/>
              <a:t>only appends the ones that pass the check: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1999807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604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Looping Patterns</a:t>
            </a:r>
          </a:p>
          <a:p>
            <a:r>
              <a:rPr lang="en-US" dirty="0"/>
              <a:t>Mapping/Filtering</a:t>
            </a:r>
          </a:p>
          <a:p>
            <a:pPr marL="0" indent="0">
              <a:buNone/>
            </a:pPr>
            <a:r>
              <a:rPr lang="en-US" dirty="0"/>
              <a:t>List Comprehensions</a:t>
            </a:r>
          </a:p>
          <a:p>
            <a:r>
              <a:rPr lang="en-US" dirty="0"/>
              <a:t>What are they, how do they help?</a:t>
            </a:r>
          </a:p>
          <a:p>
            <a:pPr marL="0" indent="0">
              <a:buNone/>
            </a:pPr>
            <a:r>
              <a:rPr lang="en-US" dirty="0"/>
              <a:t>Ternary Operator</a:t>
            </a:r>
          </a:p>
          <a:p>
            <a:r>
              <a:rPr lang="en-US" dirty="0"/>
              <a:t>What is it?</a:t>
            </a:r>
          </a:p>
          <a:p>
            <a:pPr marL="0" indent="0">
              <a:buNone/>
            </a:pPr>
            <a:r>
              <a:rPr lang="en-US" dirty="0"/>
              <a:t>Set Comprehension</a:t>
            </a:r>
          </a:p>
          <a:p>
            <a:r>
              <a:rPr lang="en-US" dirty="0"/>
              <a:t>What is it, how is it different from a list comprehension?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296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filter the string list to get the strings that are longer than 2 letters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Notice, the code loops through every item, but </a:t>
            </a:r>
            <a:r>
              <a:rPr lang="en-US" sz="3200" b="1" dirty="0"/>
              <a:t>only appends the ones that pass the check: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1999807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778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8105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136C2F-68B7-EB8C-843D-4BD98B3C9B15}"/>
              </a:ext>
            </a:extLst>
          </p:cNvPr>
          <p:cNvCxnSpPr>
            <a:cxnSpLocks/>
          </p:cNvCxnSpPr>
          <p:nvPr/>
        </p:nvCxnSpPr>
        <p:spPr>
          <a:xfrm flipV="1">
            <a:off x="3490452" y="1366684"/>
            <a:ext cx="1890025" cy="1676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7930AB-1828-6D33-CB51-F7C769358B94}"/>
              </a:ext>
            </a:extLst>
          </p:cNvPr>
          <p:cNvCxnSpPr/>
          <p:nvPr/>
        </p:nvCxnSpPr>
        <p:spPr>
          <a:xfrm>
            <a:off x="3490452" y="3042781"/>
            <a:ext cx="1890025" cy="106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B6C6BC-D01C-EF15-DF25-955F74A48123}"/>
              </a:ext>
            </a:extLst>
          </p:cNvPr>
          <p:cNvCxnSpPr/>
          <p:nvPr/>
        </p:nvCxnSpPr>
        <p:spPr>
          <a:xfrm flipV="1">
            <a:off x="3529781" y="1750142"/>
            <a:ext cx="1907458" cy="195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BDC344-9FFF-F759-D4E2-A27315EECEDF}"/>
              </a:ext>
            </a:extLst>
          </p:cNvPr>
          <p:cNvCxnSpPr/>
          <p:nvPr/>
        </p:nvCxnSpPr>
        <p:spPr>
          <a:xfrm>
            <a:off x="3519948" y="3705562"/>
            <a:ext cx="1917291" cy="85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58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3EC1DB-BC5C-B64C-590B-7581DBF2521E}"/>
              </a:ext>
            </a:extLst>
          </p:cNvPr>
          <p:cNvCxnSpPr/>
          <p:nvPr/>
        </p:nvCxnSpPr>
        <p:spPr>
          <a:xfrm flipV="1">
            <a:off x="3195484" y="2182761"/>
            <a:ext cx="2184993" cy="204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5A39A3-3F1C-9944-3E15-7603804F40C5}"/>
              </a:ext>
            </a:extLst>
          </p:cNvPr>
          <p:cNvCxnSpPr/>
          <p:nvPr/>
        </p:nvCxnSpPr>
        <p:spPr>
          <a:xfrm>
            <a:off x="3224981" y="4198374"/>
            <a:ext cx="2212258" cy="63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37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D347A-5A3B-B580-AA09-1DA587546021}"/>
              </a:ext>
            </a:extLst>
          </p:cNvPr>
          <p:cNvCxnSpPr/>
          <p:nvPr/>
        </p:nvCxnSpPr>
        <p:spPr>
          <a:xfrm flipV="1">
            <a:off x="4975123" y="2733368"/>
            <a:ext cx="1258529" cy="207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5D7E3C-F54C-F3A5-913E-6A9B7D277A1A}"/>
              </a:ext>
            </a:extLst>
          </p:cNvPr>
          <p:cNvCxnSpPr/>
          <p:nvPr/>
        </p:nvCxnSpPr>
        <p:spPr>
          <a:xfrm>
            <a:off x="4965290" y="4807974"/>
            <a:ext cx="1248697" cy="53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96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These 2 pieces of code are similar: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list to Filter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empty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200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An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3200" dirty="0"/>
              <a:t> in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B88980-FC24-9363-1030-629BA13A04D9}"/>
              </a:ext>
            </a:extLst>
          </p:cNvPr>
          <p:cNvCxnSpPr/>
          <p:nvPr/>
        </p:nvCxnSpPr>
        <p:spPr>
          <a:xfrm flipV="1">
            <a:off x="4817806" y="3195484"/>
            <a:ext cx="3716594" cy="2143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9B857B-00F7-1292-BAC9-9DEA52DF8E64}"/>
              </a:ext>
            </a:extLst>
          </p:cNvPr>
          <p:cNvCxnSpPr/>
          <p:nvPr/>
        </p:nvCxnSpPr>
        <p:spPr>
          <a:xfrm>
            <a:off x="4827639" y="5358581"/>
            <a:ext cx="2104103" cy="471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8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090" y="1825625"/>
            <a:ext cx="44638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Is there an easier way to filter?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Yes, list comprehensions can do this too!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1FC5F-1164-05E6-2EA8-D1DCE0A6E983}"/>
              </a:ext>
            </a:extLst>
          </p:cNvPr>
          <p:cNvSpPr txBox="1"/>
          <p:nvPr/>
        </p:nvSpPr>
        <p:spPr>
          <a:xfrm>
            <a:off x="5380477" y="3815219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"&amp;"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"bye"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strs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65A14-6D34-A170-F8F2-1B6343D492FE}"/>
              </a:ext>
            </a:extLst>
          </p:cNvPr>
          <p:cNvSpPr txBox="1"/>
          <p:nvPr/>
        </p:nvSpPr>
        <p:spPr>
          <a:xfrm>
            <a:off x="5380477" y="1027906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950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382" y="1333501"/>
            <a:ext cx="4896464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Filtering with List Comprehensions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2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with a 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1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code to the right is filtering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Below is filtering with a list comprehension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see how adding a filter changed the list comprehension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9121C-DA61-828F-7B02-79F2B3FCB67F}"/>
              </a:ext>
            </a:extLst>
          </p:cNvPr>
          <p:cNvSpPr txBox="1"/>
          <p:nvPr/>
        </p:nvSpPr>
        <p:spPr>
          <a:xfrm>
            <a:off x="5449303" y="1363405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A6AFD-0489-9129-EBCF-88448F7FE258}"/>
              </a:ext>
            </a:extLst>
          </p:cNvPr>
          <p:cNvSpPr txBox="1"/>
          <p:nvPr/>
        </p:nvSpPr>
        <p:spPr>
          <a:xfrm>
            <a:off x="5449303" y="4586654"/>
            <a:ext cx="6546052" cy="181588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609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91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Compared to a regular mapping list comprehension, this has an added if statement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this condition is true, the element is added to the resulting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A607C-2CC9-907A-2BD4-C545D9627A80}"/>
              </a:ext>
            </a:extLst>
          </p:cNvPr>
          <p:cNvSpPr txBox="1"/>
          <p:nvPr/>
        </p:nvSpPr>
        <p:spPr>
          <a:xfrm>
            <a:off x="6708470" y="3506570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E9437-F517-C470-426C-7627B9F1534F}"/>
              </a:ext>
            </a:extLst>
          </p:cNvPr>
          <p:cNvSpPr txBox="1"/>
          <p:nvPr/>
        </p:nvSpPr>
        <p:spPr>
          <a:xfrm>
            <a:off x="5483531" y="3983624"/>
            <a:ext cx="6546052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C27F8-814C-9380-89AF-73DF5CD0DE3F}"/>
              </a:ext>
            </a:extLst>
          </p:cNvPr>
          <p:cNvSpPr txBox="1"/>
          <p:nvPr/>
        </p:nvSpPr>
        <p:spPr>
          <a:xfrm>
            <a:off x="3230715" y="335408"/>
            <a:ext cx="884516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0F944-D14C-8BFA-B8DD-3D1DE289A8D5}"/>
              </a:ext>
            </a:extLst>
          </p:cNvPr>
          <p:cNvSpPr/>
          <p:nvPr/>
        </p:nvSpPr>
        <p:spPr>
          <a:xfrm>
            <a:off x="9144001" y="779871"/>
            <a:ext cx="2625212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E91D2-F97C-F3EF-F5F0-D7D28FEFD363}"/>
              </a:ext>
            </a:extLst>
          </p:cNvPr>
          <p:cNvSpPr/>
          <p:nvPr/>
        </p:nvSpPr>
        <p:spPr>
          <a:xfrm>
            <a:off x="6287729" y="5268297"/>
            <a:ext cx="3210231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26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54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Filter a list of words to get all words that have more than 2 letters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Create a List of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 a list comprehension to only get words with more than 2 letters</a:t>
            </a:r>
          </a:p>
          <a:p>
            <a:pPr marL="0" indent="0">
              <a:buNone/>
            </a:pPr>
            <a:r>
              <a:rPr lang="en-US" sz="3200" dirty="0"/>
              <a:t>Hint: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AD987-3C0A-5736-79D8-058525F69FCB}"/>
              </a:ext>
            </a:extLst>
          </p:cNvPr>
          <p:cNvSpPr txBox="1"/>
          <p:nvPr/>
        </p:nvSpPr>
        <p:spPr>
          <a:xfrm>
            <a:off x="1965609" y="5357793"/>
            <a:ext cx="2530211" cy="95410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5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EEA2A-AAFD-FF2B-EAA3-CF57D5C329C7}"/>
              </a:ext>
            </a:extLst>
          </p:cNvPr>
          <p:cNvSpPr txBox="1"/>
          <p:nvPr/>
        </p:nvSpPr>
        <p:spPr>
          <a:xfrm>
            <a:off x="3230715" y="335408"/>
            <a:ext cx="884516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8F254-7520-C9DD-E1DE-B792EAAE6A1E}"/>
              </a:ext>
            </a:extLst>
          </p:cNvPr>
          <p:cNvSpPr txBox="1"/>
          <p:nvPr/>
        </p:nvSpPr>
        <p:spPr>
          <a:xfrm>
            <a:off x="7230829" y="3478074"/>
            <a:ext cx="37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For Loop for Comparison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A2C55-B7C6-D800-3D79-DC803CE4A516}"/>
              </a:ext>
            </a:extLst>
          </p:cNvPr>
          <p:cNvSpPr txBox="1"/>
          <p:nvPr/>
        </p:nvSpPr>
        <p:spPr>
          <a:xfrm>
            <a:off x="6223819" y="3983624"/>
            <a:ext cx="5805764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284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382" y="1333501"/>
            <a:ext cx="4896464" cy="1819275"/>
          </a:xfrm>
        </p:spPr>
        <p:txBody>
          <a:bodyPr>
            <a:normAutofit/>
          </a:bodyPr>
          <a:lstStyle/>
          <a:p>
            <a:r>
              <a:rPr lang="en-US" dirty="0"/>
              <a:t>Mapping and Filtering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9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and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Mapping and filtering are similar, they both:</a:t>
            </a:r>
          </a:p>
          <a:p>
            <a:r>
              <a:rPr lang="en-US" sz="2400" dirty="0"/>
              <a:t>Loop through a collection</a:t>
            </a:r>
          </a:p>
          <a:p>
            <a:r>
              <a:rPr lang="en-US" sz="2400" dirty="0"/>
              <a:t>Produce a new collection</a:t>
            </a:r>
          </a:p>
          <a:p>
            <a:pPr marL="0" indent="0">
              <a:buNone/>
            </a:pPr>
            <a:r>
              <a:rPr lang="en-US" sz="2400" dirty="0"/>
              <a:t>But they have some key differences:</a:t>
            </a:r>
          </a:p>
          <a:p>
            <a:r>
              <a:rPr lang="en-US" sz="2400" dirty="0"/>
              <a:t>Map: Produces a collection of the </a:t>
            </a:r>
            <a:br>
              <a:rPr lang="en-US" sz="2400" dirty="0"/>
            </a:br>
            <a:r>
              <a:rPr lang="en-US" sz="2400" b="1" dirty="0">
                <a:solidFill>
                  <a:srgbClr val="FF0000"/>
                </a:solidFill>
              </a:rPr>
              <a:t>same length </a:t>
            </a:r>
            <a:r>
              <a:rPr lang="en-US" sz="2400" dirty="0"/>
              <a:t>as the input, but with potentially </a:t>
            </a:r>
            <a:r>
              <a:rPr lang="en-US" sz="2400" b="1" dirty="0">
                <a:solidFill>
                  <a:srgbClr val="FF0000"/>
                </a:solidFill>
              </a:rPr>
              <a:t>different items</a:t>
            </a:r>
          </a:p>
          <a:p>
            <a:r>
              <a:rPr lang="en-US" sz="2400" dirty="0"/>
              <a:t>Filter: Produces a collection of equal or </a:t>
            </a:r>
            <a:r>
              <a:rPr lang="en-US" sz="2400" b="1" dirty="0">
                <a:solidFill>
                  <a:srgbClr val="FF0000"/>
                </a:solidFill>
              </a:rPr>
              <a:t>smaller length </a:t>
            </a:r>
            <a:r>
              <a:rPr lang="en-US" sz="2400" dirty="0"/>
              <a:t>compared to the input, with </a:t>
            </a:r>
            <a:r>
              <a:rPr lang="en-US" sz="2400" b="1" dirty="0">
                <a:solidFill>
                  <a:srgbClr val="FF0000"/>
                </a:solidFill>
              </a:rPr>
              <a:t>identical items </a:t>
            </a:r>
            <a:r>
              <a:rPr lang="en-US" sz="2400" dirty="0"/>
              <a:t>to the input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7CA0EE-CF6A-6DD0-9FF6-970BB2002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6516" r="36587" b="13290"/>
          <a:stretch/>
        </p:blipFill>
        <p:spPr>
          <a:xfrm>
            <a:off x="6172200" y="2309864"/>
            <a:ext cx="5181600" cy="3382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020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and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111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We’ve seen code to map and filter with a list comprehension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combine the two ideas to map and filter in 1 list comprehension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1EDD5-6858-7910-0109-D912C7F70073}"/>
              </a:ext>
            </a:extLst>
          </p:cNvPr>
          <p:cNvSpPr txBox="1"/>
          <p:nvPr/>
        </p:nvSpPr>
        <p:spPr>
          <a:xfrm>
            <a:off x="3110866" y="5288314"/>
            <a:ext cx="8845160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2D310-3DA0-434F-094C-88FB997543CE}"/>
              </a:ext>
            </a:extLst>
          </p:cNvPr>
          <p:cNvSpPr txBox="1"/>
          <p:nvPr/>
        </p:nvSpPr>
        <p:spPr>
          <a:xfrm>
            <a:off x="5093110" y="2377174"/>
            <a:ext cx="6862916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3927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and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515599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a list comprehension to square all even numbers in a list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see the operation and the conditional are both visible in the list comprehension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0567-E79A-0C0E-EDE3-7F7AA1763618}"/>
              </a:ext>
            </a:extLst>
          </p:cNvPr>
          <p:cNvSpPr txBox="1"/>
          <p:nvPr/>
        </p:nvSpPr>
        <p:spPr>
          <a:xfrm>
            <a:off x="838199" y="2902683"/>
            <a:ext cx="10515599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pt-BR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27685-B6B3-7B76-E53E-F110C44A0619}"/>
              </a:ext>
            </a:extLst>
          </p:cNvPr>
          <p:cNvSpPr/>
          <p:nvPr/>
        </p:nvSpPr>
        <p:spPr>
          <a:xfrm>
            <a:off x="2885768" y="3347146"/>
            <a:ext cx="1430594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0B651-B703-9FF2-0AEC-A1DE282C549A}"/>
              </a:ext>
            </a:extLst>
          </p:cNvPr>
          <p:cNvSpPr/>
          <p:nvPr/>
        </p:nvSpPr>
        <p:spPr>
          <a:xfrm>
            <a:off x="8067367" y="3370989"/>
            <a:ext cx="2477730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7F58C0-E878-191A-298E-D4587C1A4A0D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3601065" y="3843213"/>
            <a:ext cx="774290" cy="93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AF63B6-CE3A-1FA1-D1F4-C3D646DE36CD}"/>
              </a:ext>
            </a:extLst>
          </p:cNvPr>
          <p:cNvCxnSpPr>
            <a:endCxn id="10" idx="2"/>
          </p:cNvCxnSpPr>
          <p:nvPr/>
        </p:nvCxnSpPr>
        <p:spPr>
          <a:xfrm flipV="1">
            <a:off x="7211961" y="3867056"/>
            <a:ext cx="2094271" cy="90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50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Mapping and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515599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general form of a list comprehension is: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Operation: The Operation for Mapping</a:t>
            </a:r>
          </a:p>
          <a:p>
            <a:pPr marL="0" indent="0">
              <a:buNone/>
            </a:pPr>
            <a:r>
              <a:rPr lang="en-US" sz="3200" dirty="0"/>
              <a:t>Item: Each Item in the </a:t>
            </a:r>
            <a:r>
              <a:rPr lang="en-US" sz="3200" dirty="0" err="1"/>
              <a:t>iterable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Iterable</a:t>
            </a:r>
            <a:r>
              <a:rPr lang="en-US" sz="3200" dirty="0"/>
              <a:t>: The Collection that this is being applied to</a:t>
            </a:r>
          </a:p>
          <a:p>
            <a:pPr marL="0" indent="0">
              <a:buNone/>
            </a:pPr>
            <a:r>
              <a:rPr lang="en-US" sz="3200" dirty="0"/>
              <a:t>Condition: The condition for filtering (not necessary)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0567-E79A-0C0E-EDE3-7F7AA1763618}"/>
              </a:ext>
            </a:extLst>
          </p:cNvPr>
          <p:cNvSpPr txBox="1"/>
          <p:nvPr/>
        </p:nvSpPr>
        <p:spPr>
          <a:xfrm>
            <a:off x="838199" y="2461326"/>
            <a:ext cx="10842521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[operation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condition]</a:t>
            </a:r>
          </a:p>
        </p:txBody>
      </p:sp>
    </p:spTree>
    <p:extLst>
      <p:ext uri="{BB962C8B-B14F-4D97-AF65-F5344CB8AC3E}">
        <p14:creationId xmlns:p14="http://schemas.microsoft.com/office/powerpoint/2010/main" val="550064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758335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List comprehensions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 the lengths of all words in a list that have a length more than 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Round all floats in a list (to nearest int) that are bigger than 3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Hint: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0567-E79A-0C0E-EDE3-7F7AA1763618}"/>
              </a:ext>
            </a:extLst>
          </p:cNvPr>
          <p:cNvSpPr txBox="1"/>
          <p:nvPr/>
        </p:nvSpPr>
        <p:spPr>
          <a:xfrm>
            <a:off x="5811482" y="4428193"/>
            <a:ext cx="5785052" cy="95410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[operation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120FC-4659-AA52-46E3-DCEC01BB6C23}"/>
              </a:ext>
            </a:extLst>
          </p:cNvPr>
          <p:cNvSpPr txBox="1"/>
          <p:nvPr/>
        </p:nvSpPr>
        <p:spPr>
          <a:xfrm>
            <a:off x="2252811" y="4474359"/>
            <a:ext cx="2830463" cy="181588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3.14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4.71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5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13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2727222"/>
          </a:xfrm>
        </p:spPr>
        <p:txBody>
          <a:bodyPr>
            <a:normAutofit/>
          </a:bodyPr>
          <a:lstStyle/>
          <a:p>
            <a:r>
              <a:rPr lang="en-US" dirty="0"/>
              <a:t>Ternary Operator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0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Common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515599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general form of a list comprehension is: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But, sometimes people write the following by mistake: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VSCode</a:t>
            </a:r>
            <a:r>
              <a:rPr lang="en-US" sz="3200" dirty="0"/>
              <a:t> Will give us the error “Expecting else”</a:t>
            </a:r>
          </a:p>
          <a:p>
            <a:pPr marL="0" indent="0">
              <a:buNone/>
            </a:pPr>
            <a:r>
              <a:rPr lang="en-US" sz="3200" dirty="0"/>
              <a:t>It thinks we are using the Ternary Operator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0567-E79A-0C0E-EDE3-7F7AA1763618}"/>
              </a:ext>
            </a:extLst>
          </p:cNvPr>
          <p:cNvSpPr txBox="1"/>
          <p:nvPr/>
        </p:nvSpPr>
        <p:spPr>
          <a:xfrm>
            <a:off x="838199" y="2461326"/>
            <a:ext cx="10842521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[operation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E9818-A871-C5CC-97D2-7608C9B1F509}"/>
              </a:ext>
            </a:extLst>
          </p:cNvPr>
          <p:cNvSpPr txBox="1"/>
          <p:nvPr/>
        </p:nvSpPr>
        <p:spPr>
          <a:xfrm>
            <a:off x="838199" y="3611845"/>
            <a:ext cx="10842521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[operation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item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14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Differences between the data structures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A417D-9A90-5FA9-DEB3-C6D36099A2C5}"/>
              </a:ext>
            </a:extLst>
          </p:cNvPr>
          <p:cNvSpPr txBox="1"/>
          <p:nvPr/>
        </p:nvSpPr>
        <p:spPr>
          <a:xfrm>
            <a:off x="1081861" y="5489810"/>
            <a:ext cx="124838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5F3F1-DBC8-2319-7998-2F75579BD5E9}"/>
              </a:ext>
            </a:extLst>
          </p:cNvPr>
          <p:cNvSpPr txBox="1"/>
          <p:nvPr/>
        </p:nvSpPr>
        <p:spPr>
          <a:xfrm>
            <a:off x="2772697" y="5489812"/>
            <a:ext cx="184846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you don’t want to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A3C59-A6F2-6464-5F0C-8307E43E5C69}"/>
              </a:ext>
            </a:extLst>
          </p:cNvPr>
          <p:cNvSpPr txBox="1"/>
          <p:nvPr/>
        </p:nvSpPr>
        <p:spPr>
          <a:xfrm>
            <a:off x="5245510" y="5489810"/>
            <a:ext cx="184846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you want to change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80AD0-7539-D078-7760-CECC6F7AA142}"/>
              </a:ext>
            </a:extLst>
          </p:cNvPr>
          <p:cNvSpPr txBox="1"/>
          <p:nvPr/>
        </p:nvSpPr>
        <p:spPr>
          <a:xfrm>
            <a:off x="7610169" y="5489810"/>
            <a:ext cx="195139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Unique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C9F5B-C17D-3641-B1B8-B37060167ABA}"/>
              </a:ext>
            </a:extLst>
          </p:cNvPr>
          <p:cNvSpPr txBox="1"/>
          <p:nvPr/>
        </p:nvSpPr>
        <p:spPr>
          <a:xfrm>
            <a:off x="10004011" y="5489811"/>
            <a:ext cx="184846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For data that has keys and values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A8AF8D2-51D2-44A7-DBEC-F34B47A5332B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2115445" y="5258750"/>
            <a:ext cx="645917" cy="216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A85F874-F9D6-FF11-0E46-13FCB30D5632}"/>
              </a:ext>
            </a:extLst>
          </p:cNvPr>
          <p:cNvCxnSpPr/>
          <p:nvPr/>
        </p:nvCxnSpPr>
        <p:spPr>
          <a:xfrm rot="5400000">
            <a:off x="4026034" y="5036938"/>
            <a:ext cx="507226" cy="3985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CEA0CF2-5F68-15ED-69E2-FDDE1E503E8D}"/>
              </a:ext>
            </a:extLst>
          </p:cNvPr>
          <p:cNvCxnSpPr>
            <a:endCxn id="10" idx="0"/>
          </p:cNvCxnSpPr>
          <p:nvPr/>
        </p:nvCxnSpPr>
        <p:spPr>
          <a:xfrm rot="5400000">
            <a:off x="6060999" y="5091328"/>
            <a:ext cx="507226" cy="2897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4E75F9A-CDF6-BBA8-4718-E7EF864E1124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8306519" y="5210464"/>
            <a:ext cx="507226" cy="51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F19C8FD-428D-9547-96AC-51739F05CA00}"/>
              </a:ext>
            </a:extLst>
          </p:cNvPr>
          <p:cNvCxnSpPr>
            <a:endCxn id="12" idx="0"/>
          </p:cNvCxnSpPr>
          <p:nvPr/>
        </p:nvCxnSpPr>
        <p:spPr>
          <a:xfrm rot="16200000" flipH="1">
            <a:off x="10599772" y="5161338"/>
            <a:ext cx="445863" cy="2110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D73E92B-B74E-4929-418A-C5A925F3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200226"/>
              </p:ext>
            </p:extLst>
          </p:nvPr>
        </p:nvGraphicFramePr>
        <p:xfrm>
          <a:off x="254643" y="1463675"/>
          <a:ext cx="11597833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5021">
                  <a:extLst>
                    <a:ext uri="{9D8B030D-6E8A-4147-A177-3AD203B41FA5}">
                      <a16:colId xmlns:a16="http://schemas.microsoft.com/office/drawing/2014/main" val="3141430456"/>
                    </a:ext>
                  </a:extLst>
                </a:gridCol>
                <a:gridCol w="2016280">
                  <a:extLst>
                    <a:ext uri="{9D8B030D-6E8A-4147-A177-3AD203B41FA5}">
                      <a16:colId xmlns:a16="http://schemas.microsoft.com/office/drawing/2014/main" val="1287981365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val="1445629563"/>
                    </a:ext>
                  </a:extLst>
                </a:gridCol>
                <a:gridCol w="2178484">
                  <a:extLst>
                    <a:ext uri="{9D8B030D-6E8A-4147-A177-3AD203B41FA5}">
                      <a16:colId xmlns:a16="http://schemas.microsoft.com/office/drawing/2014/main" val="3051140675"/>
                    </a:ext>
                  </a:extLst>
                </a:gridCol>
                <a:gridCol w="2074279">
                  <a:extLst>
                    <a:ext uri="{9D8B030D-6E8A-4147-A177-3AD203B41FA5}">
                      <a16:colId xmlns:a16="http://schemas.microsoft.com/office/drawing/2014/main" val="2689699837"/>
                    </a:ext>
                  </a:extLst>
                </a:gridCol>
                <a:gridCol w="2148037">
                  <a:extLst>
                    <a:ext uri="{9D8B030D-6E8A-4147-A177-3AD203B41FA5}">
                      <a16:colId xmlns:a16="http://schemas.microsoft.com/office/drawing/2014/main" val="6762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String:str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Tuple:tuple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List:list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Set:set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Dictionary:dict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3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Declared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‘text’ or “text”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val,val,val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</a:t>
                      </a:r>
                      <a:r>
                        <a:rPr lang="en-US" sz="2400" dirty="0" err="1"/>
                        <a:t>val,val,val</a:t>
                      </a:r>
                      <a:r>
                        <a:rPr lang="en-US" sz="2400" dirty="0"/>
                        <a:t>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{val,val2}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</a:t>
                      </a:r>
                      <a:r>
                        <a:rPr lang="en-US" sz="2400" dirty="0" err="1"/>
                        <a:t>key:val,key,val</a:t>
                      </a:r>
                      <a:r>
                        <a:rPr lang="en-US" sz="2400" dirty="0"/>
                        <a:t>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Empty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'' or ""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set()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{}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1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 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list.append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set.add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2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Modify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list[index]=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[key]=</a:t>
                      </a:r>
                      <a:r>
                        <a:rPr lang="en-US" sz="2400" dirty="0" err="1"/>
                        <a:t>val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Remove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list.remove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set.discard</a:t>
                      </a:r>
                      <a:r>
                        <a:rPr lang="en-US" sz="2400" dirty="0"/>
                        <a:t>(</a:t>
                      </a:r>
                      <a:r>
                        <a:rPr lang="en-US" sz="2400" dirty="0" err="1"/>
                        <a:t>val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del </a:t>
                      </a:r>
                      <a:r>
                        <a:rPr lang="en-US" sz="2400" dirty="0" err="1"/>
                        <a:t>dict</a:t>
                      </a:r>
                      <a:r>
                        <a:rPr lang="en-US" sz="2400" dirty="0"/>
                        <a:t>[key]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7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Letters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Unique→Any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4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Ordered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4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247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Ternary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5257801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Ternary operator is a way of expressing a conditional in 1 line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will return val1 if the condition is true, otherwise it will return val2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E9818-A871-C5CC-97D2-7608C9B1F509}"/>
              </a:ext>
            </a:extLst>
          </p:cNvPr>
          <p:cNvSpPr txBox="1"/>
          <p:nvPr/>
        </p:nvSpPr>
        <p:spPr>
          <a:xfrm>
            <a:off x="4198375" y="3043431"/>
            <a:ext cx="7344698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val1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val2</a:t>
            </a:r>
          </a:p>
        </p:txBody>
      </p:sp>
    </p:spTree>
    <p:extLst>
      <p:ext uri="{BB962C8B-B14F-4D97-AF65-F5344CB8AC3E}">
        <p14:creationId xmlns:p14="http://schemas.microsoft.com/office/powerpoint/2010/main" val="2668952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Ternary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5257801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Ternary will return val1 if the condition is true, otherwise it will return val2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Here’s an example of getting the string “Odd” or “Even” for if a number is odd or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E9818-A871-C5CC-97D2-7608C9B1F509}"/>
              </a:ext>
            </a:extLst>
          </p:cNvPr>
          <p:cNvSpPr txBox="1"/>
          <p:nvPr/>
        </p:nvSpPr>
        <p:spPr>
          <a:xfrm>
            <a:off x="4080388" y="3340975"/>
            <a:ext cx="7344698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val1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B1F0E-EB1F-3FFE-AE5E-89C1842C0464}"/>
              </a:ext>
            </a:extLst>
          </p:cNvPr>
          <p:cNvSpPr txBox="1"/>
          <p:nvPr/>
        </p:nvSpPr>
        <p:spPr>
          <a:xfrm>
            <a:off x="4080388" y="5340319"/>
            <a:ext cx="7846144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"Odd"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num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"Even"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99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Ternary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822859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an example of getting the string “Odd” or “Even” for if a number is odd or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B1F0E-EB1F-3FFE-AE5E-89C1842C0464}"/>
              </a:ext>
            </a:extLst>
          </p:cNvPr>
          <p:cNvSpPr txBox="1"/>
          <p:nvPr/>
        </p:nvSpPr>
        <p:spPr>
          <a:xfrm>
            <a:off x="2326556" y="3145645"/>
            <a:ext cx="7846144" cy="3108543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"Odd"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"Even"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Even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"Odd"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"Even"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Odd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89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Ternary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6955"/>
            <a:ext cx="10842520" cy="424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Looking at the list comprehension that gave us the error before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thinks that the “operation if condition” is the start of a ternary, and expects for an else to appear to complete the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want to have the operation be a ternary, you can write it like this: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E9818-A871-C5CC-97D2-7608C9B1F509}"/>
              </a:ext>
            </a:extLst>
          </p:cNvPr>
          <p:cNvSpPr txBox="1"/>
          <p:nvPr/>
        </p:nvSpPr>
        <p:spPr>
          <a:xfrm>
            <a:off x="838197" y="4056959"/>
            <a:ext cx="7344698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val1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24317-1E90-530C-B5DA-93D4CBA20EE6}"/>
              </a:ext>
            </a:extLst>
          </p:cNvPr>
          <p:cNvSpPr txBox="1"/>
          <p:nvPr/>
        </p:nvSpPr>
        <p:spPr>
          <a:xfrm>
            <a:off x="838198" y="2413466"/>
            <a:ext cx="10842521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[operation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item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3369B-8C53-7DAC-86BA-8F722DE5D0E7}"/>
              </a:ext>
            </a:extLst>
          </p:cNvPr>
          <p:cNvSpPr txBox="1"/>
          <p:nvPr/>
        </p:nvSpPr>
        <p:spPr>
          <a:xfrm>
            <a:off x="2733368" y="5302957"/>
            <a:ext cx="7924795" cy="95410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[val1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condition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val2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iterable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2E41EB-75E8-48DE-983A-E26247498496}"/>
              </a:ext>
            </a:extLst>
          </p:cNvPr>
          <p:cNvSpPr/>
          <p:nvPr/>
        </p:nvSpPr>
        <p:spPr>
          <a:xfrm>
            <a:off x="2812027" y="2440619"/>
            <a:ext cx="4473676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17C8B-3ACD-EA55-C6CB-5A7E8F2D36FD}"/>
              </a:ext>
            </a:extLst>
          </p:cNvPr>
          <p:cNvSpPr/>
          <p:nvPr/>
        </p:nvSpPr>
        <p:spPr>
          <a:xfrm>
            <a:off x="2580969" y="4056959"/>
            <a:ext cx="3515031" cy="496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1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77" y="1333501"/>
            <a:ext cx="4906297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Set Comprehensions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7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Set Comprehensions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Other than List comprehensions, you can also make Set comprehensions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keeps the uniqueness property of sets, so despite not having a filter there are less values in the output compared to the input (10 in, 5 out)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17327-C243-AB54-5572-19AED74C4A3A}"/>
              </a:ext>
            </a:extLst>
          </p:cNvPr>
          <p:cNvSpPr txBox="1"/>
          <p:nvPr/>
        </p:nvSpPr>
        <p:spPr>
          <a:xfrm>
            <a:off x="838200" y="2837986"/>
            <a:ext cx="10842521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set_half_rounded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={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set_half_rounded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{1, 2, 3, 4, 5}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72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(where this lecture is) is a list of dictionaries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dictionary in the list is a food at blue wall, and has the associated price, restaurant, and name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Find the restaurants that have foods that cost less than 8 dollars!</a:t>
            </a:r>
          </a:p>
        </p:txBody>
      </p:sp>
    </p:spTree>
    <p:extLst>
      <p:ext uri="{BB962C8B-B14F-4D97-AF65-F5344CB8AC3E}">
        <p14:creationId xmlns:p14="http://schemas.microsoft.com/office/powerpoint/2010/main" val="1634525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Looping Patterns</a:t>
            </a:r>
          </a:p>
          <a:p>
            <a:pPr lvl="1"/>
            <a:r>
              <a:rPr lang="en-US" dirty="0"/>
              <a:t>Mapping: Applying an operation to every element in a collection</a:t>
            </a:r>
          </a:p>
          <a:p>
            <a:pPr lvl="1"/>
            <a:r>
              <a:rPr lang="en-US" dirty="0"/>
              <a:t>Filtering: Copying all elements in a collection that make a condition true to a new collection</a:t>
            </a:r>
          </a:p>
          <a:p>
            <a:r>
              <a:rPr lang="en-US" dirty="0"/>
              <a:t>List Comprehensions</a:t>
            </a:r>
          </a:p>
          <a:p>
            <a:pPr lvl="1"/>
            <a:r>
              <a:rPr lang="en-US" dirty="0"/>
              <a:t>A way to Map/Filter in python that is more concise than a for loop</a:t>
            </a:r>
          </a:p>
          <a:p>
            <a:r>
              <a:rPr lang="en-US" dirty="0"/>
              <a:t>Ternary Operator</a:t>
            </a:r>
          </a:p>
          <a:p>
            <a:pPr lvl="1"/>
            <a:r>
              <a:rPr lang="en-US" dirty="0"/>
              <a:t>A way to conditionally get one value or another in 1 line</a:t>
            </a:r>
          </a:p>
          <a:p>
            <a:r>
              <a:rPr lang="en-US" dirty="0"/>
              <a:t>Set Comprehension</a:t>
            </a:r>
          </a:p>
          <a:p>
            <a:pPr lvl="1"/>
            <a:r>
              <a:rPr lang="en-US" dirty="0"/>
              <a:t>Like a list comprehension, but produces a set (so </a:t>
            </a:r>
            <a:r>
              <a:rPr lang="en-US" b="1" dirty="0"/>
              <a:t>no duplicates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Participation 6 due Thursday</a:t>
            </a:r>
          </a:p>
          <a:p>
            <a:r>
              <a:rPr lang="en-US" sz="3200" dirty="0"/>
              <a:t>Quiz 6 due Thursday</a:t>
            </a:r>
          </a:p>
          <a:p>
            <a:r>
              <a:rPr lang="en-US" sz="3200" dirty="0"/>
              <a:t>Lab on Friday</a:t>
            </a:r>
          </a:p>
          <a:p>
            <a:r>
              <a:rPr lang="en-US" sz="3200" dirty="0"/>
              <a:t>HW 4 Due Wednesday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Looping Patterns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Common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 of the most common tasks for loops are called </a:t>
            </a:r>
            <a:r>
              <a:rPr lang="en-US" sz="3200" b="1" dirty="0"/>
              <a:t>Mapping </a:t>
            </a:r>
            <a:r>
              <a:rPr lang="en-US" sz="3200" dirty="0"/>
              <a:t>and </a:t>
            </a:r>
            <a:r>
              <a:rPr lang="en-US" sz="3200" b="1" dirty="0"/>
              <a:t>Filtering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Understanding them will let you easily solve problems like:</a:t>
            </a:r>
          </a:p>
          <a:p>
            <a:r>
              <a:rPr lang="en-US" sz="3200" dirty="0"/>
              <a:t>For each food at blue wall, get the restaurant that sells it.</a:t>
            </a:r>
          </a:p>
          <a:p>
            <a:r>
              <a:rPr lang="en-US" sz="3200" dirty="0"/>
              <a:t>Get all foods at blue wall that cost less than 8 dollars?</a:t>
            </a:r>
          </a:p>
          <a:p>
            <a:r>
              <a:rPr lang="en-US" sz="3200" dirty="0"/>
              <a:t>Get the restaurants at blue wall that sell food for less than 8 dollars?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49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Mapping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Mapping?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Mapping:</a:t>
            </a:r>
            <a:r>
              <a:rPr lang="en-US" sz="3200" dirty="0"/>
              <a:t> To apply a specific operation to </a:t>
            </a:r>
            <a:r>
              <a:rPr lang="en-US" sz="3200" b="1" dirty="0"/>
              <a:t>every element </a:t>
            </a:r>
            <a:r>
              <a:rPr lang="en-US" sz="3200" dirty="0"/>
              <a:t>in a collection, to produce a </a:t>
            </a:r>
            <a:r>
              <a:rPr lang="en-US" sz="3200" b="1" dirty="0"/>
              <a:t>new</a:t>
            </a:r>
            <a:r>
              <a:rPr lang="en-US" sz="3200" dirty="0"/>
              <a:t> collection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 </a:t>
            </a:r>
          </a:p>
          <a:p>
            <a:r>
              <a:rPr lang="en-US" sz="3200" dirty="0"/>
              <a:t>For each number in a list, get that number squared</a:t>
            </a:r>
          </a:p>
          <a:p>
            <a:r>
              <a:rPr lang="en-US" sz="3200" dirty="0"/>
              <a:t>For each string in a list, get that string uppercase</a:t>
            </a:r>
          </a:p>
          <a:p>
            <a:r>
              <a:rPr lang="en-US" sz="3200" dirty="0"/>
              <a:t>For each float in a list, round it to the nearest whole number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46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264</TotalTime>
  <Words>3980</Words>
  <Application>Microsoft Office PowerPoint</Application>
  <PresentationFormat>Widescreen</PresentationFormat>
  <Paragraphs>642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Consolas</vt:lpstr>
      <vt:lpstr>Office Theme</vt:lpstr>
      <vt:lpstr>Looping Patterns and Comprehensions</vt:lpstr>
      <vt:lpstr>Announcement Slide</vt:lpstr>
      <vt:lpstr>Learning Goals Slide</vt:lpstr>
      <vt:lpstr>Recap Last Class</vt:lpstr>
      <vt:lpstr>Differences between the data structures</vt:lpstr>
      <vt:lpstr>Looping Patterns</vt:lpstr>
      <vt:lpstr>A Common Task</vt:lpstr>
      <vt:lpstr>Mapping</vt:lpstr>
      <vt:lpstr>What is Mapping?</vt:lpstr>
      <vt:lpstr>Mapping</vt:lpstr>
      <vt:lpstr>Mapping</vt:lpstr>
      <vt:lpstr>Mapping Similarities</vt:lpstr>
      <vt:lpstr>Mapping Similarities</vt:lpstr>
      <vt:lpstr>Mapping Similarities</vt:lpstr>
      <vt:lpstr>Mapping Similarities</vt:lpstr>
      <vt:lpstr>Mapping Similarities</vt:lpstr>
      <vt:lpstr>Mapping  with List Comprehensions</vt:lpstr>
      <vt:lpstr>Disclaimer</vt:lpstr>
      <vt:lpstr>Mapping with a List Comprehension</vt:lpstr>
      <vt:lpstr>Mapping with a List Comprehension</vt:lpstr>
      <vt:lpstr>Mapping with a List Comprehension</vt:lpstr>
      <vt:lpstr>Mapping with a List Comprehension</vt:lpstr>
      <vt:lpstr>Mapping with a List Comprehension</vt:lpstr>
      <vt:lpstr>Mapping with a List Comprehension</vt:lpstr>
      <vt:lpstr>Mapping with a List Comprehension</vt:lpstr>
      <vt:lpstr>Practice</vt:lpstr>
      <vt:lpstr>Filtering</vt:lpstr>
      <vt:lpstr>What is Filtering?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</vt:lpstr>
      <vt:lpstr>Filtering with List Comprehensions</vt:lpstr>
      <vt:lpstr>Mapping with a List Comprehension</vt:lpstr>
      <vt:lpstr>Filtering</vt:lpstr>
      <vt:lpstr>Practice</vt:lpstr>
      <vt:lpstr>Mapping and Filtering</vt:lpstr>
      <vt:lpstr>Mapping and Filtering</vt:lpstr>
      <vt:lpstr>Mapping and Filtering</vt:lpstr>
      <vt:lpstr>Mapping and Filtering</vt:lpstr>
      <vt:lpstr>Mapping and Filtering</vt:lpstr>
      <vt:lpstr>Practice</vt:lpstr>
      <vt:lpstr>Ternary Operator</vt:lpstr>
      <vt:lpstr>Common Error</vt:lpstr>
      <vt:lpstr>Ternary Operator</vt:lpstr>
      <vt:lpstr>Ternary Operator</vt:lpstr>
      <vt:lpstr>Ternary Operator</vt:lpstr>
      <vt:lpstr>Ternary Operator</vt:lpstr>
      <vt:lpstr>Set Comprehensions</vt:lpstr>
      <vt:lpstr>Set Comprehensions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9</cp:revision>
  <dcterms:created xsi:type="dcterms:W3CDTF">2023-03-29T04:19:51Z</dcterms:created>
  <dcterms:modified xsi:type="dcterms:W3CDTF">2023-03-29T16:09:52Z</dcterms:modified>
</cp:coreProperties>
</file>