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</p:sldIdLst>
  <p:sldSz cy="5143500" cx="9144000"/>
  <p:notesSz cx="6858000" cy="9144000"/>
  <p:embeddedFontLst>
    <p:embeddedFont>
      <p:font typeface="Roboto Slab"/>
      <p:regular r:id="rId64"/>
      <p:bold r:id="rId65"/>
    </p:embeddedFont>
    <p:embeddedFont>
      <p:font typeface="Roboto"/>
      <p:regular r:id="rId66"/>
      <p:bold r:id="rId67"/>
      <p:italic r:id="rId68"/>
      <p:boldItalic r:id="rId69"/>
    </p:embeddedFont>
    <p:embeddedFont>
      <p:font typeface="Century Gothic"/>
      <p:regular r:id="rId70"/>
      <p:bold r:id="rId71"/>
      <p:italic r:id="rId72"/>
      <p:boldItalic r:id="rId7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030433D-73F3-48A3-846C-958FF074A795}">
  <a:tblStyle styleId="{3030433D-73F3-48A3-846C-958FF074A7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CenturyGothic-boldItalic.fntdata"/><Relationship Id="rId72" Type="http://schemas.openxmlformats.org/officeDocument/2006/relationships/font" Target="fonts/CenturyGothic-italic.fntdata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CenturyGothic-bold.fntdata"/><Relationship Id="rId70" Type="http://schemas.openxmlformats.org/officeDocument/2006/relationships/font" Target="fonts/CenturyGothic-regular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font" Target="fonts/RobotoSlab-regular.fntdata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font" Target="fonts/Roboto-regular.fntdata"/><Relationship Id="rId21" Type="http://schemas.openxmlformats.org/officeDocument/2006/relationships/slide" Target="slides/slide16.xml"/><Relationship Id="rId65" Type="http://schemas.openxmlformats.org/officeDocument/2006/relationships/font" Target="fonts/RobotoSlab-bold.fntdata"/><Relationship Id="rId24" Type="http://schemas.openxmlformats.org/officeDocument/2006/relationships/slide" Target="slides/slide19.xml"/><Relationship Id="rId68" Type="http://schemas.openxmlformats.org/officeDocument/2006/relationships/font" Target="fonts/Roboto-italic.fntdata"/><Relationship Id="rId23" Type="http://schemas.openxmlformats.org/officeDocument/2006/relationships/slide" Target="slides/slide18.xml"/><Relationship Id="rId67" Type="http://schemas.openxmlformats.org/officeDocument/2006/relationships/font" Target="fonts/Roboto-bold.fntdata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Roboto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04784320c2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204784320c2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28738e6d43_1_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228738e6d43_1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28738e6d43_1_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228738e6d43_1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28738e6d43_1_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228738e6d43_1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28738e6d43_1_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g228738e6d43_1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28738e6d43_1_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228738e6d43_1_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28738e6d43_1_8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228738e6d43_1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287a6c1503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287a6c1503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28738e6d43_1_9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228738e6d43_1_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28738e6d43_1_10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g228738e6d43_1_1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28738e6d43_1_10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228738e6d43_1_1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0590763ead_11_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20590763ead_11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28738e6d43_1_1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228738e6d43_1_1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28738e6d43_1_1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g228738e6d43_1_1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28738e6d43_1_13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228738e6d43_1_1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28738e6d43_1_1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228738e6d43_1_1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28738e6d43_1_1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228738e6d43_1_1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28738e6d43_1_1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g228738e6d43_1_1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287a6c1503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287a6c150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28738e6d43_1_18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g228738e6d43_1_1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28738e6d43_1_18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228738e6d43_1_1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28738e6d43_1_19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g228738e6d43_1_1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05c4a7c78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g205c4a7c78d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28738e6d43_1_19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g228738e6d43_1_19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28738e6d43_1_20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g228738e6d43_1_2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28738e6d43_1_2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g228738e6d43_1_2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28738e6d43_1_2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g228738e6d43_1_2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28738e6d43_1_2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g228738e6d43_1_2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28738e6d43_1_2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g228738e6d43_1_2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28738e6d43_1_2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g228738e6d43_1_2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2287a6c1503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2287a6c1503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28738e6d43_1_2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g228738e6d43_1_2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228738e6d43_1_2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g228738e6d43_1_2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27c562d38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27c562d38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28738e6d43_1_27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g228738e6d43_1_2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287a6c1503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2287a6c1503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28738e6d43_1_29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g228738e6d43_1_2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228738e6d43_1_29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g228738e6d43_1_2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228738e6d43_1_30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g228738e6d43_1_30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28738e6d43_1_3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g228738e6d43_1_3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287a6c1503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2287a6c1503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28738e6d43_1_3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g228738e6d43_1_3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228738e6d43_1_3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g228738e6d43_1_3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228738e6d43_1_3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g228738e6d43_1_3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0f5a7652b7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0f5a7652b7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228738e6d43_1_3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g228738e6d43_1_3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287a6c1503_0_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g2287a6c1503_0_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28738e6d43_1_3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g228738e6d43_1_3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2287a6c1503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2287a6c1503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228738e6d43_1_3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g228738e6d43_1_3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228738e6d43_1_38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g228738e6d43_1_3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2080bffbc3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2080bffbc3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2080bffbc39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g2080bffbc39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1f9e5cc9816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1" name="Google Shape;631;g1f9e5cc9816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28738e6d43_1_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g228738e6d43_1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287a6c150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287a6c150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28738e6d43_1_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228738e6d43_1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28738e6d43_1_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228738e6d43_1_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.png"/><Relationship Id="rId4" Type="http://schemas.openxmlformats.org/officeDocument/2006/relationships/image" Target="../media/image6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24800" y="672606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6537563" y="33429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</p:sp>
      <p:cxnSp>
        <p:nvCxnSpPr>
          <p:cNvPr id="12" name="Google Shape;12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 Color Two Column">
  <p:cSld name="TITLE_AND_TWO_COLUMNS_1">
    <p:bg>
      <p:bgPr>
        <a:solidFill>
          <a:schemeClr val="accent4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4387800" y="-75"/>
            <a:ext cx="4756200" cy="5143500"/>
          </a:xfrm>
          <a:prstGeom prst="rect">
            <a:avLst/>
          </a:prstGeom>
          <a:solidFill>
            <a:schemeClr val="dk1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" name="Google Shape;54;p11"/>
          <p:cNvCxnSpPr/>
          <p:nvPr/>
        </p:nvCxnSpPr>
        <p:spPr>
          <a:xfrm>
            <a:off x="423088" y="8710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" name="Google Shape;55;p11"/>
          <p:cNvSpPr txBox="1"/>
          <p:nvPr>
            <p:ph type="title"/>
          </p:nvPr>
        </p:nvSpPr>
        <p:spPr>
          <a:xfrm>
            <a:off x="387900" y="184975"/>
            <a:ext cx="4174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0" name="Google Shape;6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3" name="Google Shape;63;p13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" name="Google Shape;64;p13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arning Goals">
  <p:cSld name="SECTION_TITLE_AND_DESCRIPTION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0" name="Google Shape;70;p14"/>
          <p:cNvCxnSpPr/>
          <p:nvPr/>
        </p:nvCxnSpPr>
        <p:spPr>
          <a:xfrm>
            <a:off x="4887750" y="4520328"/>
            <a:ext cx="39405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" name="Google Shape;71;p14"/>
          <p:cNvSpPr txBox="1"/>
          <p:nvPr>
            <p:ph type="title"/>
          </p:nvPr>
        </p:nvSpPr>
        <p:spPr>
          <a:xfrm>
            <a:off x="265500" y="724200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4939500" y="1409825"/>
            <a:ext cx="3837000" cy="2870400"/>
          </a:xfrm>
          <a:prstGeom prst="rect">
            <a:avLst/>
          </a:prstGeom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4" name="Google Shape;74;p14"/>
          <p:cNvCxnSpPr/>
          <p:nvPr/>
        </p:nvCxnSpPr>
        <p:spPr>
          <a:xfrm>
            <a:off x="265500" y="2230503"/>
            <a:ext cx="540900" cy="0"/>
          </a:xfrm>
          <a:prstGeom prst="straightConnector1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5" name="Google Shape;7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1950" y="2372950"/>
            <a:ext cx="3912299" cy="260819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78" name="Google Shape;7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cap">
  <p:cSld name="CAPTION_ONLY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9500" y="3998150"/>
            <a:ext cx="5998800" cy="598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6"/>
          <p:cNvSpPr txBox="1"/>
          <p:nvPr>
            <p:ph type="title"/>
          </p:nvPr>
        </p:nvSpPr>
        <p:spPr>
          <a:xfrm>
            <a:off x="319500" y="3119250"/>
            <a:ext cx="7655400" cy="8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pic>
        <p:nvPicPr>
          <p:cNvPr id="83" name="Google Shape;8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8700" y="152400"/>
            <a:ext cx="2971225" cy="3031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2325" y="472438"/>
            <a:ext cx="2172525" cy="23917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97250" y="769925"/>
            <a:ext cx="3194350" cy="179682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Slide">
  <p:cSld name="BIG_NUMB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8200"/>
              <a:buNone/>
              <a:defRPr sz="82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1" name="Google Shape;91;p17"/>
          <p:cNvCxnSpPr/>
          <p:nvPr/>
        </p:nvCxnSpPr>
        <p:spPr>
          <a:xfrm>
            <a:off x="2601750" y="2636278"/>
            <a:ext cx="3940500" cy="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Tag=AccentColor&#10;Flavor=Light&#10;Target=Fill" id="95" name="Google Shape;95;p19"/>
          <p:cNvSpPr/>
          <p:nvPr/>
        </p:nvSpPr>
        <p:spPr>
          <a:xfrm flipH="1">
            <a:off x="1" y="236333"/>
            <a:ext cx="2266157" cy="1076582"/>
          </a:xfrm>
          <a:custGeom>
            <a:rect b="b" l="l" r="r" t="t"/>
            <a:pathLst>
              <a:path extrusionOk="0" h="1435442" w="3021543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entury Gothic"/>
              <a:buNone/>
              <a:defRPr i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628650" y="1508760"/>
            <a:ext cx="7886700" cy="31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  <a:defRPr b="1"/>
            </a:lvl1pPr>
            <a:lvl2pPr indent="-3175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99" name="Google Shape;99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00" name="Google Shape;100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○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500"/>
              <a:buChar char="■"/>
              <a:defRPr sz="1500"/>
            </a:lvl9pPr>
          </a:lstStyle>
          <a:p/>
        </p:txBody>
      </p:sp>
      <p:sp>
        <p:nvSpPr>
          <p:cNvPr id="104" name="Google Shape;104;p20"/>
          <p:cNvSpPr txBox="1"/>
          <p:nvPr>
            <p:ph idx="2" type="body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108" name="Google Shape;108;p21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2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3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4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4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0" name="Google Shape;120;p25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5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SECTION_HEADER_6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6" name="Google Shape;126;p27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7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29" name="Google Shape;129;p28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4">
  <p:cSld name="SECTION_HEADER_8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/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2" name="Google Shape;132;p29"/>
          <p:cNvSpPr txBox="1"/>
          <p:nvPr>
            <p:ph idx="1" type="body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Google Shape;19;p4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" name="Google Shape;20;p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">
  <p:cSld name="TITLE_AND_BODY_3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Google Shape;23;p5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" name="Google Shape;24;p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nouncements">
  <p:cSld name="TITLE_AND_BODY_2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4581900" y="75"/>
            <a:ext cx="4562100" cy="51435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" name="Google Shape;28;p6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" name="Google Shape;29;p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387900" y="1116950"/>
            <a:ext cx="41940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 b="5829" l="16827" r="8778" t="11127"/>
          <a:stretch/>
        </p:blipFill>
        <p:spPr>
          <a:xfrm>
            <a:off x="5090100" y="999064"/>
            <a:ext cx="3545700" cy="314552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Text">
  <p:cSld name="TITLE_AND_BODY_1">
    <p:bg>
      <p:bgPr>
        <a:solidFill>
          <a:schemeClr val="accent2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7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l Text">
  <p:cSld name="TITLE_AND_BODY_1_1">
    <p:bg>
      <p:bgPr>
        <a:solidFill>
          <a:schemeClr val="accent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Google Shape;38;p8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ext">
  <p:cSld name="TITLE_AND_BODY_1_1_1">
    <p:bg>
      <p:bgPr>
        <a:solidFill>
          <a:schemeClr val="accent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Google Shape;43;p9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Text 1">
  <p:cSld name="TITLE_AND_BODY_1_1_1_1">
    <p:bg>
      <p:bgPr>
        <a:solidFill>
          <a:schemeClr val="lt2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Google Shape;48;p10"/>
          <p:cNvCxnSpPr/>
          <p:nvPr/>
        </p:nvCxnSpPr>
        <p:spPr>
          <a:xfrm>
            <a:off x="482638" y="925709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" name="Google Shape;49;p1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umass-amherst.zoom.us/j/95380935979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9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8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"/>
          <p:cNvSpPr txBox="1"/>
          <p:nvPr>
            <p:ph type="title"/>
          </p:nvPr>
        </p:nvSpPr>
        <p:spPr>
          <a:xfrm>
            <a:off x="307175" y="921150"/>
            <a:ext cx="2997900" cy="1255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3600"/>
              <a:t>CICS 110: Lecture 12</a:t>
            </a:r>
            <a:endParaRPr sz="1100"/>
          </a:p>
        </p:txBody>
      </p:sp>
      <p:sp>
        <p:nvSpPr>
          <p:cNvPr id="138" name="Google Shape;138;p30"/>
          <p:cNvSpPr txBox="1"/>
          <p:nvPr>
            <p:ph idx="1" type="body"/>
          </p:nvPr>
        </p:nvSpPr>
        <p:spPr>
          <a:xfrm>
            <a:off x="578000" y="4347099"/>
            <a:ext cx="7886700" cy="610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Today: List/Dictionary Comprehensions, Ternary Operator!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9" name="Google Shape;139;p30"/>
          <p:cNvSpPr txBox="1"/>
          <p:nvPr>
            <p:ph type="title"/>
          </p:nvPr>
        </p:nvSpPr>
        <p:spPr>
          <a:xfrm>
            <a:off x="307175" y="2634125"/>
            <a:ext cx="2997900" cy="12552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100"/>
              <a:t>Slides: Kobi Falus</a:t>
            </a:r>
            <a:endParaRPr sz="21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" sz="2100"/>
              <a:t>Edited: Cole A. Reilly</a:t>
            </a:r>
            <a:endParaRPr sz="2100"/>
          </a:p>
        </p:txBody>
      </p:sp>
      <p:pic>
        <p:nvPicPr>
          <p:cNvPr id="140" name="Google Shape;14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6600" y="540475"/>
            <a:ext cx="4568250" cy="3662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Mapping</a:t>
            </a:r>
            <a:endParaRPr/>
          </a:p>
        </p:txBody>
      </p:sp>
      <p:sp>
        <p:nvSpPr>
          <p:cNvPr id="224" name="Google Shape;224;p39"/>
          <p:cNvSpPr txBox="1"/>
          <p:nvPr>
            <p:ph idx="1" type="body"/>
          </p:nvPr>
        </p:nvSpPr>
        <p:spPr>
          <a:xfrm>
            <a:off x="387900" y="994525"/>
            <a:ext cx="36474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Let’s map each string in a list to that string uppercase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Notice, the code to the right applies to </a:t>
            </a:r>
            <a:r>
              <a:rPr b="1" lang="en" sz="2400">
                <a:solidFill>
                  <a:schemeClr val="accent6"/>
                </a:solidFill>
              </a:rPr>
              <a:t>every </a:t>
            </a:r>
            <a:r>
              <a:rPr lang="en" sz="2400"/>
              <a:t>string in strs</a:t>
            </a:r>
            <a:endParaRPr/>
          </a:p>
        </p:txBody>
      </p:sp>
      <p:sp>
        <p:nvSpPr>
          <p:cNvPr id="225" name="Google Shape;225;p39"/>
          <p:cNvSpPr txBox="1"/>
          <p:nvPr/>
        </p:nvSpPr>
        <p:spPr>
          <a:xfrm>
            <a:off x="4035358" y="1661438"/>
            <a:ext cx="4909500" cy="1685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strs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"and"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"bye"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strs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upper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Mapping Similarities</a:t>
            </a:r>
            <a:endParaRPr/>
          </a:p>
        </p:txBody>
      </p:sp>
      <p:sp>
        <p:nvSpPr>
          <p:cNvPr id="231" name="Google Shape;231;p40"/>
          <p:cNvSpPr txBox="1"/>
          <p:nvPr>
            <p:ph idx="1" type="body"/>
          </p:nvPr>
        </p:nvSpPr>
        <p:spPr>
          <a:xfrm>
            <a:off x="387900" y="994525"/>
            <a:ext cx="37287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These pieces of code are very similar. They both:</a:t>
            </a:r>
            <a:endParaRPr/>
          </a:p>
          <a:p>
            <a:pPr indent="-3937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n" sz="2400">
                <a:solidFill>
                  <a:schemeClr val="lt1"/>
                </a:solidFill>
              </a:rPr>
              <a:t>Start with 2 lists:</a:t>
            </a:r>
            <a:endParaRPr/>
          </a:p>
          <a:p>
            <a:pPr indent="-387350" lvl="1" marL="723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AutoNum type="arabicPeriod"/>
            </a:pPr>
            <a:r>
              <a:rPr lang="en" sz="2100">
                <a:solidFill>
                  <a:schemeClr val="lt1"/>
                </a:solidFill>
              </a:rPr>
              <a:t>A List to Map</a:t>
            </a:r>
            <a:endParaRPr/>
          </a:p>
          <a:p>
            <a:pPr indent="-387350" lvl="1" marL="723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Calibri"/>
              <a:buAutoNum type="arabicPeriod"/>
            </a:pPr>
            <a:r>
              <a:rPr lang="en" sz="2100">
                <a:solidFill>
                  <a:schemeClr val="lt1"/>
                </a:solidFill>
              </a:rPr>
              <a:t>An Empty List</a:t>
            </a:r>
            <a:endParaRPr/>
          </a:p>
          <a:p>
            <a:pPr indent="-3937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n" sz="2400">
                <a:solidFill>
                  <a:schemeClr val="lt1"/>
                </a:solidFill>
              </a:rPr>
              <a:t>Loop through the list to map</a:t>
            </a:r>
            <a:endParaRPr/>
          </a:p>
          <a:p>
            <a:pPr indent="-393700" lvl="0" marL="3810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n" sz="2400">
                <a:solidFill>
                  <a:schemeClr val="lt1"/>
                </a:solidFill>
              </a:rPr>
              <a:t>Inside the loop, they always append to the empty list</a:t>
            </a:r>
            <a:endParaRPr/>
          </a:p>
        </p:txBody>
      </p:sp>
      <p:sp>
        <p:nvSpPr>
          <p:cNvPr id="232" name="Google Shape;232;p40"/>
          <p:cNvSpPr txBox="1"/>
          <p:nvPr/>
        </p:nvSpPr>
        <p:spPr>
          <a:xfrm>
            <a:off x="4116475" y="1188936"/>
            <a:ext cx="4909500" cy="3624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strs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"and"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"bye"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strs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upper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1"/>
          <p:cNvSpPr txBox="1"/>
          <p:nvPr/>
        </p:nvSpPr>
        <p:spPr>
          <a:xfrm>
            <a:off x="4116475" y="1188936"/>
            <a:ext cx="4909500" cy="3624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strs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"and"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"bye"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strs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upper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238" name="Google Shape;238;p4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Mapping Similarities</a:t>
            </a:r>
            <a:endParaRPr/>
          </a:p>
        </p:txBody>
      </p:sp>
      <p:sp>
        <p:nvSpPr>
          <p:cNvPr id="239" name="Google Shape;239;p41"/>
          <p:cNvSpPr txBox="1"/>
          <p:nvPr>
            <p:ph idx="1" type="body"/>
          </p:nvPr>
        </p:nvSpPr>
        <p:spPr>
          <a:xfrm>
            <a:off x="387900" y="994525"/>
            <a:ext cx="3728700" cy="39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These pieces of code are very similar. They both:</a:t>
            </a:r>
            <a:endParaRPr/>
          </a:p>
          <a:p>
            <a:pPr indent="-3937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Start with 2 lists:</a:t>
            </a:r>
            <a:endParaRPr/>
          </a:p>
          <a:p>
            <a:pPr indent="-387350" lvl="1" marL="723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" sz="2100"/>
              <a:t>A List to Map</a:t>
            </a:r>
            <a:endParaRPr/>
          </a:p>
          <a:p>
            <a:pPr indent="-387350" lvl="1" marL="723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" sz="2100"/>
              <a:t>An Empty List</a:t>
            </a:r>
            <a:endParaRPr/>
          </a:p>
          <a:p>
            <a:pPr indent="-3937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n" sz="2400">
                <a:solidFill>
                  <a:schemeClr val="lt1"/>
                </a:solidFill>
              </a:rPr>
              <a:t>Loop through the list to map</a:t>
            </a:r>
            <a:endParaRPr/>
          </a:p>
          <a:p>
            <a:pPr indent="-393700" lvl="0" marL="3810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n" sz="2400">
                <a:solidFill>
                  <a:schemeClr val="lt1"/>
                </a:solidFill>
              </a:rPr>
              <a:t>Inside the loop, they always append to the empty list</a:t>
            </a:r>
            <a:endParaRPr/>
          </a:p>
        </p:txBody>
      </p:sp>
      <p:sp>
        <p:nvSpPr>
          <p:cNvPr id="240" name="Google Shape;240;p41"/>
          <p:cNvSpPr/>
          <p:nvPr/>
        </p:nvSpPr>
        <p:spPr>
          <a:xfrm>
            <a:off x="4116475" y="1231491"/>
            <a:ext cx="3803409" cy="656303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41"/>
          <p:cNvSpPr/>
          <p:nvPr/>
        </p:nvSpPr>
        <p:spPr>
          <a:xfrm>
            <a:off x="4116474" y="3152468"/>
            <a:ext cx="4614571" cy="656303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/>
          <p:nvPr/>
        </p:nvSpPr>
        <p:spPr>
          <a:xfrm>
            <a:off x="4116475" y="1188936"/>
            <a:ext cx="4909500" cy="3624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strs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"and"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"bye"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strs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upper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247" name="Google Shape;247;p4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Mapping Similarities</a:t>
            </a:r>
            <a:endParaRPr/>
          </a:p>
        </p:txBody>
      </p:sp>
      <p:sp>
        <p:nvSpPr>
          <p:cNvPr id="248" name="Google Shape;248;p42"/>
          <p:cNvSpPr txBox="1"/>
          <p:nvPr>
            <p:ph idx="1" type="body"/>
          </p:nvPr>
        </p:nvSpPr>
        <p:spPr>
          <a:xfrm>
            <a:off x="387900" y="994525"/>
            <a:ext cx="3728700" cy="381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These pieces of code are very similar. They both:</a:t>
            </a:r>
            <a:endParaRPr/>
          </a:p>
          <a:p>
            <a:pPr indent="-3937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Start with 2 lists:</a:t>
            </a:r>
            <a:endParaRPr/>
          </a:p>
          <a:p>
            <a:pPr indent="-387350" lvl="1" marL="723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" sz="2100"/>
              <a:t>A List to Map</a:t>
            </a:r>
            <a:endParaRPr/>
          </a:p>
          <a:p>
            <a:pPr indent="-387350" lvl="1" marL="723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" sz="2100"/>
              <a:t>An Empty List</a:t>
            </a:r>
            <a:endParaRPr/>
          </a:p>
          <a:p>
            <a:pPr indent="-3937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Loop through the list to map</a:t>
            </a:r>
            <a:endParaRPr/>
          </a:p>
          <a:p>
            <a:pPr indent="-393700" lvl="0" marL="3810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lt1"/>
              </a:buClr>
              <a:buSzPts val="2400"/>
              <a:buFont typeface="Calibri"/>
              <a:buAutoNum type="arabicPeriod"/>
            </a:pPr>
            <a:r>
              <a:rPr lang="en" sz="2400">
                <a:solidFill>
                  <a:schemeClr val="lt1"/>
                </a:solidFill>
              </a:rPr>
              <a:t>Inside the loop, they always append to the empty list</a:t>
            </a:r>
            <a:endParaRPr/>
          </a:p>
        </p:txBody>
      </p:sp>
      <p:sp>
        <p:nvSpPr>
          <p:cNvPr id="249" name="Google Shape;249;p42"/>
          <p:cNvSpPr/>
          <p:nvPr/>
        </p:nvSpPr>
        <p:spPr>
          <a:xfrm>
            <a:off x="4175468" y="1854957"/>
            <a:ext cx="2380189" cy="328151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42"/>
          <p:cNvSpPr/>
          <p:nvPr/>
        </p:nvSpPr>
        <p:spPr>
          <a:xfrm>
            <a:off x="4175468" y="3816734"/>
            <a:ext cx="2136900" cy="3282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 txBox="1"/>
          <p:nvPr/>
        </p:nvSpPr>
        <p:spPr>
          <a:xfrm>
            <a:off x="4116475" y="1188936"/>
            <a:ext cx="4909500" cy="3624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strs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"and"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"bye"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strs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upper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256" name="Google Shape;256;p4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Mapping Similarities</a:t>
            </a:r>
            <a:endParaRPr/>
          </a:p>
        </p:txBody>
      </p:sp>
      <p:sp>
        <p:nvSpPr>
          <p:cNvPr id="257" name="Google Shape;257;p43"/>
          <p:cNvSpPr txBox="1"/>
          <p:nvPr>
            <p:ph idx="1" type="body"/>
          </p:nvPr>
        </p:nvSpPr>
        <p:spPr>
          <a:xfrm>
            <a:off x="387900" y="994525"/>
            <a:ext cx="3728700" cy="39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These pieces of code are very similar. They both:</a:t>
            </a:r>
            <a:endParaRPr/>
          </a:p>
          <a:p>
            <a:pPr indent="-3937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Start with 2 lists:</a:t>
            </a:r>
            <a:endParaRPr/>
          </a:p>
          <a:p>
            <a:pPr indent="-387350" lvl="1" marL="723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" sz="2100"/>
              <a:t>A List to Map</a:t>
            </a:r>
            <a:endParaRPr/>
          </a:p>
          <a:p>
            <a:pPr indent="-387350" lvl="1" marL="723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" sz="2100"/>
              <a:t>An Empty List</a:t>
            </a:r>
            <a:endParaRPr/>
          </a:p>
          <a:p>
            <a:pPr indent="-3937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Loop through the list to map</a:t>
            </a:r>
            <a:endParaRPr/>
          </a:p>
          <a:p>
            <a:pPr indent="-393700" lvl="0" marL="3810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Inside the loop, they always </a:t>
            </a:r>
            <a:r>
              <a:rPr b="1" lang="en" sz="2400">
                <a:solidFill>
                  <a:schemeClr val="accent6"/>
                </a:solidFill>
              </a:rPr>
              <a:t>append</a:t>
            </a:r>
            <a:r>
              <a:rPr lang="en" sz="2400">
                <a:solidFill>
                  <a:schemeClr val="accent6"/>
                </a:solidFill>
              </a:rPr>
              <a:t> </a:t>
            </a:r>
            <a:r>
              <a:rPr lang="en" sz="2400"/>
              <a:t>to the empty list</a:t>
            </a:r>
            <a:endParaRPr/>
          </a:p>
        </p:txBody>
      </p:sp>
      <p:sp>
        <p:nvSpPr>
          <p:cNvPr id="258" name="Google Shape;258;p43"/>
          <p:cNvSpPr/>
          <p:nvPr/>
        </p:nvSpPr>
        <p:spPr>
          <a:xfrm>
            <a:off x="4722835" y="2183108"/>
            <a:ext cx="3595256" cy="37205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43"/>
          <p:cNvSpPr/>
          <p:nvPr/>
        </p:nvSpPr>
        <p:spPr>
          <a:xfrm>
            <a:off x="4722834" y="4104086"/>
            <a:ext cx="3595256" cy="37205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Mapping Similarities</a:t>
            </a:r>
            <a:endParaRPr/>
          </a:p>
        </p:txBody>
      </p:sp>
      <p:sp>
        <p:nvSpPr>
          <p:cNvPr id="265" name="Google Shape;265;p44"/>
          <p:cNvSpPr txBox="1"/>
          <p:nvPr>
            <p:ph idx="1" type="body"/>
          </p:nvPr>
        </p:nvSpPr>
        <p:spPr>
          <a:xfrm>
            <a:off x="387900" y="994525"/>
            <a:ext cx="37287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This is a common pattern for loops.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So, python has an easier way to write these</a:t>
            </a:r>
            <a:endParaRPr/>
          </a:p>
        </p:txBody>
      </p:sp>
      <p:sp>
        <p:nvSpPr>
          <p:cNvPr id="266" name="Google Shape;266;p44"/>
          <p:cNvSpPr txBox="1"/>
          <p:nvPr/>
        </p:nvSpPr>
        <p:spPr>
          <a:xfrm>
            <a:off x="4116475" y="1188936"/>
            <a:ext cx="4909500" cy="3624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strs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"and"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"bye"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strs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upper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580"/>
              <a:t>Mapping w/ Comprehensions</a:t>
            </a:r>
            <a:endParaRPr sz="4580"/>
          </a:p>
        </p:txBody>
      </p:sp>
      <p:sp>
        <p:nvSpPr>
          <p:cNvPr id="272" name="Google Shape;272;p4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 Pythonic way to simplify mapping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3300"/>
              <a:t>Disclaimer</a:t>
            </a:r>
            <a:endParaRPr/>
          </a:p>
        </p:txBody>
      </p:sp>
      <p:sp>
        <p:nvSpPr>
          <p:cNvPr id="278" name="Google Shape;278;p46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Comprehensions only exist in Python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We are covering them because:</a:t>
            </a:r>
            <a:endParaRPr/>
          </a:p>
          <a:p>
            <a:pPr indent="-374650" lvl="1" marL="723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" sz="2100"/>
              <a:t>Great for practicing looping</a:t>
            </a:r>
            <a:endParaRPr/>
          </a:p>
          <a:p>
            <a:pPr indent="-374650" lvl="1" marL="723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" sz="2100"/>
              <a:t>Great for exploring looping patterns (Mapping/Filtering)</a:t>
            </a:r>
            <a:endParaRPr/>
          </a:p>
          <a:p>
            <a:pPr indent="-374650" lvl="1" marL="723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AutoNum type="arabicPeriod"/>
            </a:pPr>
            <a:r>
              <a:rPr lang="en" sz="2100"/>
              <a:t>Useful when making a program in python</a:t>
            </a:r>
            <a:endParaRPr/>
          </a:p>
          <a:p>
            <a:pPr indent="-228600" lvl="1" marL="723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Compared to Loops and If statements, this content will likely not translate to other programing languages.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Mapping with a List Comprehension</a:t>
            </a:r>
            <a:endParaRPr/>
          </a:p>
        </p:txBody>
      </p:sp>
      <p:sp>
        <p:nvSpPr>
          <p:cNvPr id="284" name="Google Shape;284;p47"/>
          <p:cNvSpPr txBox="1"/>
          <p:nvPr>
            <p:ph idx="1" type="body"/>
          </p:nvPr>
        </p:nvSpPr>
        <p:spPr>
          <a:xfrm>
            <a:off x="387900" y="994525"/>
            <a:ext cx="3699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code to the right is a mapping with a for loop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Below is a mapping with a list comprehension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Let’s deconstruct the </a:t>
            </a:r>
            <a:br>
              <a:rPr lang="en" sz="2400"/>
            </a:br>
            <a:r>
              <a:rPr lang="en" sz="2400"/>
              <a:t>parts of a list comprehension</a:t>
            </a:r>
            <a:endParaRPr/>
          </a:p>
        </p:txBody>
      </p:sp>
      <p:sp>
        <p:nvSpPr>
          <p:cNvPr id="285" name="Google Shape;285;p47"/>
          <p:cNvSpPr txBox="1"/>
          <p:nvPr/>
        </p:nvSpPr>
        <p:spPr>
          <a:xfrm>
            <a:off x="4086977" y="1086250"/>
            <a:ext cx="4909500" cy="1685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286" name="Google Shape;286;p47"/>
          <p:cNvSpPr txBox="1"/>
          <p:nvPr/>
        </p:nvSpPr>
        <p:spPr>
          <a:xfrm>
            <a:off x="3539614" y="3182651"/>
            <a:ext cx="5457000" cy="1038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b="0" sz="2100"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Mapping with a List Comprehension</a:t>
            </a:r>
            <a:endParaRPr/>
          </a:p>
        </p:txBody>
      </p:sp>
      <p:sp>
        <p:nvSpPr>
          <p:cNvPr id="292" name="Google Shape;292;p48"/>
          <p:cNvSpPr txBox="1"/>
          <p:nvPr>
            <p:ph idx="1" type="body"/>
          </p:nvPr>
        </p:nvSpPr>
        <p:spPr>
          <a:xfrm>
            <a:off x="387900" y="994525"/>
            <a:ext cx="3181200" cy="40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How does it work?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1. Starts with a collection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2. Loops through each element in the collection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3. Applies an operation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4. Stores all the results in a list</a:t>
            </a:r>
            <a:endParaRPr/>
          </a:p>
        </p:txBody>
      </p:sp>
      <p:sp>
        <p:nvSpPr>
          <p:cNvPr id="293" name="Google Shape;293;p48"/>
          <p:cNvSpPr txBox="1"/>
          <p:nvPr/>
        </p:nvSpPr>
        <p:spPr>
          <a:xfrm>
            <a:off x="3569110" y="1369219"/>
            <a:ext cx="5457000" cy="1038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b="0" sz="2100"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294" name="Google Shape;294;p48"/>
          <p:cNvSpPr txBox="1"/>
          <p:nvPr/>
        </p:nvSpPr>
        <p:spPr>
          <a:xfrm>
            <a:off x="3998487" y="3184580"/>
            <a:ext cx="4909500" cy="1685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295" name="Google Shape;295;p48"/>
          <p:cNvSpPr txBox="1"/>
          <p:nvPr/>
        </p:nvSpPr>
        <p:spPr>
          <a:xfrm>
            <a:off x="5031352" y="2792165"/>
            <a:ext cx="2843808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Loop for Comparison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/>
          <p:nvPr>
            <p:ph idx="1" type="body"/>
          </p:nvPr>
        </p:nvSpPr>
        <p:spPr>
          <a:xfrm>
            <a:off x="4939500" y="1409825"/>
            <a:ext cx="3915300" cy="28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Looping Patterns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Mapping/Filtering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List Comprehensions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What are they, how do they help?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Ternary Operator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What is it?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Set Comprehension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1600">
                <a:latin typeface="Roboto Slab"/>
                <a:ea typeface="Roboto Slab"/>
                <a:cs typeface="Roboto Slab"/>
                <a:sym typeface="Roboto Slab"/>
              </a:rPr>
              <a:t>What is it, how is it different from a list comprehension?</a:t>
            </a:r>
            <a:endParaRPr sz="16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46" name="Google Shape;146;p31"/>
          <p:cNvSpPr txBox="1"/>
          <p:nvPr>
            <p:ph type="title"/>
          </p:nvPr>
        </p:nvSpPr>
        <p:spPr>
          <a:xfrm>
            <a:off x="274100" y="1429700"/>
            <a:ext cx="4045200" cy="66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Learning Goals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9"/>
          <p:cNvSpPr txBox="1"/>
          <p:nvPr/>
        </p:nvSpPr>
        <p:spPr>
          <a:xfrm>
            <a:off x="3569110" y="1369219"/>
            <a:ext cx="5457000" cy="1038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b="0" sz="2100"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01" name="Google Shape;301;p49"/>
          <p:cNvSpPr txBox="1"/>
          <p:nvPr/>
        </p:nvSpPr>
        <p:spPr>
          <a:xfrm>
            <a:off x="3998487" y="3184580"/>
            <a:ext cx="4909500" cy="1685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02" name="Google Shape;302;p4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Mapping with a List Comprehension</a:t>
            </a:r>
            <a:endParaRPr/>
          </a:p>
        </p:txBody>
      </p:sp>
      <p:sp>
        <p:nvSpPr>
          <p:cNvPr id="303" name="Google Shape;303;p49"/>
          <p:cNvSpPr txBox="1"/>
          <p:nvPr>
            <p:ph idx="1" type="body"/>
          </p:nvPr>
        </p:nvSpPr>
        <p:spPr>
          <a:xfrm>
            <a:off x="387900" y="994525"/>
            <a:ext cx="3181200" cy="40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How does it work?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" sz="2400">
                <a:highlight>
                  <a:srgbClr val="FF0000"/>
                </a:highlight>
              </a:rPr>
              <a:t>1. Starts with a collection</a:t>
            </a:r>
            <a:endParaRPr>
              <a:highlight>
                <a:srgbClr val="FF00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2. Loops through each element in the collection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3. Applies an operation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4. Stores all the results in a list</a:t>
            </a:r>
            <a:endParaRPr/>
          </a:p>
        </p:txBody>
      </p:sp>
      <p:sp>
        <p:nvSpPr>
          <p:cNvPr id="304" name="Google Shape;304;p49"/>
          <p:cNvSpPr txBox="1"/>
          <p:nvPr/>
        </p:nvSpPr>
        <p:spPr>
          <a:xfrm>
            <a:off x="5031352" y="2792165"/>
            <a:ext cx="2843808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Loop for Comparison</a:t>
            </a:r>
            <a:endParaRPr sz="1100"/>
          </a:p>
        </p:txBody>
      </p:sp>
      <p:sp>
        <p:nvSpPr>
          <p:cNvPr id="305" name="Google Shape;305;p49"/>
          <p:cNvSpPr/>
          <p:nvPr/>
        </p:nvSpPr>
        <p:spPr>
          <a:xfrm>
            <a:off x="3569110" y="1369219"/>
            <a:ext cx="3738716" cy="37205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49"/>
          <p:cNvSpPr/>
          <p:nvPr/>
        </p:nvSpPr>
        <p:spPr>
          <a:xfrm>
            <a:off x="3998487" y="3227531"/>
            <a:ext cx="3738715" cy="37205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0"/>
          <p:cNvSpPr txBox="1"/>
          <p:nvPr/>
        </p:nvSpPr>
        <p:spPr>
          <a:xfrm>
            <a:off x="3569110" y="1369219"/>
            <a:ext cx="5457000" cy="1038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b="0" sz="2100"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12" name="Google Shape;312;p50"/>
          <p:cNvSpPr txBox="1"/>
          <p:nvPr/>
        </p:nvSpPr>
        <p:spPr>
          <a:xfrm>
            <a:off x="3998487" y="3184580"/>
            <a:ext cx="4909500" cy="1685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13" name="Google Shape;313;p5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Mapping with a List Comprehension</a:t>
            </a:r>
            <a:endParaRPr/>
          </a:p>
        </p:txBody>
      </p:sp>
      <p:sp>
        <p:nvSpPr>
          <p:cNvPr id="314" name="Google Shape;314;p50"/>
          <p:cNvSpPr txBox="1"/>
          <p:nvPr>
            <p:ph idx="1" type="body"/>
          </p:nvPr>
        </p:nvSpPr>
        <p:spPr>
          <a:xfrm>
            <a:off x="387900" y="994525"/>
            <a:ext cx="3181200" cy="4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How does it work?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1. Starts with a collection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" sz="2400">
                <a:highlight>
                  <a:srgbClr val="FF0000"/>
                </a:highlight>
              </a:rPr>
              <a:t>2. Loops through each element in the collection</a:t>
            </a:r>
            <a:endParaRPr>
              <a:highlight>
                <a:srgbClr val="FF00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3. Applies an operation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4. Stores all the results in a list</a:t>
            </a:r>
            <a:endParaRPr/>
          </a:p>
        </p:txBody>
      </p:sp>
      <p:sp>
        <p:nvSpPr>
          <p:cNvPr id="315" name="Google Shape;315;p50"/>
          <p:cNvSpPr txBox="1"/>
          <p:nvPr/>
        </p:nvSpPr>
        <p:spPr>
          <a:xfrm>
            <a:off x="5031352" y="2792165"/>
            <a:ext cx="2843808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Loop for Comparison</a:t>
            </a:r>
            <a:endParaRPr sz="1100"/>
          </a:p>
        </p:txBody>
      </p:sp>
      <p:sp>
        <p:nvSpPr>
          <p:cNvPr id="316" name="Google Shape;316;p50"/>
          <p:cNvSpPr/>
          <p:nvPr/>
        </p:nvSpPr>
        <p:spPr>
          <a:xfrm>
            <a:off x="6548285" y="1717028"/>
            <a:ext cx="2221783" cy="37205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50"/>
          <p:cNvSpPr/>
          <p:nvPr/>
        </p:nvSpPr>
        <p:spPr>
          <a:xfrm>
            <a:off x="4008642" y="3841092"/>
            <a:ext cx="2465900" cy="37205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51"/>
          <p:cNvSpPr txBox="1"/>
          <p:nvPr/>
        </p:nvSpPr>
        <p:spPr>
          <a:xfrm>
            <a:off x="3569110" y="1369219"/>
            <a:ext cx="5457000" cy="1038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b="0" sz="2100"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23" name="Google Shape;323;p51"/>
          <p:cNvSpPr txBox="1"/>
          <p:nvPr/>
        </p:nvSpPr>
        <p:spPr>
          <a:xfrm>
            <a:off x="3998487" y="3184580"/>
            <a:ext cx="4909500" cy="1685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24" name="Google Shape;324;p5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Mapping with a List Comprehension</a:t>
            </a:r>
            <a:endParaRPr/>
          </a:p>
        </p:txBody>
      </p:sp>
      <p:sp>
        <p:nvSpPr>
          <p:cNvPr id="325" name="Google Shape;325;p51"/>
          <p:cNvSpPr txBox="1"/>
          <p:nvPr>
            <p:ph idx="1" type="body"/>
          </p:nvPr>
        </p:nvSpPr>
        <p:spPr>
          <a:xfrm>
            <a:off x="387900" y="994525"/>
            <a:ext cx="3181200" cy="4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How does it work?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1. Starts with a collection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2. Loops through each element in the collection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en" sz="2400">
                <a:highlight>
                  <a:srgbClr val="FF0000"/>
                </a:highlight>
              </a:rPr>
              <a:t>3. Applies an operation</a:t>
            </a:r>
            <a:endParaRPr>
              <a:highlight>
                <a:srgbClr val="FF0000"/>
              </a:highlight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4. Stores all the results in a list</a:t>
            </a:r>
            <a:endParaRPr/>
          </a:p>
        </p:txBody>
      </p:sp>
      <p:sp>
        <p:nvSpPr>
          <p:cNvPr id="326" name="Google Shape;326;p51"/>
          <p:cNvSpPr txBox="1"/>
          <p:nvPr/>
        </p:nvSpPr>
        <p:spPr>
          <a:xfrm>
            <a:off x="5031352" y="2792165"/>
            <a:ext cx="2843808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Loop for Comparison</a:t>
            </a:r>
            <a:endParaRPr sz="1100"/>
          </a:p>
        </p:txBody>
      </p:sp>
      <p:sp>
        <p:nvSpPr>
          <p:cNvPr id="327" name="Google Shape;327;p51"/>
          <p:cNvSpPr/>
          <p:nvPr/>
        </p:nvSpPr>
        <p:spPr>
          <a:xfrm>
            <a:off x="6695768" y="4164053"/>
            <a:ext cx="1334730" cy="37205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51"/>
          <p:cNvSpPr/>
          <p:nvPr/>
        </p:nvSpPr>
        <p:spPr>
          <a:xfrm>
            <a:off x="5084506" y="1726882"/>
            <a:ext cx="1390036" cy="37205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2"/>
          <p:cNvSpPr txBox="1"/>
          <p:nvPr/>
        </p:nvSpPr>
        <p:spPr>
          <a:xfrm>
            <a:off x="3569110" y="1369219"/>
            <a:ext cx="5457000" cy="1038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b="0" sz="2100"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34" name="Google Shape;334;p52"/>
          <p:cNvSpPr txBox="1"/>
          <p:nvPr/>
        </p:nvSpPr>
        <p:spPr>
          <a:xfrm>
            <a:off x="3998487" y="3184580"/>
            <a:ext cx="4909500" cy="1685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35" name="Google Shape;335;p5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Mapping with a List Comprehension</a:t>
            </a:r>
            <a:endParaRPr/>
          </a:p>
        </p:txBody>
      </p:sp>
      <p:sp>
        <p:nvSpPr>
          <p:cNvPr id="336" name="Google Shape;336;p52"/>
          <p:cNvSpPr txBox="1"/>
          <p:nvPr>
            <p:ph idx="1" type="body"/>
          </p:nvPr>
        </p:nvSpPr>
        <p:spPr>
          <a:xfrm>
            <a:off x="387900" y="994525"/>
            <a:ext cx="3181200" cy="41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How does it work?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1. Starts with a collection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2. Loops through each element in the collection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3. Applies an operation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rgbClr val="FF0000"/>
              </a:buClr>
              <a:buSzPts val="2400"/>
              <a:buNone/>
            </a:pPr>
            <a:r>
              <a:rPr lang="en" sz="2400">
                <a:highlight>
                  <a:srgbClr val="FF0000"/>
                </a:highlight>
              </a:rPr>
              <a:t>4. Stores all the results in a list</a:t>
            </a:r>
            <a:endParaRPr>
              <a:highlight>
                <a:srgbClr val="FF0000"/>
              </a:highlight>
            </a:endParaRPr>
          </a:p>
        </p:txBody>
      </p:sp>
      <p:sp>
        <p:nvSpPr>
          <p:cNvPr id="337" name="Google Shape;337;p52"/>
          <p:cNvSpPr txBox="1"/>
          <p:nvPr/>
        </p:nvSpPr>
        <p:spPr>
          <a:xfrm>
            <a:off x="5031352" y="2792165"/>
            <a:ext cx="2843808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Loop for Comparison</a:t>
            </a:r>
            <a:endParaRPr sz="1100"/>
          </a:p>
        </p:txBody>
      </p:sp>
      <p:sp>
        <p:nvSpPr>
          <p:cNvPr id="338" name="Google Shape;338;p52"/>
          <p:cNvSpPr/>
          <p:nvPr/>
        </p:nvSpPr>
        <p:spPr>
          <a:xfrm>
            <a:off x="3569110" y="1702566"/>
            <a:ext cx="1519083" cy="37205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52"/>
          <p:cNvSpPr/>
          <p:nvPr/>
        </p:nvSpPr>
        <p:spPr>
          <a:xfrm>
            <a:off x="4583899" y="4171428"/>
            <a:ext cx="2104495" cy="37205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52"/>
          <p:cNvSpPr/>
          <p:nvPr/>
        </p:nvSpPr>
        <p:spPr>
          <a:xfrm>
            <a:off x="8767916" y="1738504"/>
            <a:ext cx="140110" cy="37205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52"/>
          <p:cNvSpPr/>
          <p:nvPr/>
        </p:nvSpPr>
        <p:spPr>
          <a:xfrm>
            <a:off x="8030497" y="4171427"/>
            <a:ext cx="136422" cy="37205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5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Mapping with a List Comprehension</a:t>
            </a:r>
            <a:endParaRPr/>
          </a:p>
        </p:txBody>
      </p:sp>
      <p:sp>
        <p:nvSpPr>
          <p:cNvPr id="347" name="Google Shape;347;p53"/>
          <p:cNvSpPr txBox="1"/>
          <p:nvPr>
            <p:ph idx="1" type="body"/>
          </p:nvPr>
        </p:nvSpPr>
        <p:spPr>
          <a:xfrm>
            <a:off x="387900" y="99452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 list comprehension doesn’t need to: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Make an empty list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Call append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en" sz="2400"/>
              <a:t>Have a full for loop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Less Code: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en" sz="2400"/>
              <a:t>Less room for error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Char char="❖"/>
            </a:pPr>
            <a:r>
              <a:rPr lang="en" sz="2400"/>
              <a:t>Easier to debug</a:t>
            </a:r>
            <a:endParaRPr/>
          </a:p>
        </p:txBody>
      </p:sp>
      <p:sp>
        <p:nvSpPr>
          <p:cNvPr id="348" name="Google Shape;348;p53"/>
          <p:cNvSpPr txBox="1"/>
          <p:nvPr/>
        </p:nvSpPr>
        <p:spPr>
          <a:xfrm>
            <a:off x="5031352" y="2792165"/>
            <a:ext cx="2843808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Loop for Comparison</a:t>
            </a:r>
            <a:endParaRPr sz="1100"/>
          </a:p>
        </p:txBody>
      </p:sp>
      <p:sp>
        <p:nvSpPr>
          <p:cNvPr id="349" name="Google Shape;349;p53"/>
          <p:cNvSpPr txBox="1"/>
          <p:nvPr/>
        </p:nvSpPr>
        <p:spPr>
          <a:xfrm>
            <a:off x="3569110" y="1369219"/>
            <a:ext cx="5457000" cy="1038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b="0" sz="2100"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50" name="Google Shape;350;p53"/>
          <p:cNvSpPr txBox="1"/>
          <p:nvPr/>
        </p:nvSpPr>
        <p:spPr>
          <a:xfrm>
            <a:off x="3998487" y="3184580"/>
            <a:ext cx="4909500" cy="1685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Practice</a:t>
            </a:r>
            <a:endParaRPr/>
          </a:p>
        </p:txBody>
      </p:sp>
      <p:sp>
        <p:nvSpPr>
          <p:cNvPr id="356" name="Google Shape;356;p54"/>
          <p:cNvSpPr txBox="1"/>
          <p:nvPr>
            <p:ph idx="1" type="body"/>
          </p:nvPr>
        </p:nvSpPr>
        <p:spPr>
          <a:xfrm>
            <a:off x="387900" y="1116950"/>
            <a:ext cx="3181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Map a list of words to be all uppercase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Create a List of words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Use a list comprehension to make all the words uppercase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Hint: </a:t>
            </a:r>
            <a:endParaRPr/>
          </a:p>
        </p:txBody>
      </p:sp>
      <p:sp>
        <p:nvSpPr>
          <p:cNvPr id="357" name="Google Shape;357;p54"/>
          <p:cNvSpPr txBox="1"/>
          <p:nvPr/>
        </p:nvSpPr>
        <p:spPr>
          <a:xfrm>
            <a:off x="3569110" y="1369219"/>
            <a:ext cx="5457000" cy="1038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b="0" sz="2100"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58" name="Google Shape;358;p54"/>
          <p:cNvSpPr txBox="1"/>
          <p:nvPr/>
        </p:nvSpPr>
        <p:spPr>
          <a:xfrm>
            <a:off x="4572000" y="3184580"/>
            <a:ext cx="4335900" cy="1685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59" name="Google Shape;359;p54"/>
          <p:cNvSpPr txBox="1"/>
          <p:nvPr/>
        </p:nvSpPr>
        <p:spPr>
          <a:xfrm>
            <a:off x="5318109" y="2792165"/>
            <a:ext cx="2843808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Loop for Comparison</a:t>
            </a:r>
            <a:endParaRPr sz="1100"/>
          </a:p>
        </p:txBody>
      </p:sp>
      <p:sp>
        <p:nvSpPr>
          <p:cNvPr id="360" name="Google Shape;360;p54"/>
          <p:cNvSpPr txBox="1"/>
          <p:nvPr/>
        </p:nvSpPr>
        <p:spPr>
          <a:xfrm>
            <a:off x="1457600" y="4027118"/>
            <a:ext cx="2703000" cy="715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"hello"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upper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() </a:t>
            </a:r>
            <a:r>
              <a:rPr b="0" lang="en" sz="21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HELLO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5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780"/>
              <a:t>Filtering</a:t>
            </a:r>
            <a:endParaRPr sz="6780"/>
          </a:p>
        </p:txBody>
      </p:sp>
      <p:sp>
        <p:nvSpPr>
          <p:cNvPr id="366" name="Google Shape;366;p5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Selectively</a:t>
            </a:r>
            <a:r>
              <a:rPr lang="en"/>
              <a:t> moving elements from one collection to another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is Filtering?</a:t>
            </a:r>
            <a:endParaRPr/>
          </a:p>
        </p:txBody>
      </p:sp>
      <p:sp>
        <p:nvSpPr>
          <p:cNvPr id="372" name="Google Shape;372;p56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" sz="2400">
                <a:solidFill>
                  <a:schemeClr val="accent6"/>
                </a:solidFill>
              </a:rPr>
              <a:t>Filtering</a:t>
            </a:r>
            <a:r>
              <a:rPr b="1" lang="en" sz="2400"/>
              <a:t>:</a:t>
            </a:r>
            <a:r>
              <a:rPr lang="en" sz="2400"/>
              <a:t> To check </a:t>
            </a:r>
            <a:r>
              <a:rPr b="1" lang="en" sz="2400">
                <a:solidFill>
                  <a:schemeClr val="accent6"/>
                </a:solidFill>
              </a:rPr>
              <a:t>every element</a:t>
            </a:r>
            <a:r>
              <a:rPr b="1" lang="en" sz="2400"/>
              <a:t> </a:t>
            </a:r>
            <a:r>
              <a:rPr lang="en" sz="2400"/>
              <a:t>in a collection, and then put all the elements that passed the check into a </a:t>
            </a:r>
            <a:r>
              <a:rPr b="1" lang="en" sz="2400">
                <a:solidFill>
                  <a:schemeClr val="accent6"/>
                </a:solidFill>
              </a:rPr>
              <a:t>new</a:t>
            </a:r>
            <a:r>
              <a:rPr lang="en" sz="2400">
                <a:solidFill>
                  <a:schemeClr val="accent6"/>
                </a:solidFill>
              </a:rPr>
              <a:t> </a:t>
            </a:r>
            <a:r>
              <a:rPr lang="en" sz="2400"/>
              <a:t>collection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400"/>
              <a:t>Examples: </a:t>
            </a:r>
            <a:endParaRPr/>
          </a:p>
          <a:p>
            <a:pPr indent="-16637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400"/>
              <a:t>Find all the even numbers in the list</a:t>
            </a:r>
            <a:endParaRPr/>
          </a:p>
          <a:p>
            <a:pPr indent="-16637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400"/>
              <a:t>Find all the string of length 5 or more in a list</a:t>
            </a:r>
            <a:endParaRPr/>
          </a:p>
          <a:p>
            <a:pPr indent="-16637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400"/>
              <a:t>Find all the prices in a list that are less than 8$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-254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Filtering</a:t>
            </a:r>
            <a:endParaRPr/>
          </a:p>
        </p:txBody>
      </p:sp>
      <p:sp>
        <p:nvSpPr>
          <p:cNvPr id="378" name="Google Shape;378;p57"/>
          <p:cNvSpPr txBox="1"/>
          <p:nvPr>
            <p:ph idx="1" type="body"/>
          </p:nvPr>
        </p:nvSpPr>
        <p:spPr>
          <a:xfrm>
            <a:off x="387900" y="994525"/>
            <a:ext cx="36474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Let’s filter each number in a list to get only the even numbers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Notice, the code loops through every item, but </a:t>
            </a:r>
            <a:r>
              <a:rPr lang="en" sz="2400">
                <a:solidFill>
                  <a:schemeClr val="accent6"/>
                </a:solidFill>
              </a:rPr>
              <a:t>only appends the ones that pass the check: </a:t>
            </a:r>
            <a:br>
              <a:rPr lang="en" sz="2400"/>
            </a:br>
            <a:r>
              <a:rPr b="0" lang="en" sz="2400">
                <a:solidFill>
                  <a:srgbClr val="AF00DB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400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400">
                <a:solidFill>
                  <a:srgbClr val="00108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400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 % </a:t>
            </a:r>
            <a:r>
              <a:rPr b="0" lang="en" sz="2400">
                <a:solidFill>
                  <a:srgbClr val="098658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400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2400">
                <a:solidFill>
                  <a:srgbClr val="098658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2400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2400">
              <a:highlight>
                <a:schemeClr val="dk1"/>
              </a:highlight>
            </a:endParaRPr>
          </a:p>
        </p:txBody>
      </p:sp>
      <p:sp>
        <p:nvSpPr>
          <p:cNvPr id="379" name="Google Shape;379;p57"/>
          <p:cNvSpPr txBox="1"/>
          <p:nvPr/>
        </p:nvSpPr>
        <p:spPr>
          <a:xfrm>
            <a:off x="4035358" y="1499855"/>
            <a:ext cx="4909500" cy="2008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%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Filtering</a:t>
            </a:r>
            <a:endParaRPr/>
          </a:p>
        </p:txBody>
      </p:sp>
      <p:sp>
        <p:nvSpPr>
          <p:cNvPr id="385" name="Google Shape;385;p58"/>
          <p:cNvSpPr txBox="1"/>
          <p:nvPr>
            <p:ph idx="1" type="body"/>
          </p:nvPr>
        </p:nvSpPr>
        <p:spPr>
          <a:xfrm>
            <a:off x="387900" y="994525"/>
            <a:ext cx="36474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Let’s filter the string list to get the strings that are longer than 2 letters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Notice, the code loops through every item, but </a:t>
            </a:r>
            <a:r>
              <a:rPr lang="en" sz="2400">
                <a:solidFill>
                  <a:schemeClr val="accent6"/>
                </a:solidFill>
              </a:rPr>
              <a:t>only appends the ones that pass the check:</a:t>
            </a:r>
            <a:r>
              <a:rPr lang="en" sz="2400"/>
              <a:t> </a:t>
            </a:r>
            <a:br>
              <a:rPr lang="en" sz="2400"/>
            </a:br>
            <a:r>
              <a:rPr b="0" lang="en" sz="2400">
                <a:solidFill>
                  <a:srgbClr val="AF00DB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400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400">
                <a:solidFill>
                  <a:srgbClr val="795E26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len</a:t>
            </a:r>
            <a:r>
              <a:rPr b="0" lang="en" sz="2400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400">
                <a:solidFill>
                  <a:srgbClr val="00108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400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) &gt; </a:t>
            </a:r>
            <a:r>
              <a:rPr b="0" lang="en" sz="2400">
                <a:solidFill>
                  <a:srgbClr val="098658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400">
                <a:solidFill>
                  <a:srgbClr val="000000"/>
                </a:solidFill>
                <a:highlight>
                  <a:schemeClr val="dk1"/>
                </a:highlight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2400">
              <a:highlight>
                <a:schemeClr val="dk1"/>
              </a:highlight>
            </a:endParaRPr>
          </a:p>
        </p:txBody>
      </p:sp>
      <p:sp>
        <p:nvSpPr>
          <p:cNvPr id="386" name="Google Shape;386;p58"/>
          <p:cNvSpPr txBox="1"/>
          <p:nvPr/>
        </p:nvSpPr>
        <p:spPr>
          <a:xfrm>
            <a:off x="4035358" y="1499855"/>
            <a:ext cx="4909500" cy="2008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strs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"&amp;"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"bye"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strs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len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&gt;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Announcements</a:t>
            </a:r>
            <a:endParaRPr sz="2500"/>
          </a:p>
        </p:txBody>
      </p:sp>
      <p:sp>
        <p:nvSpPr>
          <p:cNvPr id="152" name="Google Shape;152;p32"/>
          <p:cNvSpPr txBox="1"/>
          <p:nvPr>
            <p:ph idx="1" type="body"/>
          </p:nvPr>
        </p:nvSpPr>
        <p:spPr>
          <a:xfrm>
            <a:off x="387900" y="1116950"/>
            <a:ext cx="4194000" cy="3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❖"/>
            </a:pPr>
            <a:r>
              <a:rPr lang="en"/>
              <a:t>Participation 6 due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Quiz 7 due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Lab on </a:t>
            </a:r>
            <a:r>
              <a:rPr b="1" lang="en">
                <a:solidFill>
                  <a:schemeClr val="accent6"/>
                </a:solidFill>
              </a:rPr>
              <a:t>Friday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b="1" lang="en">
                <a:solidFill>
                  <a:schemeClr val="accent6"/>
                </a:solidFill>
              </a:rPr>
              <a:t>HW4 DUE TODAY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❖"/>
            </a:pPr>
            <a:r>
              <a:rPr lang="en"/>
              <a:t>Office hours today from 9-11:30pm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https://umass-amherst.zoom.us/j/95380935979</a:t>
            </a:r>
            <a:endParaRPr sz="140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Filtering</a:t>
            </a:r>
            <a:endParaRPr/>
          </a:p>
        </p:txBody>
      </p:sp>
      <p:sp>
        <p:nvSpPr>
          <p:cNvPr id="392" name="Google Shape;392;p59"/>
          <p:cNvSpPr txBox="1"/>
          <p:nvPr/>
        </p:nvSpPr>
        <p:spPr>
          <a:xfrm>
            <a:off x="4035358" y="2861414"/>
            <a:ext cx="4909500" cy="2008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strs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"&amp;"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"bye"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strs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len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&gt;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93" name="Google Shape;393;p59"/>
          <p:cNvSpPr txBox="1"/>
          <p:nvPr/>
        </p:nvSpPr>
        <p:spPr>
          <a:xfrm>
            <a:off x="4035358" y="770929"/>
            <a:ext cx="4909500" cy="2008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%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394" name="Google Shape;394;p59"/>
          <p:cNvSpPr txBox="1"/>
          <p:nvPr>
            <p:ph idx="1" type="body"/>
          </p:nvPr>
        </p:nvSpPr>
        <p:spPr>
          <a:xfrm>
            <a:off x="472500" y="994525"/>
            <a:ext cx="3478200" cy="34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These 2 pieces of code are similar:</a:t>
            </a:r>
            <a:endParaRPr/>
          </a:p>
          <a:p>
            <a:pPr indent="-24765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 list to Filter</a:t>
            </a:r>
            <a:endParaRPr/>
          </a:p>
          <a:p>
            <a:pPr indent="-24765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An empty list</a:t>
            </a:r>
            <a:endParaRPr/>
          </a:p>
          <a:p>
            <a:pPr indent="-24765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 </a:t>
            </a:r>
            <a:r>
              <a:rPr b="0" lang="en" sz="24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2400"/>
              <a:t> loop</a:t>
            </a:r>
            <a:endParaRPr/>
          </a:p>
          <a:p>
            <a:pPr indent="-24765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An </a:t>
            </a:r>
            <a:r>
              <a:rPr b="0" lang="en" sz="24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2400"/>
              <a:t> in the </a:t>
            </a:r>
            <a:r>
              <a:rPr b="0" lang="en" sz="24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2400"/>
              <a:t> loop</a:t>
            </a:r>
            <a:endParaRPr/>
          </a:p>
          <a:p>
            <a:pPr indent="-247650" lvl="0" marL="3810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An </a:t>
            </a:r>
            <a:r>
              <a:rPr b="0" lang="en" sz="2400">
                <a:solidFill>
                  <a:srgbClr val="B45F0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lang="en" sz="2400"/>
              <a:t> in the </a:t>
            </a:r>
            <a:r>
              <a:rPr b="0" lang="en" sz="24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endParaRPr sz="240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0"/>
          <p:cNvSpPr txBox="1"/>
          <p:nvPr>
            <p:ph idx="1" type="body"/>
          </p:nvPr>
        </p:nvSpPr>
        <p:spPr>
          <a:xfrm>
            <a:off x="472500" y="994525"/>
            <a:ext cx="3478200" cy="34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These 2 pieces of code are similar:</a:t>
            </a:r>
            <a:endParaRPr/>
          </a:p>
          <a:p>
            <a:pPr indent="-24765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 list to Filter</a:t>
            </a:r>
            <a:endParaRPr/>
          </a:p>
          <a:p>
            <a:pPr indent="-24765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An empty list</a:t>
            </a:r>
            <a:endParaRPr/>
          </a:p>
          <a:p>
            <a:pPr indent="-24765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 </a:t>
            </a:r>
            <a:r>
              <a:rPr b="0" lang="en" sz="24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2400"/>
              <a:t> loop</a:t>
            </a:r>
            <a:endParaRPr/>
          </a:p>
          <a:p>
            <a:pPr indent="-24765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An </a:t>
            </a:r>
            <a:r>
              <a:rPr b="0" lang="en" sz="24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2400"/>
              <a:t> in the </a:t>
            </a:r>
            <a:r>
              <a:rPr b="0" lang="en" sz="24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2400"/>
              <a:t> loop</a:t>
            </a:r>
            <a:endParaRPr/>
          </a:p>
          <a:p>
            <a:pPr indent="-247650" lvl="0" marL="3810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An </a:t>
            </a:r>
            <a:r>
              <a:rPr b="0" lang="en" sz="2400">
                <a:solidFill>
                  <a:srgbClr val="B45F0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lang="en" sz="2400"/>
              <a:t> in the </a:t>
            </a:r>
            <a:r>
              <a:rPr b="0" lang="en" sz="24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endParaRPr sz="2400">
              <a:solidFill>
                <a:srgbClr val="FF00FF"/>
              </a:solidFill>
            </a:endParaRPr>
          </a:p>
        </p:txBody>
      </p:sp>
      <p:sp>
        <p:nvSpPr>
          <p:cNvPr id="400" name="Google Shape;400;p60"/>
          <p:cNvSpPr txBox="1"/>
          <p:nvPr/>
        </p:nvSpPr>
        <p:spPr>
          <a:xfrm>
            <a:off x="4035358" y="2861414"/>
            <a:ext cx="4909500" cy="2008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strs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"&amp;"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"bye"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strs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len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&gt;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01" name="Google Shape;401;p60"/>
          <p:cNvSpPr txBox="1"/>
          <p:nvPr/>
        </p:nvSpPr>
        <p:spPr>
          <a:xfrm>
            <a:off x="4035358" y="770929"/>
            <a:ext cx="4909500" cy="2008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%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02" name="Google Shape;402;p6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Filtering</a:t>
            </a:r>
            <a:endParaRPr/>
          </a:p>
        </p:txBody>
      </p:sp>
      <p:cxnSp>
        <p:nvCxnSpPr>
          <p:cNvPr id="403" name="Google Shape;403;p60"/>
          <p:cNvCxnSpPr/>
          <p:nvPr/>
        </p:nvCxnSpPr>
        <p:spPr>
          <a:xfrm flipH="1" rot="10800000">
            <a:off x="2629275" y="1024950"/>
            <a:ext cx="1406100" cy="9708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404" name="Google Shape;404;p60"/>
          <p:cNvCxnSpPr/>
          <p:nvPr/>
        </p:nvCxnSpPr>
        <p:spPr>
          <a:xfrm>
            <a:off x="2621125" y="1987600"/>
            <a:ext cx="1414200" cy="10947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1"/>
          <p:cNvSpPr txBox="1"/>
          <p:nvPr>
            <p:ph idx="1" type="body"/>
          </p:nvPr>
        </p:nvSpPr>
        <p:spPr>
          <a:xfrm>
            <a:off x="472500" y="994525"/>
            <a:ext cx="3478200" cy="34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These 2 pieces of code are similar:</a:t>
            </a:r>
            <a:endParaRPr/>
          </a:p>
          <a:p>
            <a:pPr indent="-24765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 list to Filter</a:t>
            </a:r>
            <a:endParaRPr/>
          </a:p>
          <a:p>
            <a:pPr indent="-24765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An empty list</a:t>
            </a:r>
            <a:endParaRPr/>
          </a:p>
          <a:p>
            <a:pPr indent="-24765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 </a:t>
            </a:r>
            <a:r>
              <a:rPr b="0" lang="en" sz="24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2400"/>
              <a:t> loop</a:t>
            </a:r>
            <a:endParaRPr/>
          </a:p>
          <a:p>
            <a:pPr indent="-24765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An </a:t>
            </a:r>
            <a:r>
              <a:rPr b="0" lang="en" sz="24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2400"/>
              <a:t> in the </a:t>
            </a:r>
            <a:r>
              <a:rPr b="0" lang="en" sz="24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2400"/>
              <a:t> loop</a:t>
            </a:r>
            <a:endParaRPr/>
          </a:p>
          <a:p>
            <a:pPr indent="-247650" lvl="0" marL="3810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An </a:t>
            </a:r>
            <a:r>
              <a:rPr b="0" lang="en" sz="2400">
                <a:solidFill>
                  <a:srgbClr val="B45F0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lang="en" sz="2400"/>
              <a:t> in the </a:t>
            </a:r>
            <a:r>
              <a:rPr b="0" lang="en" sz="24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endParaRPr sz="2400">
              <a:solidFill>
                <a:srgbClr val="FF00FF"/>
              </a:solidFill>
            </a:endParaRPr>
          </a:p>
        </p:txBody>
      </p:sp>
      <p:sp>
        <p:nvSpPr>
          <p:cNvPr id="410" name="Google Shape;410;p61"/>
          <p:cNvSpPr txBox="1"/>
          <p:nvPr/>
        </p:nvSpPr>
        <p:spPr>
          <a:xfrm>
            <a:off x="4035358" y="2861414"/>
            <a:ext cx="4909500" cy="2008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strs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"&amp;"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"bye"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strs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len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&gt;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11" name="Google Shape;411;p61"/>
          <p:cNvSpPr txBox="1"/>
          <p:nvPr/>
        </p:nvSpPr>
        <p:spPr>
          <a:xfrm>
            <a:off x="4035358" y="770929"/>
            <a:ext cx="4909500" cy="2008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%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12" name="Google Shape;412;p6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Filtering</a:t>
            </a:r>
            <a:endParaRPr/>
          </a:p>
        </p:txBody>
      </p:sp>
      <p:cxnSp>
        <p:nvCxnSpPr>
          <p:cNvPr id="413" name="Google Shape;413;p61"/>
          <p:cNvCxnSpPr/>
          <p:nvPr/>
        </p:nvCxnSpPr>
        <p:spPr>
          <a:xfrm flipH="1" rot="10800000">
            <a:off x="2800575" y="1312750"/>
            <a:ext cx="1277400" cy="10419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414" name="Google Shape;414;p61"/>
          <p:cNvCxnSpPr/>
          <p:nvPr/>
        </p:nvCxnSpPr>
        <p:spPr>
          <a:xfrm>
            <a:off x="2784250" y="2379125"/>
            <a:ext cx="1293600" cy="10425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2"/>
          <p:cNvSpPr txBox="1"/>
          <p:nvPr>
            <p:ph idx="1" type="body"/>
          </p:nvPr>
        </p:nvSpPr>
        <p:spPr>
          <a:xfrm>
            <a:off x="472500" y="994525"/>
            <a:ext cx="3478200" cy="34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These 2 pieces of code are similar:</a:t>
            </a:r>
            <a:endParaRPr/>
          </a:p>
          <a:p>
            <a:pPr indent="-24765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 list to Filter</a:t>
            </a:r>
            <a:endParaRPr/>
          </a:p>
          <a:p>
            <a:pPr indent="-24765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An empty list</a:t>
            </a:r>
            <a:endParaRPr/>
          </a:p>
          <a:p>
            <a:pPr indent="-24765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 </a:t>
            </a:r>
            <a:r>
              <a:rPr b="0" lang="en" sz="24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2400"/>
              <a:t> loop</a:t>
            </a:r>
            <a:endParaRPr/>
          </a:p>
          <a:p>
            <a:pPr indent="-24765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An </a:t>
            </a:r>
            <a:r>
              <a:rPr b="0" lang="en" sz="24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2400"/>
              <a:t> in the </a:t>
            </a:r>
            <a:r>
              <a:rPr b="0" lang="en" sz="24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2400"/>
              <a:t> loop</a:t>
            </a:r>
            <a:endParaRPr/>
          </a:p>
          <a:p>
            <a:pPr indent="-247650" lvl="0" marL="3810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An </a:t>
            </a:r>
            <a:r>
              <a:rPr b="0" lang="en" sz="2400">
                <a:solidFill>
                  <a:srgbClr val="B45F0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lang="en" sz="2400"/>
              <a:t> in the </a:t>
            </a:r>
            <a:r>
              <a:rPr b="0" lang="en" sz="24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endParaRPr sz="2400">
              <a:solidFill>
                <a:srgbClr val="FF00FF"/>
              </a:solidFill>
            </a:endParaRPr>
          </a:p>
        </p:txBody>
      </p:sp>
      <p:sp>
        <p:nvSpPr>
          <p:cNvPr id="420" name="Google Shape;420;p62"/>
          <p:cNvSpPr txBox="1"/>
          <p:nvPr/>
        </p:nvSpPr>
        <p:spPr>
          <a:xfrm>
            <a:off x="4035358" y="2861414"/>
            <a:ext cx="4909500" cy="2008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strs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"&amp;"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"bye"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strs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len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&gt;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21" name="Google Shape;421;p62"/>
          <p:cNvSpPr txBox="1"/>
          <p:nvPr/>
        </p:nvSpPr>
        <p:spPr>
          <a:xfrm>
            <a:off x="4035358" y="770929"/>
            <a:ext cx="4909500" cy="2008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%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22" name="Google Shape;422;p6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Filtering</a:t>
            </a:r>
            <a:endParaRPr/>
          </a:p>
        </p:txBody>
      </p:sp>
      <p:cxnSp>
        <p:nvCxnSpPr>
          <p:cNvPr id="423" name="Google Shape;423;p62"/>
          <p:cNvCxnSpPr/>
          <p:nvPr/>
        </p:nvCxnSpPr>
        <p:spPr>
          <a:xfrm flipH="1" rot="10800000">
            <a:off x="2441675" y="1637050"/>
            <a:ext cx="1593600" cy="11907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24" name="Google Shape;424;p62"/>
          <p:cNvCxnSpPr/>
          <p:nvPr/>
        </p:nvCxnSpPr>
        <p:spPr>
          <a:xfrm>
            <a:off x="2441675" y="2876700"/>
            <a:ext cx="1636200" cy="7515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3"/>
          <p:cNvSpPr txBox="1"/>
          <p:nvPr>
            <p:ph idx="1" type="body"/>
          </p:nvPr>
        </p:nvSpPr>
        <p:spPr>
          <a:xfrm>
            <a:off x="472500" y="994525"/>
            <a:ext cx="3478200" cy="34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These 2 pieces of code are similar:</a:t>
            </a:r>
            <a:endParaRPr/>
          </a:p>
          <a:p>
            <a:pPr indent="-24765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 list to Filter</a:t>
            </a:r>
            <a:endParaRPr/>
          </a:p>
          <a:p>
            <a:pPr indent="-24765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An empty list</a:t>
            </a:r>
            <a:endParaRPr/>
          </a:p>
          <a:p>
            <a:pPr indent="-24765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 </a:t>
            </a:r>
            <a:r>
              <a:rPr b="0" lang="en" sz="24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2400"/>
              <a:t> loop</a:t>
            </a:r>
            <a:endParaRPr/>
          </a:p>
          <a:p>
            <a:pPr indent="-24765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An </a:t>
            </a:r>
            <a:r>
              <a:rPr b="0" lang="en" sz="24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2400"/>
              <a:t> in the </a:t>
            </a:r>
            <a:r>
              <a:rPr b="0" lang="en" sz="24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2400"/>
              <a:t> loop</a:t>
            </a:r>
            <a:endParaRPr/>
          </a:p>
          <a:p>
            <a:pPr indent="-247650" lvl="0" marL="3810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An </a:t>
            </a:r>
            <a:r>
              <a:rPr b="0" lang="en" sz="2400">
                <a:solidFill>
                  <a:srgbClr val="B45F0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lang="en" sz="2400"/>
              <a:t> in the </a:t>
            </a:r>
            <a:r>
              <a:rPr b="0" lang="en" sz="24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endParaRPr sz="2400">
              <a:solidFill>
                <a:srgbClr val="FF00FF"/>
              </a:solidFill>
            </a:endParaRPr>
          </a:p>
        </p:txBody>
      </p:sp>
      <p:sp>
        <p:nvSpPr>
          <p:cNvPr id="430" name="Google Shape;430;p63"/>
          <p:cNvSpPr txBox="1"/>
          <p:nvPr/>
        </p:nvSpPr>
        <p:spPr>
          <a:xfrm>
            <a:off x="4035358" y="2861414"/>
            <a:ext cx="4909500" cy="2008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strs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"&amp;"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"bye"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strs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len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&gt;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31" name="Google Shape;431;p63"/>
          <p:cNvSpPr txBox="1"/>
          <p:nvPr/>
        </p:nvSpPr>
        <p:spPr>
          <a:xfrm>
            <a:off x="4035358" y="770929"/>
            <a:ext cx="4909500" cy="2008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%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32" name="Google Shape;432;p6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Filtering</a:t>
            </a:r>
            <a:endParaRPr/>
          </a:p>
        </p:txBody>
      </p:sp>
      <p:cxnSp>
        <p:nvCxnSpPr>
          <p:cNvPr id="433" name="Google Shape;433;p63"/>
          <p:cNvCxnSpPr/>
          <p:nvPr/>
        </p:nvCxnSpPr>
        <p:spPr>
          <a:xfrm flipH="1" rot="10800000">
            <a:off x="3812050" y="2050075"/>
            <a:ext cx="863100" cy="11529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434" name="Google Shape;434;p63"/>
          <p:cNvCxnSpPr/>
          <p:nvPr/>
        </p:nvCxnSpPr>
        <p:spPr>
          <a:xfrm>
            <a:off x="3795725" y="3333500"/>
            <a:ext cx="864900" cy="6708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64"/>
          <p:cNvSpPr txBox="1"/>
          <p:nvPr>
            <p:ph idx="1" type="body"/>
          </p:nvPr>
        </p:nvSpPr>
        <p:spPr>
          <a:xfrm>
            <a:off x="472500" y="994525"/>
            <a:ext cx="3478200" cy="3451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These 2 pieces of code are similar:</a:t>
            </a:r>
            <a:endParaRPr/>
          </a:p>
          <a:p>
            <a:pPr indent="-24765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 list to Filter</a:t>
            </a:r>
            <a:endParaRPr/>
          </a:p>
          <a:p>
            <a:pPr indent="-24765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An empty list</a:t>
            </a:r>
            <a:endParaRPr/>
          </a:p>
          <a:p>
            <a:pPr indent="-24765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 </a:t>
            </a:r>
            <a:r>
              <a:rPr b="0" lang="en" sz="24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2400"/>
              <a:t> loop</a:t>
            </a:r>
            <a:endParaRPr/>
          </a:p>
          <a:p>
            <a:pPr indent="-24765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An </a:t>
            </a:r>
            <a:r>
              <a:rPr b="0" lang="en" sz="24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lang="en" sz="2400"/>
              <a:t> in the </a:t>
            </a:r>
            <a:r>
              <a:rPr b="0" lang="en" sz="24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lang="en" sz="2400"/>
              <a:t> loop</a:t>
            </a:r>
            <a:endParaRPr/>
          </a:p>
          <a:p>
            <a:pPr indent="-247650" lvl="0" marL="3810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An </a:t>
            </a:r>
            <a:r>
              <a:rPr b="0" lang="en" sz="2400">
                <a:solidFill>
                  <a:srgbClr val="B45F0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lang="en" sz="2400"/>
              <a:t> in the </a:t>
            </a:r>
            <a:r>
              <a:rPr b="0" lang="en" sz="2400">
                <a:solidFill>
                  <a:srgbClr val="FF00FF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endParaRPr sz="2400">
              <a:solidFill>
                <a:srgbClr val="FF00FF"/>
              </a:solidFill>
            </a:endParaRPr>
          </a:p>
        </p:txBody>
      </p:sp>
      <p:sp>
        <p:nvSpPr>
          <p:cNvPr id="440" name="Google Shape;440;p64"/>
          <p:cNvSpPr txBox="1"/>
          <p:nvPr/>
        </p:nvSpPr>
        <p:spPr>
          <a:xfrm>
            <a:off x="4035358" y="2861414"/>
            <a:ext cx="4909500" cy="2008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strs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"&amp;"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"bye"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strs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len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&gt;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41" name="Google Shape;441;p64"/>
          <p:cNvSpPr txBox="1"/>
          <p:nvPr/>
        </p:nvSpPr>
        <p:spPr>
          <a:xfrm>
            <a:off x="4035358" y="770929"/>
            <a:ext cx="4909500" cy="2008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%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42" name="Google Shape;442;p6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Filtering</a:t>
            </a:r>
            <a:endParaRPr/>
          </a:p>
        </p:txBody>
      </p:sp>
      <p:cxnSp>
        <p:nvCxnSpPr>
          <p:cNvPr id="443" name="Google Shape;443;p64"/>
          <p:cNvCxnSpPr/>
          <p:nvPr/>
        </p:nvCxnSpPr>
        <p:spPr>
          <a:xfrm flipH="1" rot="10800000">
            <a:off x="3616275" y="2396475"/>
            <a:ext cx="2784600" cy="12633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444" name="Google Shape;444;p64"/>
          <p:cNvCxnSpPr/>
          <p:nvPr/>
        </p:nvCxnSpPr>
        <p:spPr>
          <a:xfrm>
            <a:off x="3551025" y="3765825"/>
            <a:ext cx="1647900" cy="6066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Filtering</a:t>
            </a:r>
            <a:endParaRPr/>
          </a:p>
        </p:txBody>
      </p:sp>
      <p:sp>
        <p:nvSpPr>
          <p:cNvPr id="450" name="Google Shape;450;p65"/>
          <p:cNvSpPr txBox="1"/>
          <p:nvPr>
            <p:ph idx="1" type="body"/>
          </p:nvPr>
        </p:nvSpPr>
        <p:spPr>
          <a:xfrm>
            <a:off x="387900" y="994525"/>
            <a:ext cx="36474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Is there an easier way to filter?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Yes, list comprehensions can do this too!</a:t>
            </a:r>
            <a:endParaRPr/>
          </a:p>
        </p:txBody>
      </p:sp>
      <p:sp>
        <p:nvSpPr>
          <p:cNvPr id="451" name="Google Shape;451;p65"/>
          <p:cNvSpPr txBox="1"/>
          <p:nvPr/>
        </p:nvSpPr>
        <p:spPr>
          <a:xfrm>
            <a:off x="4035358" y="2861414"/>
            <a:ext cx="4909500" cy="2008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strs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"&amp;"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"bye"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strs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len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&gt;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52" name="Google Shape;452;p65"/>
          <p:cNvSpPr txBox="1"/>
          <p:nvPr/>
        </p:nvSpPr>
        <p:spPr>
          <a:xfrm>
            <a:off x="4035358" y="770929"/>
            <a:ext cx="4909500" cy="2008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%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6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180"/>
              <a:t>Filtering Comprehensions</a:t>
            </a:r>
            <a:endParaRPr sz="5180"/>
          </a:p>
        </p:txBody>
      </p:sp>
      <p:sp>
        <p:nvSpPr>
          <p:cNvPr id="458" name="Google Shape;458;p66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Comprehension to filter a collection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Mapping with a List Comprehension</a:t>
            </a:r>
            <a:endParaRPr/>
          </a:p>
        </p:txBody>
      </p:sp>
      <p:sp>
        <p:nvSpPr>
          <p:cNvPr id="464" name="Google Shape;464;p67"/>
          <p:cNvSpPr txBox="1"/>
          <p:nvPr>
            <p:ph idx="1" type="body"/>
          </p:nvPr>
        </p:nvSpPr>
        <p:spPr>
          <a:xfrm>
            <a:off x="387900" y="994525"/>
            <a:ext cx="3699000" cy="38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code to the right is filtering with a for loop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Below is filtering with a list comprehension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Let’s see how adding a filter changed the list comprehension</a:t>
            </a:r>
            <a:endParaRPr/>
          </a:p>
        </p:txBody>
      </p:sp>
      <p:sp>
        <p:nvSpPr>
          <p:cNvPr id="465" name="Google Shape;465;p67"/>
          <p:cNvSpPr txBox="1"/>
          <p:nvPr/>
        </p:nvSpPr>
        <p:spPr>
          <a:xfrm>
            <a:off x="4086977" y="1022554"/>
            <a:ext cx="4909500" cy="2008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%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66" name="Google Shape;466;p67"/>
          <p:cNvSpPr txBox="1"/>
          <p:nvPr/>
        </p:nvSpPr>
        <p:spPr>
          <a:xfrm>
            <a:off x="4086977" y="3439991"/>
            <a:ext cx="4909500" cy="1362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%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Filtering</a:t>
            </a:r>
            <a:endParaRPr/>
          </a:p>
        </p:txBody>
      </p:sp>
      <p:sp>
        <p:nvSpPr>
          <p:cNvPr id="472" name="Google Shape;472;p68"/>
          <p:cNvSpPr txBox="1"/>
          <p:nvPr>
            <p:ph idx="1" type="body"/>
          </p:nvPr>
        </p:nvSpPr>
        <p:spPr>
          <a:xfrm>
            <a:off x="387900" y="1290300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Compared to a regular mapping list comprehension, this has an added if statement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If this condition is true, the element is added to the resulting list</a:t>
            </a:r>
            <a:endParaRPr/>
          </a:p>
        </p:txBody>
      </p:sp>
      <p:sp>
        <p:nvSpPr>
          <p:cNvPr id="473" name="Google Shape;473;p68"/>
          <p:cNvSpPr txBox="1"/>
          <p:nvPr/>
        </p:nvSpPr>
        <p:spPr>
          <a:xfrm>
            <a:off x="5031352" y="2629927"/>
            <a:ext cx="2843808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Loop for Comparison</a:t>
            </a:r>
            <a:endParaRPr sz="1100"/>
          </a:p>
        </p:txBody>
      </p:sp>
      <p:sp>
        <p:nvSpPr>
          <p:cNvPr id="474" name="Google Shape;474;p68"/>
          <p:cNvSpPr txBox="1"/>
          <p:nvPr/>
        </p:nvSpPr>
        <p:spPr>
          <a:xfrm>
            <a:off x="4112648" y="2987718"/>
            <a:ext cx="4909500" cy="2008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%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75" name="Google Shape;475;p68"/>
          <p:cNvSpPr txBox="1"/>
          <p:nvPr/>
        </p:nvSpPr>
        <p:spPr>
          <a:xfrm>
            <a:off x="2423036" y="251556"/>
            <a:ext cx="6633900" cy="1038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%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76" name="Google Shape;476;p68"/>
          <p:cNvSpPr/>
          <p:nvPr/>
        </p:nvSpPr>
        <p:spPr>
          <a:xfrm>
            <a:off x="6858001" y="584903"/>
            <a:ext cx="1968909" cy="37205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68"/>
          <p:cNvSpPr/>
          <p:nvPr/>
        </p:nvSpPr>
        <p:spPr>
          <a:xfrm>
            <a:off x="4715797" y="3951223"/>
            <a:ext cx="2407673" cy="37205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7" name="Google Shape;157;p33"/>
          <p:cNvCxnSpPr/>
          <p:nvPr/>
        </p:nvCxnSpPr>
        <p:spPr>
          <a:xfrm>
            <a:off x="1507575" y="1304663"/>
            <a:ext cx="0" cy="3123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33"/>
          <p:cNvCxnSpPr>
            <a:stCxn id="159" idx="2"/>
          </p:cNvCxnSpPr>
          <p:nvPr/>
        </p:nvCxnSpPr>
        <p:spPr>
          <a:xfrm>
            <a:off x="8428138" y="1344675"/>
            <a:ext cx="0" cy="19848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33"/>
          <p:cNvCxnSpPr/>
          <p:nvPr/>
        </p:nvCxnSpPr>
        <p:spPr>
          <a:xfrm>
            <a:off x="4419488" y="3096495"/>
            <a:ext cx="0" cy="1947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" name="Google Shape;161;p33"/>
          <p:cNvCxnSpPr/>
          <p:nvPr/>
        </p:nvCxnSpPr>
        <p:spPr>
          <a:xfrm>
            <a:off x="6465963" y="3109613"/>
            <a:ext cx="0" cy="1947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2" name="Google Shape;162;p33"/>
          <p:cNvSpPr txBox="1"/>
          <p:nvPr/>
        </p:nvSpPr>
        <p:spPr>
          <a:xfrm>
            <a:off x="3208800" y="50235"/>
            <a:ext cx="2726400" cy="400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Python Data Types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63" name="Google Shape;163;p33"/>
          <p:cNvCxnSpPr>
            <a:stCxn id="162" idx="2"/>
          </p:cNvCxnSpPr>
          <p:nvPr/>
        </p:nvCxnSpPr>
        <p:spPr>
          <a:xfrm>
            <a:off x="4572000" y="450435"/>
            <a:ext cx="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Google Shape;164;p33"/>
          <p:cNvCxnSpPr/>
          <p:nvPr/>
        </p:nvCxnSpPr>
        <p:spPr>
          <a:xfrm>
            <a:off x="4589213" y="410970"/>
            <a:ext cx="0" cy="2664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165" name="Google Shape;165;p33"/>
          <p:cNvGraphicFramePr/>
          <p:nvPr/>
        </p:nvGraphicFramePr>
        <p:xfrm>
          <a:off x="3235938" y="9444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{3030433D-73F3-48A3-846C-958FF074A795}</a:tableStyleId>
              </a:tblPr>
              <a:tblGrid>
                <a:gridCol w="1262950"/>
              </a:tblGrid>
              <a:tr h="301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Set</a:t>
                      </a:r>
                      <a:endParaRPr b="1"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set()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{1,2,3} 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Collection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unordered, unindexed, unchangeable*, no duplicates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6" name="Google Shape;166;p33"/>
          <p:cNvGraphicFramePr/>
          <p:nvPr/>
        </p:nvGraphicFramePr>
        <p:xfrm>
          <a:off x="4589213" y="9444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{3030433D-73F3-48A3-846C-958FF074A795}</a:tableStyleId>
              </a:tblPr>
              <a:tblGrid>
                <a:gridCol w="1211950"/>
              </a:tblGrid>
              <a:tr h="301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Boolean</a:t>
                      </a:r>
                      <a:endParaRPr b="1"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bool()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True 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Primitive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297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Only two values: True, False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7" name="Google Shape;167;p33"/>
          <p:cNvGraphicFramePr/>
          <p:nvPr/>
        </p:nvGraphicFramePr>
        <p:xfrm>
          <a:off x="5951950" y="944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{3030433D-73F3-48A3-846C-958FF074A795}</a:tableStyleId>
              </a:tblPr>
              <a:tblGrid>
                <a:gridCol w="1662375"/>
              </a:tblGrid>
              <a:tr h="301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Dictionary</a:t>
                      </a:r>
                      <a:endParaRPr b="1"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dict()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630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{“name”: “Aaron”, “age”: 15} 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Collection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FC5E8"/>
                    </a:solidFill>
                  </a:tcPr>
                </a:tc>
              </a:tr>
              <a:tr h="444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Changeable, ordered**, no duplicates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  <p:sp>
        <p:nvSpPr>
          <p:cNvPr id="168" name="Google Shape;168;p33"/>
          <p:cNvSpPr txBox="1"/>
          <p:nvPr/>
        </p:nvSpPr>
        <p:spPr>
          <a:xfrm>
            <a:off x="923325" y="944481"/>
            <a:ext cx="1168500" cy="400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Numeric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9" name="Google Shape;159;p33"/>
          <p:cNvSpPr txBox="1"/>
          <p:nvPr/>
        </p:nvSpPr>
        <p:spPr>
          <a:xfrm>
            <a:off x="7843888" y="944475"/>
            <a:ext cx="1168500" cy="400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Sequence</a:t>
            </a:r>
            <a:endParaRPr b="1">
              <a:latin typeface="Roboto"/>
              <a:ea typeface="Roboto"/>
              <a:cs typeface="Roboto"/>
              <a:sym typeface="Roboto"/>
            </a:endParaRPr>
          </a:p>
        </p:txBody>
      </p:sp>
      <p:graphicFrame>
        <p:nvGraphicFramePr>
          <p:cNvPr id="169" name="Google Shape;169;p33"/>
          <p:cNvGraphicFramePr/>
          <p:nvPr/>
        </p:nvGraphicFramePr>
        <p:xfrm>
          <a:off x="3456038" y="32898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{3030433D-73F3-48A3-846C-958FF074A795}</a:tableStyleId>
              </a:tblPr>
              <a:tblGrid>
                <a:gridCol w="1926925"/>
              </a:tblGrid>
              <a:tr h="301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Strings</a:t>
                      </a:r>
                      <a:endParaRPr b="1"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str()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“hello world”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Sequence/Primitive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6B26B"/>
                        </a:gs>
                        <a:gs pos="100000">
                          <a:srgbClr val="B4A7D6"/>
                        </a:gs>
                      </a:gsLst>
                      <a:lin ang="2700006" scaled="0"/>
                    </a:gradFill>
                  </a:tcPr>
                </a:tc>
              </a:tr>
              <a:tr h="466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Anything you could type with a keyboard. A sequence of characters. Ordered 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  <p:cxnSp>
        <p:nvCxnSpPr>
          <p:cNvPr id="170" name="Google Shape;170;p33"/>
          <p:cNvCxnSpPr/>
          <p:nvPr/>
        </p:nvCxnSpPr>
        <p:spPr>
          <a:xfrm>
            <a:off x="1522788" y="677453"/>
            <a:ext cx="6909900" cy="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1" name="Google Shape;171;p33"/>
          <p:cNvCxnSpPr>
            <a:endCxn id="159" idx="0"/>
          </p:cNvCxnSpPr>
          <p:nvPr/>
        </p:nvCxnSpPr>
        <p:spPr>
          <a:xfrm>
            <a:off x="8428138" y="681375"/>
            <a:ext cx="0" cy="2631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2" name="Google Shape;172;p33"/>
          <p:cNvCxnSpPr/>
          <p:nvPr/>
        </p:nvCxnSpPr>
        <p:spPr>
          <a:xfrm>
            <a:off x="6783150" y="677715"/>
            <a:ext cx="0" cy="2706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3" name="Google Shape;173;p33"/>
          <p:cNvCxnSpPr/>
          <p:nvPr/>
        </p:nvCxnSpPr>
        <p:spPr>
          <a:xfrm>
            <a:off x="3690600" y="677715"/>
            <a:ext cx="0" cy="2706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4" name="Google Shape;174;p33"/>
          <p:cNvCxnSpPr/>
          <p:nvPr/>
        </p:nvCxnSpPr>
        <p:spPr>
          <a:xfrm>
            <a:off x="1522488" y="681503"/>
            <a:ext cx="0" cy="2631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175" name="Google Shape;175;p33"/>
          <p:cNvGraphicFramePr/>
          <p:nvPr/>
        </p:nvGraphicFramePr>
        <p:xfrm>
          <a:off x="46088" y="1625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{3030433D-73F3-48A3-846C-958FF074A795}</a:tableStyleId>
              </a:tblPr>
              <a:tblGrid>
                <a:gridCol w="909325"/>
              </a:tblGrid>
              <a:tr h="301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Integer</a:t>
                      </a:r>
                      <a:endParaRPr b="1"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int()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-3 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Primitive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Positive/Negative whole numbers, including 0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6" name="Google Shape;176;p33"/>
          <p:cNvGraphicFramePr/>
          <p:nvPr/>
        </p:nvGraphicFramePr>
        <p:xfrm>
          <a:off x="1052913" y="16253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{3030433D-73F3-48A3-846C-958FF074A795}</a:tableStyleId>
              </a:tblPr>
              <a:tblGrid>
                <a:gridCol w="909325"/>
              </a:tblGrid>
              <a:tr h="292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Float</a:t>
                      </a:r>
                      <a:endParaRPr b="1"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29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float()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29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10.557 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92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Primitive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58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Numbers with decimals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7" name="Google Shape;177;p33"/>
          <p:cNvGraphicFramePr/>
          <p:nvPr/>
        </p:nvGraphicFramePr>
        <p:xfrm>
          <a:off x="2059750" y="162536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{3030433D-73F3-48A3-846C-958FF074A795}</a:tableStyleId>
              </a:tblPr>
              <a:tblGrid>
                <a:gridCol w="1078675"/>
              </a:tblGrid>
              <a:tr h="301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Complex</a:t>
                      </a:r>
                      <a:endParaRPr b="1"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complex()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complex(3,5) 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Primitive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2E9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A combination of a real and imaginary numbers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  <p:cxnSp>
        <p:nvCxnSpPr>
          <p:cNvPr id="178" name="Google Shape;178;p33"/>
          <p:cNvCxnSpPr/>
          <p:nvPr/>
        </p:nvCxnSpPr>
        <p:spPr>
          <a:xfrm>
            <a:off x="2599088" y="1477440"/>
            <a:ext cx="0" cy="1479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9" name="Google Shape;179;p33"/>
          <p:cNvCxnSpPr/>
          <p:nvPr/>
        </p:nvCxnSpPr>
        <p:spPr>
          <a:xfrm>
            <a:off x="445638" y="1477440"/>
            <a:ext cx="2163600" cy="42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0" name="Google Shape;180;p33"/>
          <p:cNvCxnSpPr/>
          <p:nvPr/>
        </p:nvCxnSpPr>
        <p:spPr>
          <a:xfrm>
            <a:off x="445625" y="1477440"/>
            <a:ext cx="0" cy="1479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graphicFrame>
        <p:nvGraphicFramePr>
          <p:cNvPr id="181" name="Google Shape;181;p33"/>
          <p:cNvGraphicFramePr/>
          <p:nvPr/>
        </p:nvGraphicFramePr>
        <p:xfrm>
          <a:off x="5581288" y="32898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{3030433D-73F3-48A3-846C-958FF074A795}</a:tableStyleId>
              </a:tblPr>
              <a:tblGrid>
                <a:gridCol w="1769350"/>
              </a:tblGrid>
              <a:tr h="301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List</a:t>
                      </a:r>
                      <a:endParaRPr b="1"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list()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[1,2,”hello”]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Sequence/Collection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6B26B"/>
                        </a:gs>
                        <a:gs pos="100000">
                          <a:srgbClr val="9FC5E8"/>
                        </a:gs>
                      </a:gsLst>
                      <a:lin ang="2700006" scaled="0"/>
                    </a:gradFill>
                  </a:tcPr>
                </a:tc>
              </a:tr>
              <a:tr h="356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Ordered, changeable, duplicates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2" name="Google Shape;182;p33"/>
          <p:cNvGraphicFramePr/>
          <p:nvPr/>
        </p:nvGraphicFramePr>
        <p:xfrm>
          <a:off x="7459613" y="32898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{3030433D-73F3-48A3-846C-958FF074A795}</a:tableStyleId>
              </a:tblPr>
              <a:tblGrid>
                <a:gridCol w="1609400"/>
              </a:tblGrid>
              <a:tr h="3017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100"/>
                        <a:t>Tuple</a:t>
                      </a:r>
                      <a:endParaRPr b="1"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AD3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tuple()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30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x = (1,2,2)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CCCC"/>
                    </a:solidFill>
                  </a:tcPr>
                </a:tc>
              </a:tr>
              <a:tr h="280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Sequence/Collection</a:t>
                      </a:r>
                      <a:endParaRPr sz="11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6B26B"/>
                        </a:gs>
                        <a:gs pos="100000">
                          <a:srgbClr val="9FC5E8"/>
                        </a:gs>
                      </a:gsLst>
                      <a:lin ang="2700006" scaled="0"/>
                    </a:gradFill>
                  </a:tcPr>
                </a:tc>
              </a:tr>
              <a:tr h="54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/>
                        <a:t>Ordered, unchangeable, duplicates</a:t>
                      </a:r>
                      <a:endParaRPr sz="900"/>
                    </a:p>
                  </a:txBody>
                  <a:tcPr marT="68575" marB="68575" marR="91425" marL="91425">
                    <a:lnL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34F5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</a:tbl>
          </a:graphicData>
        </a:graphic>
      </p:graphicFrame>
      <p:sp>
        <p:nvSpPr>
          <p:cNvPr id="183" name="Google Shape;183;p33"/>
          <p:cNvSpPr txBox="1"/>
          <p:nvPr/>
        </p:nvSpPr>
        <p:spPr>
          <a:xfrm>
            <a:off x="445626" y="4108478"/>
            <a:ext cx="2436900" cy="5232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Roboto"/>
                <a:ea typeface="Roboto"/>
                <a:cs typeface="Roboto"/>
                <a:sym typeface="Roboto"/>
              </a:rPr>
              <a:t>*Values in sets are unchangeable, but items can be added/removed</a:t>
            </a:r>
            <a:endParaRPr b="1"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4" name="Google Shape;184;p33"/>
          <p:cNvSpPr txBox="1"/>
          <p:nvPr/>
        </p:nvSpPr>
        <p:spPr>
          <a:xfrm>
            <a:off x="445626" y="4630658"/>
            <a:ext cx="2436900" cy="3540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Roboto"/>
                <a:ea typeface="Roboto"/>
                <a:cs typeface="Roboto"/>
                <a:sym typeface="Roboto"/>
              </a:rPr>
              <a:t>**Dicts ordered as of python 3.7</a:t>
            </a:r>
            <a:endParaRPr b="1" sz="11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85" name="Google Shape;185;p33"/>
          <p:cNvCxnSpPr/>
          <p:nvPr/>
        </p:nvCxnSpPr>
        <p:spPr>
          <a:xfrm>
            <a:off x="4424988" y="3109613"/>
            <a:ext cx="4003200" cy="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" name="Google Shape;186;p33"/>
          <p:cNvCxnSpPr/>
          <p:nvPr/>
        </p:nvCxnSpPr>
        <p:spPr>
          <a:xfrm>
            <a:off x="5195188" y="677460"/>
            <a:ext cx="0" cy="266400"/>
          </a:xfrm>
          <a:prstGeom prst="straightConnector1">
            <a:avLst/>
          </a:prstGeom>
          <a:noFill/>
          <a:ln cap="flat" cmpd="sng" w="19050">
            <a:solidFill>
              <a:srgbClr val="134F5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7" name="Google Shape;187;p33"/>
          <p:cNvSpPr txBox="1"/>
          <p:nvPr/>
        </p:nvSpPr>
        <p:spPr>
          <a:xfrm>
            <a:off x="46100" y="41985"/>
            <a:ext cx="1877700" cy="354000"/>
          </a:xfrm>
          <a:prstGeom prst="rect">
            <a:avLst/>
          </a:prstGeom>
          <a:solidFill>
            <a:srgbClr val="D0E0E3"/>
          </a:solidFill>
          <a:ln cap="flat" cmpd="sng" w="952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latin typeface="Roboto"/>
                <a:ea typeface="Roboto"/>
                <a:cs typeface="Roboto"/>
                <a:sym typeface="Roboto"/>
              </a:rPr>
              <a:t>And there are even more!</a:t>
            </a:r>
            <a:endParaRPr b="1"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Practice</a:t>
            </a:r>
            <a:endParaRPr/>
          </a:p>
        </p:txBody>
      </p:sp>
      <p:sp>
        <p:nvSpPr>
          <p:cNvPr id="483" name="Google Shape;483;p69"/>
          <p:cNvSpPr txBox="1"/>
          <p:nvPr>
            <p:ph idx="1" type="body"/>
          </p:nvPr>
        </p:nvSpPr>
        <p:spPr>
          <a:xfrm>
            <a:off x="387888" y="1345275"/>
            <a:ext cx="41730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Filter a list of words to get all words that have more than 2 letters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Create a List of words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Use a list comprehension to only get words with more than 2 letters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Hint: </a:t>
            </a:r>
            <a:endParaRPr/>
          </a:p>
        </p:txBody>
      </p:sp>
      <p:sp>
        <p:nvSpPr>
          <p:cNvPr id="484" name="Google Shape;484;p69"/>
          <p:cNvSpPr txBox="1"/>
          <p:nvPr/>
        </p:nvSpPr>
        <p:spPr>
          <a:xfrm>
            <a:off x="1474207" y="4018345"/>
            <a:ext cx="1897800" cy="715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"Hello"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len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21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5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85" name="Google Shape;485;p69"/>
          <p:cNvSpPr txBox="1"/>
          <p:nvPr/>
        </p:nvSpPr>
        <p:spPr>
          <a:xfrm>
            <a:off x="2423036" y="251556"/>
            <a:ext cx="6633900" cy="1038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%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486" name="Google Shape;486;p69"/>
          <p:cNvSpPr txBox="1"/>
          <p:nvPr/>
        </p:nvSpPr>
        <p:spPr>
          <a:xfrm>
            <a:off x="5423122" y="2608556"/>
            <a:ext cx="2843808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Loop for Comparison</a:t>
            </a:r>
            <a:endParaRPr sz="1100"/>
          </a:p>
        </p:txBody>
      </p:sp>
      <p:sp>
        <p:nvSpPr>
          <p:cNvPr id="487" name="Google Shape;487;p69"/>
          <p:cNvSpPr txBox="1"/>
          <p:nvPr/>
        </p:nvSpPr>
        <p:spPr>
          <a:xfrm>
            <a:off x="4667864" y="2987718"/>
            <a:ext cx="4354200" cy="2008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%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70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080"/>
              <a:t>Mapping and Filtering</a:t>
            </a:r>
            <a:endParaRPr sz="6080"/>
          </a:p>
        </p:txBody>
      </p:sp>
      <p:sp>
        <p:nvSpPr>
          <p:cNvPr id="493" name="Google Shape;493;p70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Combining both into a single comprehension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7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Mapping and Filtering</a:t>
            </a:r>
            <a:endParaRPr/>
          </a:p>
        </p:txBody>
      </p:sp>
      <p:sp>
        <p:nvSpPr>
          <p:cNvPr id="499" name="Google Shape;499;p71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We’ve seen code to map and filter with a list comprehension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Let’s combine the two ideas to map and filter in 1 list comprehension</a:t>
            </a:r>
            <a:endParaRPr/>
          </a:p>
        </p:txBody>
      </p:sp>
      <p:sp>
        <p:nvSpPr>
          <p:cNvPr id="500" name="Google Shape;500;p71"/>
          <p:cNvSpPr txBox="1"/>
          <p:nvPr/>
        </p:nvSpPr>
        <p:spPr>
          <a:xfrm>
            <a:off x="2333149" y="3966236"/>
            <a:ext cx="6633900" cy="1038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%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501" name="Google Shape;501;p71"/>
          <p:cNvSpPr txBox="1"/>
          <p:nvPr/>
        </p:nvSpPr>
        <p:spPr>
          <a:xfrm>
            <a:off x="3510117" y="1782881"/>
            <a:ext cx="5457000" cy="1038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b="0" sz="2100">
              <a:solidFill>
                <a:srgbClr val="00108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72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Here’s a list comprehension to square all even numbers in a list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You can see the </a:t>
            </a:r>
            <a:r>
              <a:rPr lang="en" sz="2400">
                <a:solidFill>
                  <a:schemeClr val="accent6"/>
                </a:solidFill>
              </a:rPr>
              <a:t>operation </a:t>
            </a:r>
            <a:r>
              <a:rPr lang="en" sz="2400"/>
              <a:t>and the </a:t>
            </a:r>
            <a:r>
              <a:rPr lang="en" sz="2400">
                <a:solidFill>
                  <a:schemeClr val="accent6"/>
                </a:solidFill>
              </a:rPr>
              <a:t>conditional </a:t>
            </a:r>
            <a:r>
              <a:rPr lang="en" sz="2400"/>
              <a:t>are both visible in the list comprehension</a:t>
            </a:r>
            <a:endParaRPr/>
          </a:p>
        </p:txBody>
      </p:sp>
      <p:sp>
        <p:nvSpPr>
          <p:cNvPr id="507" name="Google Shape;507;p72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Mapping and Filtering</a:t>
            </a:r>
            <a:endParaRPr/>
          </a:p>
        </p:txBody>
      </p:sp>
      <p:sp>
        <p:nvSpPr>
          <p:cNvPr id="508" name="Google Shape;508;p72"/>
          <p:cNvSpPr txBox="1"/>
          <p:nvPr/>
        </p:nvSpPr>
        <p:spPr>
          <a:xfrm>
            <a:off x="628649" y="1868287"/>
            <a:ext cx="7886700" cy="1038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 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%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0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  <p:sp>
        <p:nvSpPr>
          <p:cNvPr id="509" name="Google Shape;509;p72"/>
          <p:cNvSpPr/>
          <p:nvPr/>
        </p:nvSpPr>
        <p:spPr>
          <a:xfrm>
            <a:off x="2164325" y="2248625"/>
            <a:ext cx="1389900" cy="3249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0" name="Google Shape;510;p72"/>
          <p:cNvSpPr/>
          <p:nvPr/>
        </p:nvSpPr>
        <p:spPr>
          <a:xfrm>
            <a:off x="6341806" y="2201635"/>
            <a:ext cx="1858200" cy="372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1" name="Google Shape;511;p72"/>
          <p:cNvCxnSpPr>
            <a:endCxn id="509" idx="2"/>
          </p:cNvCxnSpPr>
          <p:nvPr/>
        </p:nvCxnSpPr>
        <p:spPr>
          <a:xfrm rot="10800000">
            <a:off x="2859275" y="2573525"/>
            <a:ext cx="422100" cy="7017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  <p:cxnSp>
        <p:nvCxnSpPr>
          <p:cNvPr id="512" name="Google Shape;512;p72"/>
          <p:cNvCxnSpPr>
            <a:endCxn id="510" idx="2"/>
          </p:cNvCxnSpPr>
          <p:nvPr/>
        </p:nvCxnSpPr>
        <p:spPr>
          <a:xfrm flipH="1" rot="10800000">
            <a:off x="5700106" y="2573635"/>
            <a:ext cx="1570800" cy="679200"/>
          </a:xfrm>
          <a:prstGeom prst="straightConnector1">
            <a:avLst/>
          </a:prstGeom>
          <a:noFill/>
          <a:ln cap="flat" cmpd="sng" w="19050">
            <a:solidFill>
              <a:srgbClr val="FF9900"/>
            </a:solidFill>
            <a:prstDash val="solid"/>
            <a:miter lim="800000"/>
            <a:headEnd len="sm" w="sm" type="none"/>
            <a:tailEnd len="med" w="med" type="triangl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cxn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7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Mapping and Filtering</a:t>
            </a:r>
            <a:endParaRPr/>
          </a:p>
        </p:txBody>
      </p:sp>
      <p:sp>
        <p:nvSpPr>
          <p:cNvPr id="518" name="Google Shape;518;p73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general form of a list comprehension is: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Operation: The Operation for Mapping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Item: Each Item in the iterable</a:t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Iterable: The Collection that this is being applied to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Condition: The condition for filtering (not necessary)</a:t>
            </a:r>
            <a:endParaRPr/>
          </a:p>
        </p:txBody>
      </p:sp>
      <p:sp>
        <p:nvSpPr>
          <p:cNvPr id="519" name="Google Shape;519;p73"/>
          <p:cNvSpPr txBox="1"/>
          <p:nvPr/>
        </p:nvSpPr>
        <p:spPr>
          <a:xfrm>
            <a:off x="624199" y="1707320"/>
            <a:ext cx="8131800" cy="392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[operation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item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iterable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condition]</a:t>
            </a:r>
            <a:endParaRPr sz="11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7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Practice</a:t>
            </a:r>
            <a:endParaRPr/>
          </a:p>
        </p:txBody>
      </p:sp>
      <p:sp>
        <p:nvSpPr>
          <p:cNvPr id="525" name="Google Shape;525;p74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Write a List comprehensions to: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Get the lengths of all words in a list that have a length more than 3</a:t>
            </a:r>
            <a:endParaRPr/>
          </a:p>
          <a:p>
            <a:pPr indent="-381000" lvl="0" marL="381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" sz="2400"/>
              <a:t>Round all floats (to nearest int) in a list that are bigger than 3</a:t>
            </a:r>
            <a:endParaRPr/>
          </a:p>
          <a:p>
            <a:pPr indent="0" lvl="1" marL="342900" rtl="0" algn="l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Clr>
                <a:schemeClr val="dk1"/>
              </a:buClr>
              <a:buSzPts val="2100"/>
              <a:buNone/>
            </a:pPr>
            <a:r>
              <a:rPr lang="en" sz="2100"/>
              <a:t>Hint:</a:t>
            </a:r>
            <a:endParaRPr/>
          </a:p>
        </p:txBody>
      </p:sp>
      <p:sp>
        <p:nvSpPr>
          <p:cNvPr id="526" name="Google Shape;526;p74"/>
          <p:cNvSpPr txBox="1"/>
          <p:nvPr/>
        </p:nvSpPr>
        <p:spPr>
          <a:xfrm>
            <a:off x="4358612" y="3321145"/>
            <a:ext cx="4338900" cy="7158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[operation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item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iterable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condition]</a:t>
            </a:r>
            <a:endParaRPr sz="1100"/>
          </a:p>
        </p:txBody>
      </p:sp>
      <p:sp>
        <p:nvSpPr>
          <p:cNvPr id="527" name="Google Shape;527;p74"/>
          <p:cNvSpPr txBox="1"/>
          <p:nvPr/>
        </p:nvSpPr>
        <p:spPr>
          <a:xfrm>
            <a:off x="1510158" y="3094744"/>
            <a:ext cx="2122800" cy="13623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3.14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4.71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round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x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21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3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round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y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21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5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5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Ternary Operator</a:t>
            </a:r>
            <a:endParaRPr/>
          </a:p>
        </p:txBody>
      </p:sp>
      <p:sp>
        <p:nvSpPr>
          <p:cNvPr id="533" name="Google Shape;533;p7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Another python shortcut to simplify common code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6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Common Error</a:t>
            </a:r>
            <a:endParaRPr/>
          </a:p>
        </p:txBody>
      </p:sp>
      <p:sp>
        <p:nvSpPr>
          <p:cNvPr id="539" name="Google Shape;539;p76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general form of a list comprehension is: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But, sometimes people write the following by mistake: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VSCode Will give us the error “Expecting else”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It thinks we are using the Ternary Operator</a:t>
            </a:r>
            <a:endParaRPr/>
          </a:p>
        </p:txBody>
      </p:sp>
      <p:sp>
        <p:nvSpPr>
          <p:cNvPr id="540" name="Google Shape;540;p76"/>
          <p:cNvSpPr txBox="1"/>
          <p:nvPr/>
        </p:nvSpPr>
        <p:spPr>
          <a:xfrm>
            <a:off x="624299" y="1555832"/>
            <a:ext cx="8131800" cy="392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[operation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item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iterable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condition]</a:t>
            </a:r>
            <a:endParaRPr sz="1100"/>
          </a:p>
        </p:txBody>
      </p:sp>
      <p:sp>
        <p:nvSpPr>
          <p:cNvPr id="541" name="Google Shape;541;p76"/>
          <p:cNvSpPr txBox="1"/>
          <p:nvPr/>
        </p:nvSpPr>
        <p:spPr>
          <a:xfrm>
            <a:off x="624249" y="2488659"/>
            <a:ext cx="8131800" cy="392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[operation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condition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item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iterable]</a:t>
            </a:r>
            <a:endParaRPr sz="11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7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Ternary Operator</a:t>
            </a:r>
            <a:endParaRPr/>
          </a:p>
        </p:txBody>
      </p:sp>
      <p:sp>
        <p:nvSpPr>
          <p:cNvPr id="547" name="Google Shape;547;p77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The Ternary operator is a way of expressing a conditional in 1 line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It will return val1 if the condition is true, otherwise it will return val2</a:t>
            </a:r>
            <a:endParaRPr/>
          </a:p>
        </p:txBody>
      </p:sp>
      <p:sp>
        <p:nvSpPr>
          <p:cNvPr id="548" name="Google Shape;548;p77"/>
          <p:cNvSpPr txBox="1"/>
          <p:nvPr/>
        </p:nvSpPr>
        <p:spPr>
          <a:xfrm>
            <a:off x="1770231" y="1768673"/>
            <a:ext cx="5508600" cy="392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val1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condition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val2</a:t>
            </a:r>
            <a:endParaRPr sz="11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7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Ternary Operator</a:t>
            </a:r>
            <a:endParaRPr/>
          </a:p>
        </p:txBody>
      </p:sp>
      <p:sp>
        <p:nvSpPr>
          <p:cNvPr id="554" name="Google Shape;554;p78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A Ternary will return val1 if the condition is true, otherwise it will return val2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Here’s an example of getting the string “Odd” or “Even” for if a number is odd or even</a:t>
            </a:r>
            <a:endParaRPr/>
          </a:p>
        </p:txBody>
      </p:sp>
      <p:sp>
        <p:nvSpPr>
          <p:cNvPr id="555" name="Google Shape;555;p78"/>
          <p:cNvSpPr txBox="1"/>
          <p:nvPr/>
        </p:nvSpPr>
        <p:spPr>
          <a:xfrm>
            <a:off x="2799266" y="1796081"/>
            <a:ext cx="5508600" cy="3924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val1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condition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val2</a:t>
            </a:r>
            <a:endParaRPr sz="1100"/>
          </a:p>
        </p:txBody>
      </p:sp>
      <p:sp>
        <p:nvSpPr>
          <p:cNvPr id="556" name="Google Shape;556;p78"/>
          <p:cNvSpPr txBox="1"/>
          <p:nvPr/>
        </p:nvSpPr>
        <p:spPr>
          <a:xfrm>
            <a:off x="2799266" y="3222164"/>
            <a:ext cx="5884500" cy="3924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"Odd"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num %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"Even"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780"/>
              <a:t>Looping Patterns</a:t>
            </a:r>
            <a:endParaRPr sz="6780"/>
          </a:p>
        </p:txBody>
      </p:sp>
      <p:sp>
        <p:nvSpPr>
          <p:cNvPr id="193" name="Google Shape;193;p34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Tools to simplify common looping tasks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79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Ternary Operator</a:t>
            </a:r>
            <a:endParaRPr/>
          </a:p>
        </p:txBody>
      </p:sp>
      <p:sp>
        <p:nvSpPr>
          <p:cNvPr id="562" name="Google Shape;562;p79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Here’s an example of getting the string “Odd” or “Even” for if a number is odd or even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80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Ternary Operator</a:t>
            </a:r>
            <a:endParaRPr/>
          </a:p>
        </p:txBody>
      </p:sp>
      <p:sp>
        <p:nvSpPr>
          <p:cNvPr id="568" name="Google Shape;568;p80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Here’s an example of getting the string “Odd” or “Even” for if a number is odd or even</a:t>
            </a:r>
            <a:endParaRPr/>
          </a:p>
        </p:txBody>
      </p:sp>
      <p:sp>
        <p:nvSpPr>
          <p:cNvPr id="569" name="Google Shape;569;p80"/>
          <p:cNvSpPr txBox="1"/>
          <p:nvPr/>
        </p:nvSpPr>
        <p:spPr>
          <a:xfrm>
            <a:off x="1744917" y="2359234"/>
            <a:ext cx="5884500" cy="2331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"Odd"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%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"Even"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21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Even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</a:b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3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"Odd"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%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==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31515"/>
                </a:solidFill>
                <a:latin typeface="Consolas"/>
                <a:ea typeface="Consolas"/>
                <a:cs typeface="Consolas"/>
                <a:sym typeface="Consolas"/>
              </a:rPr>
              <a:t>"Even"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21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Odd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81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Ternary Operator</a:t>
            </a:r>
            <a:endParaRPr/>
          </a:p>
        </p:txBody>
      </p:sp>
      <p:sp>
        <p:nvSpPr>
          <p:cNvPr id="575" name="Google Shape;575;p81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Looking at the list comprehension that gave us the error before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It thinks that the “operation if condition” is the start of a ternary, and expects for an else to appear to complete the it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If you want to have the operation be a ternary, you can write it like this:</a:t>
            </a:r>
            <a:endParaRPr/>
          </a:p>
        </p:txBody>
      </p:sp>
      <p:sp>
        <p:nvSpPr>
          <p:cNvPr id="576" name="Google Shape;576;p81"/>
          <p:cNvSpPr txBox="1"/>
          <p:nvPr/>
        </p:nvSpPr>
        <p:spPr>
          <a:xfrm>
            <a:off x="628648" y="3042719"/>
            <a:ext cx="5508524" cy="39241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val1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condition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val2</a:t>
            </a:r>
            <a:endParaRPr sz="1100"/>
          </a:p>
        </p:txBody>
      </p:sp>
      <p:sp>
        <p:nvSpPr>
          <p:cNvPr id="577" name="Google Shape;577;p81"/>
          <p:cNvSpPr txBox="1"/>
          <p:nvPr/>
        </p:nvSpPr>
        <p:spPr>
          <a:xfrm>
            <a:off x="628649" y="1810100"/>
            <a:ext cx="8131891" cy="39241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[operation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condition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item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iterable]</a:t>
            </a:r>
            <a:endParaRPr sz="1100"/>
          </a:p>
        </p:txBody>
      </p:sp>
      <p:sp>
        <p:nvSpPr>
          <p:cNvPr id="578" name="Google Shape;578;p81"/>
          <p:cNvSpPr txBox="1"/>
          <p:nvPr/>
        </p:nvSpPr>
        <p:spPr>
          <a:xfrm>
            <a:off x="2050026" y="3977218"/>
            <a:ext cx="5943600" cy="715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[val1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if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condition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else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val2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item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iterable]</a:t>
            </a:r>
            <a:endParaRPr sz="1100"/>
          </a:p>
        </p:txBody>
      </p:sp>
      <p:sp>
        <p:nvSpPr>
          <p:cNvPr id="579" name="Google Shape;579;p81"/>
          <p:cNvSpPr/>
          <p:nvPr/>
        </p:nvSpPr>
        <p:spPr>
          <a:xfrm>
            <a:off x="2131700" y="1830475"/>
            <a:ext cx="3332700" cy="3720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81"/>
          <p:cNvSpPr/>
          <p:nvPr/>
        </p:nvSpPr>
        <p:spPr>
          <a:xfrm>
            <a:off x="1935727" y="3042719"/>
            <a:ext cx="2636273" cy="37205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82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580"/>
              <a:t>Set </a:t>
            </a:r>
            <a:r>
              <a:rPr lang="en" sz="6580"/>
              <a:t>Comprehensions</a:t>
            </a:r>
            <a:endParaRPr sz="6580"/>
          </a:p>
        </p:txBody>
      </p:sp>
      <p:sp>
        <p:nvSpPr>
          <p:cNvPr id="586" name="Google Shape;586;p82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List comprehensions but unordered and unique elements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83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Set Comprehensions</a:t>
            </a:r>
            <a:endParaRPr/>
          </a:p>
        </p:txBody>
      </p:sp>
      <p:sp>
        <p:nvSpPr>
          <p:cNvPr id="592" name="Google Shape;592;p83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Other than List comprehensions, you can also make Set comprehensions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This keeps the uniqueness property of sets, so despite not having a filter there are less values in the output compared to the input (10 in, 5 out)</a:t>
            </a:r>
            <a:endParaRPr/>
          </a:p>
        </p:txBody>
      </p:sp>
      <p:sp>
        <p:nvSpPr>
          <p:cNvPr id="593" name="Google Shape;593;p83"/>
          <p:cNvSpPr txBox="1"/>
          <p:nvPr/>
        </p:nvSpPr>
        <p:spPr>
          <a:xfrm>
            <a:off x="624300" y="1970802"/>
            <a:ext cx="8131800" cy="10389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set_half_rounded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={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round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my_list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set_half_rounded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 </a:t>
            </a:r>
            <a:r>
              <a:rPr b="0" lang="en" sz="2100">
                <a:solidFill>
                  <a:srgbClr val="008000"/>
                </a:solidFill>
                <a:latin typeface="Consolas"/>
                <a:ea typeface="Consolas"/>
                <a:cs typeface="Consolas"/>
                <a:sym typeface="Consolas"/>
              </a:rPr>
              <a:t># {1, 2, 3, 4, 5}</a:t>
            </a:r>
            <a:endParaRPr b="0" sz="210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84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Activity</a:t>
            </a:r>
            <a:endParaRPr/>
          </a:p>
        </p:txBody>
      </p:sp>
      <p:sp>
        <p:nvSpPr>
          <p:cNvPr id="599" name="Google Shape;599;p84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On the website (where this lecture is) is a list of dictionaries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Each dictionary in the list is a food at blue wall, and has the associated price, restaurant, and name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Find the restaurants that have foods that cost less than 8 dollars!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85"/>
          <p:cNvSpPr txBox="1"/>
          <p:nvPr>
            <p:ph idx="1" type="body"/>
          </p:nvPr>
        </p:nvSpPr>
        <p:spPr>
          <a:xfrm>
            <a:off x="319500" y="3998150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Let’s review</a:t>
            </a:r>
            <a:endParaRPr/>
          </a:p>
        </p:txBody>
      </p:sp>
      <p:sp>
        <p:nvSpPr>
          <p:cNvPr id="605" name="Google Shape;605;p85"/>
          <p:cNvSpPr txBox="1"/>
          <p:nvPr>
            <p:ph type="title"/>
          </p:nvPr>
        </p:nvSpPr>
        <p:spPr>
          <a:xfrm>
            <a:off x="319500" y="3119250"/>
            <a:ext cx="7655400" cy="85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Recap + Closing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86"/>
          <p:cNvSpPr txBox="1"/>
          <p:nvPr>
            <p:ph type="title"/>
          </p:nvPr>
        </p:nvSpPr>
        <p:spPr>
          <a:xfrm>
            <a:off x="471488" y="282658"/>
            <a:ext cx="59151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did we learn?</a:t>
            </a:r>
            <a:endParaRPr/>
          </a:p>
        </p:txBody>
      </p:sp>
      <p:sp>
        <p:nvSpPr>
          <p:cNvPr id="611" name="Google Shape;611;p86"/>
          <p:cNvSpPr/>
          <p:nvPr/>
        </p:nvSpPr>
        <p:spPr>
          <a:xfrm>
            <a:off x="523075" y="13696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E6913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86"/>
          <p:cNvSpPr txBox="1"/>
          <p:nvPr/>
        </p:nvSpPr>
        <p:spPr>
          <a:xfrm>
            <a:off x="1157125" y="1369700"/>
            <a:ext cx="13722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Looping Patterns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3" name="Google Shape;613;p86"/>
          <p:cNvSpPr txBox="1"/>
          <p:nvPr/>
        </p:nvSpPr>
        <p:spPr>
          <a:xfrm>
            <a:off x="2573125" y="13697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Mapping/Filtering to change/make a list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4" name="Google Shape;614;p86"/>
          <p:cNvSpPr/>
          <p:nvPr/>
        </p:nvSpPr>
        <p:spPr>
          <a:xfrm>
            <a:off x="523075" y="24355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B45F0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86"/>
          <p:cNvSpPr txBox="1"/>
          <p:nvPr/>
        </p:nvSpPr>
        <p:spPr>
          <a:xfrm>
            <a:off x="1157125" y="2435600"/>
            <a:ext cx="14160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List Comprehensions</a:t>
            </a:r>
            <a:endParaRPr sz="13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6" name="Google Shape;616;p86"/>
          <p:cNvSpPr txBox="1"/>
          <p:nvPr/>
        </p:nvSpPr>
        <p:spPr>
          <a:xfrm>
            <a:off x="2573125" y="24356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concise map/filter using for notation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7" name="Google Shape;617;p86"/>
          <p:cNvSpPr/>
          <p:nvPr/>
        </p:nvSpPr>
        <p:spPr>
          <a:xfrm>
            <a:off x="523075" y="35014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783F0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86"/>
          <p:cNvSpPr txBox="1"/>
          <p:nvPr/>
        </p:nvSpPr>
        <p:spPr>
          <a:xfrm>
            <a:off x="1157125" y="3501500"/>
            <a:ext cx="15558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Ternary Operator</a:t>
            </a:r>
            <a:endParaRPr sz="19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9" name="Google Shape;619;p86"/>
          <p:cNvSpPr txBox="1"/>
          <p:nvPr/>
        </p:nvSpPr>
        <p:spPr>
          <a:xfrm>
            <a:off x="2573125" y="35015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Conditionally</a:t>
            </a: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getting a value in one line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0" name="Google Shape;620;p86"/>
          <p:cNvSpPr/>
          <p:nvPr/>
        </p:nvSpPr>
        <p:spPr>
          <a:xfrm>
            <a:off x="4682025" y="2435525"/>
            <a:ext cx="3943200" cy="932100"/>
          </a:xfrm>
          <a:prstGeom prst="roundRect">
            <a:avLst>
              <a:gd fmla="val 10000" name="adj"/>
            </a:avLst>
          </a:prstGeom>
          <a:solidFill>
            <a:srgbClr val="38761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86"/>
          <p:cNvSpPr txBox="1"/>
          <p:nvPr/>
        </p:nvSpPr>
        <p:spPr>
          <a:xfrm>
            <a:off x="5316075" y="2435600"/>
            <a:ext cx="14160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Set </a:t>
            </a:r>
            <a:r>
              <a:rPr lang="en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Comprehensions</a:t>
            </a:r>
            <a:endParaRPr sz="18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22" name="Google Shape;622;p86"/>
          <p:cNvSpPr txBox="1"/>
          <p:nvPr/>
        </p:nvSpPr>
        <p:spPr>
          <a:xfrm>
            <a:off x="6732075" y="2435600"/>
            <a:ext cx="1853100" cy="93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8650" lIns="98650" spcFirstLastPara="1" rIns="98650" wrap="square" tIns="986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1200"/>
              </a:spcAft>
              <a:buNone/>
            </a:pPr>
            <a:r>
              <a:rPr lang="en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list comprehension but to produce a set (or dict)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23" name="Google Shape;623;p86"/>
          <p:cNvPicPr preferRelativeResize="0"/>
          <p:nvPr/>
        </p:nvPicPr>
        <p:blipFill rotWithShape="1">
          <a:blip r:embed="rId3">
            <a:alphaModFix/>
          </a:blip>
          <a:srcRect b="43623" l="0" r="0" t="0"/>
          <a:stretch/>
        </p:blipFill>
        <p:spPr>
          <a:xfrm>
            <a:off x="643300" y="1572775"/>
            <a:ext cx="590450" cy="59045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24" name="Google Shape;624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3291" y="2613788"/>
            <a:ext cx="514950" cy="5757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25" name="Google Shape;625;p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3365" y="2643050"/>
            <a:ext cx="514950" cy="51495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626" name="Google Shape;626;p86"/>
          <p:cNvGrpSpPr/>
          <p:nvPr/>
        </p:nvGrpSpPr>
        <p:grpSpPr>
          <a:xfrm>
            <a:off x="605575" y="3672200"/>
            <a:ext cx="590400" cy="590700"/>
            <a:chOff x="7013900" y="1281225"/>
            <a:chExt cx="590400" cy="590700"/>
          </a:xfrm>
        </p:grpSpPr>
        <p:sp>
          <p:nvSpPr>
            <p:cNvPr id="627" name="Google Shape;627;p86"/>
            <p:cNvSpPr/>
            <p:nvPr/>
          </p:nvSpPr>
          <p:spPr>
            <a:xfrm>
              <a:off x="7013900" y="1281225"/>
              <a:ext cx="590400" cy="590700"/>
            </a:xfrm>
            <a:prstGeom prst="rect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86"/>
            <p:cNvSpPr/>
            <p:nvPr/>
          </p:nvSpPr>
          <p:spPr>
            <a:xfrm>
              <a:off x="7101500" y="1397175"/>
              <a:ext cx="415200" cy="358800"/>
            </a:xfrm>
            <a:prstGeom prst="triangle">
              <a:avLst>
                <a:gd fmla="val 50000" name="adj"/>
              </a:avLst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8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sz="2500"/>
              <a:t>Announcements</a:t>
            </a:r>
            <a:endParaRPr sz="2500"/>
          </a:p>
        </p:txBody>
      </p:sp>
      <p:sp>
        <p:nvSpPr>
          <p:cNvPr id="634" name="Google Shape;634;p87"/>
          <p:cNvSpPr txBox="1"/>
          <p:nvPr>
            <p:ph idx="1" type="body"/>
          </p:nvPr>
        </p:nvSpPr>
        <p:spPr>
          <a:xfrm>
            <a:off x="387900" y="1116950"/>
            <a:ext cx="4194000" cy="3702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❖"/>
            </a:pPr>
            <a:r>
              <a:rPr lang="en"/>
              <a:t>Participation 6 due</a:t>
            </a:r>
            <a:r>
              <a:rPr lang="en">
                <a:solidFill>
                  <a:schemeClr val="accent6"/>
                </a:solidFill>
              </a:rPr>
              <a:t>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Quiz 7 due </a:t>
            </a:r>
            <a:r>
              <a:rPr b="1" lang="en">
                <a:solidFill>
                  <a:schemeClr val="accent6"/>
                </a:solidFill>
              </a:rPr>
              <a:t>Thursday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❖"/>
            </a:pPr>
            <a:r>
              <a:rPr lang="en"/>
              <a:t>Lab on </a:t>
            </a:r>
            <a:r>
              <a:rPr b="1" lang="en">
                <a:solidFill>
                  <a:schemeClr val="accent6"/>
                </a:solidFill>
              </a:rPr>
              <a:t>Friday</a:t>
            </a:r>
            <a:endParaRPr b="1">
              <a:solidFill>
                <a:schemeClr val="accent6"/>
              </a:solidFill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chemeClr val="accent6"/>
              </a:buClr>
              <a:buSzPts val="1800"/>
              <a:buChar char="❖"/>
            </a:pPr>
            <a:r>
              <a:rPr b="1" lang="en">
                <a:solidFill>
                  <a:schemeClr val="accent6"/>
                </a:solidFill>
              </a:rPr>
              <a:t>HW4 DUE WEDNESDAY</a:t>
            </a:r>
            <a:endParaRPr b="1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5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A Common Task</a:t>
            </a:r>
            <a:endParaRPr/>
          </a:p>
        </p:txBody>
      </p:sp>
      <p:sp>
        <p:nvSpPr>
          <p:cNvPr id="199" name="Google Shape;199;p35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850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400"/>
              <a:t>Some of the most common tasks for loops are called </a:t>
            </a:r>
            <a:r>
              <a:rPr b="1" lang="en" sz="2400">
                <a:solidFill>
                  <a:schemeClr val="accent6"/>
                </a:solidFill>
              </a:rPr>
              <a:t>Mapping</a:t>
            </a:r>
            <a:r>
              <a:rPr b="1" lang="en" sz="2400"/>
              <a:t> </a:t>
            </a:r>
            <a:r>
              <a:rPr lang="en" sz="2400"/>
              <a:t>and </a:t>
            </a:r>
            <a:r>
              <a:rPr b="1" lang="en" sz="2400">
                <a:solidFill>
                  <a:schemeClr val="accent6"/>
                </a:solidFill>
              </a:rPr>
              <a:t>Filtering</a:t>
            </a:r>
            <a:endParaRPr sz="24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" sz="2400"/>
              <a:t>Understanding them will let you easily solve problems like:</a:t>
            </a:r>
            <a:endParaRPr/>
          </a:p>
          <a:p>
            <a:pPr indent="-15494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400"/>
              <a:t>For each food at blue wall, get the restaurant that sells it.</a:t>
            </a:r>
            <a:endParaRPr/>
          </a:p>
          <a:p>
            <a:pPr indent="-15494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400"/>
              <a:t>Get all foods at blue wall that cost less than 8 dollars?</a:t>
            </a:r>
            <a:endParaRPr/>
          </a:p>
          <a:p>
            <a:pPr indent="-15494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en" sz="2400"/>
              <a:t>Get the restaurants at blue wall that sell food for less than 8 dollars?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b="1" sz="2400"/>
          </a:p>
          <a:p>
            <a:pPr indent="-254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6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6780"/>
              <a:t>Mapping</a:t>
            </a:r>
            <a:endParaRPr sz="6780"/>
          </a:p>
        </p:txBody>
      </p:sp>
      <p:sp>
        <p:nvSpPr>
          <p:cNvPr id="205" name="Google Shape;205;p36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Make a new collection all at once using some operation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7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What is Mapping?</a:t>
            </a:r>
            <a:endParaRPr/>
          </a:p>
        </p:txBody>
      </p:sp>
      <p:sp>
        <p:nvSpPr>
          <p:cNvPr id="211" name="Google Shape;211;p37"/>
          <p:cNvSpPr txBox="1"/>
          <p:nvPr>
            <p:ph idx="1" type="body"/>
          </p:nvPr>
        </p:nvSpPr>
        <p:spPr>
          <a:xfrm>
            <a:off x="387900" y="1116950"/>
            <a:ext cx="83682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" sz="2400">
                <a:solidFill>
                  <a:schemeClr val="accent6"/>
                </a:solidFill>
              </a:rPr>
              <a:t>Mapping</a:t>
            </a:r>
            <a:r>
              <a:rPr b="1" lang="en" sz="2400"/>
              <a:t>:</a:t>
            </a:r>
            <a:r>
              <a:rPr lang="en" sz="2400"/>
              <a:t> To apply a specific operation to </a:t>
            </a:r>
            <a:r>
              <a:rPr lang="en" sz="2400">
                <a:solidFill>
                  <a:schemeClr val="accent6"/>
                </a:solidFill>
              </a:rPr>
              <a:t>every element</a:t>
            </a:r>
            <a:r>
              <a:rPr b="1" lang="en" sz="2400"/>
              <a:t> </a:t>
            </a:r>
            <a:r>
              <a:rPr lang="en" sz="2400"/>
              <a:t>in a collection, to produce a </a:t>
            </a:r>
            <a:r>
              <a:rPr lang="en" sz="2400">
                <a:solidFill>
                  <a:schemeClr val="accent6"/>
                </a:solidFill>
              </a:rPr>
              <a:t>new</a:t>
            </a:r>
            <a:r>
              <a:rPr lang="en" sz="2400"/>
              <a:t> collection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Examples: 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en" sz="2400"/>
              <a:t>For each number in a list, get that number squared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en" sz="2400"/>
              <a:t>For each string in a list, get that string uppercase</a:t>
            </a:r>
            <a:endParaRPr/>
          </a:p>
          <a:p>
            <a:pPr indent="-1778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❖"/>
            </a:pPr>
            <a:r>
              <a:rPr lang="en" sz="2400"/>
              <a:t>For each float in a list, round it to the nearest whole number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-25400" lvl="0" marL="17780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8"/>
          <p:cNvSpPr txBox="1"/>
          <p:nvPr>
            <p:ph type="title"/>
          </p:nvPr>
        </p:nvSpPr>
        <p:spPr>
          <a:xfrm>
            <a:off x="387900" y="239600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Mapping</a:t>
            </a:r>
            <a:endParaRPr/>
          </a:p>
        </p:txBody>
      </p:sp>
      <p:sp>
        <p:nvSpPr>
          <p:cNvPr id="217" name="Google Shape;217;p38"/>
          <p:cNvSpPr txBox="1"/>
          <p:nvPr>
            <p:ph idx="1" type="body"/>
          </p:nvPr>
        </p:nvSpPr>
        <p:spPr>
          <a:xfrm>
            <a:off x="387900" y="994525"/>
            <a:ext cx="36474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Let’s map each number in a list to that number squared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120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Notice, the code to the right applies to </a:t>
            </a:r>
            <a:r>
              <a:rPr b="1" lang="en" sz="2400">
                <a:solidFill>
                  <a:schemeClr val="accent6"/>
                </a:solidFill>
              </a:rPr>
              <a:t>every </a:t>
            </a:r>
            <a:r>
              <a:rPr lang="en" sz="2400"/>
              <a:t>number in nums</a:t>
            </a:r>
            <a:endParaRPr sz="2400"/>
          </a:p>
        </p:txBody>
      </p:sp>
      <p:sp>
        <p:nvSpPr>
          <p:cNvPr id="218" name="Google Shape;218;p38"/>
          <p:cNvSpPr txBox="1"/>
          <p:nvPr/>
        </p:nvSpPr>
        <p:spPr>
          <a:xfrm>
            <a:off x="4035358" y="1661438"/>
            <a:ext cx="4909500" cy="1685400"/>
          </a:xfrm>
          <a:prstGeom prst="rect">
            <a:avLst/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list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267F99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, </a:t>
            </a:r>
            <a:r>
              <a:rPr b="0" lang="en" sz="2100">
                <a:solidFill>
                  <a:srgbClr val="098658"/>
                </a:solidFill>
                <a:latin typeface="Consolas"/>
                <a:ea typeface="Consolas"/>
                <a:cs typeface="Consolas"/>
                <a:sym typeface="Consolas"/>
              </a:rPr>
              <a:t>11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= []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for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AF00DB"/>
                </a:solidFill>
                <a:latin typeface="Consolas"/>
                <a:ea typeface="Consolas"/>
                <a:cs typeface="Consolas"/>
                <a:sym typeface="Consolas"/>
              </a:rPr>
              <a:t>in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nums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 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append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* 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num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2100">
                <a:solidFill>
                  <a:srgbClr val="795E26"/>
                </a:solidFill>
                <a:latin typeface="Consolas"/>
                <a:ea typeface="Consolas"/>
                <a:cs typeface="Consolas"/>
                <a:sym typeface="Consolas"/>
              </a:rPr>
              <a:t>print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b="0" lang="en" sz="2100">
                <a:solidFill>
                  <a:srgbClr val="001080"/>
                </a:solidFill>
                <a:latin typeface="Consolas"/>
                <a:ea typeface="Consolas"/>
                <a:cs typeface="Consolas"/>
                <a:sym typeface="Consolas"/>
              </a:rPr>
              <a:t>result</a:t>
            </a:r>
            <a:r>
              <a:rPr b="0" lang="en" sz="210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les 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419E2F"/>
      </a:accent5>
      <a:accent6>
        <a:srgbClr val="FFEB38"/>
      </a:accent6>
      <a:hlink>
        <a:srgbClr val="FF9900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