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5143500" cx="9144000"/>
  <p:notesSz cx="6858000" cy="9144000"/>
  <p:embeddedFontLst>
    <p:embeddedFont>
      <p:font typeface="Roboto Slab"/>
      <p:regular r:id="rId50"/>
      <p:bold r:id="rId51"/>
    </p:embeddedFont>
    <p:embeddedFont>
      <p:font typeface="Roboto"/>
      <p:regular r:id="rId52"/>
      <p:bold r:id="rId53"/>
      <p:italic r:id="rId54"/>
      <p:boldItalic r:id="rId55"/>
    </p:embeddedFont>
    <p:embeddedFont>
      <p:font typeface="Helvetica Neue"/>
      <p:regular r:id="rId56"/>
      <p:bold r:id="rId57"/>
      <p:italic r:id="rId58"/>
      <p:boldItalic r:id="rId59"/>
    </p:embeddedFont>
    <p:embeddedFont>
      <p:font typeface="Century Gothic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770DC0E-D298-44E9-BEDD-FB409F937313}">
  <a:tblStyle styleId="{7770DC0E-D298-44E9-BEDD-FB409F93731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CenturyGothic-italic.fntdata"/><Relationship Id="rId61" Type="http://schemas.openxmlformats.org/officeDocument/2006/relationships/font" Target="fonts/CenturyGothic-bold.fntdata"/><Relationship Id="rId20" Type="http://schemas.openxmlformats.org/officeDocument/2006/relationships/slide" Target="slides/slide15.xml"/><Relationship Id="rId63" Type="http://schemas.openxmlformats.org/officeDocument/2006/relationships/font" Target="fonts/CenturyGothic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CenturyGothic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Slab-bold.fntdata"/><Relationship Id="rId50" Type="http://schemas.openxmlformats.org/officeDocument/2006/relationships/font" Target="fonts/RobotoSlab-regular.fntdata"/><Relationship Id="rId53" Type="http://schemas.openxmlformats.org/officeDocument/2006/relationships/font" Target="fonts/Roboto-bold.fntdata"/><Relationship Id="rId52" Type="http://schemas.openxmlformats.org/officeDocument/2006/relationships/font" Target="fonts/Roboto-regular.fntdata"/><Relationship Id="rId11" Type="http://schemas.openxmlformats.org/officeDocument/2006/relationships/slide" Target="slides/slide6.xml"/><Relationship Id="rId55" Type="http://schemas.openxmlformats.org/officeDocument/2006/relationships/font" Target="fonts/Roboto-boldItalic.fntdata"/><Relationship Id="rId10" Type="http://schemas.openxmlformats.org/officeDocument/2006/relationships/slide" Target="slides/slide5.xml"/><Relationship Id="rId54" Type="http://schemas.openxmlformats.org/officeDocument/2006/relationships/font" Target="fonts/Roboto-italic.fntdata"/><Relationship Id="rId13" Type="http://schemas.openxmlformats.org/officeDocument/2006/relationships/slide" Target="slides/slide8.xml"/><Relationship Id="rId57" Type="http://schemas.openxmlformats.org/officeDocument/2006/relationships/font" Target="fonts/HelveticaNeue-bold.fntdata"/><Relationship Id="rId12" Type="http://schemas.openxmlformats.org/officeDocument/2006/relationships/slide" Target="slides/slide7.xml"/><Relationship Id="rId56" Type="http://schemas.openxmlformats.org/officeDocument/2006/relationships/font" Target="fonts/HelveticaNeue-regular.fntdata"/><Relationship Id="rId15" Type="http://schemas.openxmlformats.org/officeDocument/2006/relationships/slide" Target="slides/slide10.xml"/><Relationship Id="rId59" Type="http://schemas.openxmlformats.org/officeDocument/2006/relationships/font" Target="fonts/HelveticaNeue-boldItalic.fntdata"/><Relationship Id="rId14" Type="http://schemas.openxmlformats.org/officeDocument/2006/relationships/slide" Target="slides/slide9.xml"/><Relationship Id="rId58" Type="http://schemas.openxmlformats.org/officeDocument/2006/relationships/font" Target="fonts/HelveticaNeue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04784320c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204784320c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2a41041a87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2a41041a87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2a40767c3c_1_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22a40767c3c_1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2a40767c3c_1_10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22a40767c3c_1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2a40767c3c_1_1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22a40767c3c_1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2a40767c3c_1_1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22a40767c3c_1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2a3b8fe3a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2a3b8fe3a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2a40767c3c_1_1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22a40767c3c_1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2a40767c3c_1_1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22a40767c3c_1_1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2a40767c3c_1_1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22a40767c3c_1_1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2a3b8fe3a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2a3b8fe3a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590763ead_11_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0590763ead_1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2a40767c3c_1_1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22a40767c3c_1_1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2a40767c3c_1_1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22a40767c3c_1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2a40767c3c_1_1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22a40767c3c_1_1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2a40767c3c_1_1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22a40767c3c_1_1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2a40767c3c_1_1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22a40767c3c_1_1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2a3b8fe3a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2a3b8fe3a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2a40767c3c_1_1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22a40767c3c_1_1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2a40767c3c_1_20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22a40767c3c_1_2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2a40767c3c_1_20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22a40767c3c_1_2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2a40767c3c_1_2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22a40767c3c_1_2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05c4a7c78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05c4a7c78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2a40767c3c_1_2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22a40767c3c_1_2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2a3b8fe3a7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2a3b8fe3a7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2a3b8fe3a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2a3b8fe3a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2a40767c3c_1_2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22a40767c3c_1_2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2a3b8fe3a7_0_1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22a3b8fe3a7_0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2a40767c3c_1_2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22a40767c3c_1_2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2a3b8fe3a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2a3b8fe3a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2a3b8fe3a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2a3b8fe3a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2a40767c3c_1_2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g22a40767c3c_1_2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2a40767c3c_1_2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g22a40767c3c_1_2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 W3Schools Documentation does not have relative date calculation (Ex: get date 3 days ago). Need to use another resource for that</a:t>
            </a:r>
            <a:endParaRPr/>
          </a:p>
        </p:txBody>
      </p:sp>
      <p:sp>
        <p:nvSpPr>
          <p:cNvPr id="435" name="Google Shape;435;g22a40767c3c_1_27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2a41041a87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2a41041a87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2a40767c3c_1_2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g22a40767c3c_1_2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NOTE: W3Schools Documentation does not have relative date calculation (Ex: get date 3 days ago). Need to use another resource for that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22a40767c3c_1_27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2a40767c3c_1_2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22a40767c3c_1_2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080bffbc3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080bffbc3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080bffbc39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g2080bffbc39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2a41041a87_0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g22a41041a87_0_1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a40767c3c_1_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2a40767c3c_1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a41041a87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2a41041a87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a40767c3c_1_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22a40767c3c_1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2a40767c3c_1_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error is a </a:t>
            </a:r>
            <a:r>
              <a:rPr lang="en"/>
              <a:t>syntactical</a:t>
            </a:r>
            <a:r>
              <a:rPr lang="en"/>
              <a:t> one, but the exception itself is called an IndentationError, and tells us what line it </a:t>
            </a:r>
            <a:r>
              <a:rPr lang="en"/>
              <a:t>occurred</a:t>
            </a:r>
            <a:r>
              <a:rPr lang="en"/>
              <a:t> on</a:t>
            </a:r>
            <a:endParaRPr/>
          </a:p>
        </p:txBody>
      </p:sp>
      <p:sp>
        <p:nvSpPr>
          <p:cNvPr id="198" name="Google Shape;198;g22a40767c3c_1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2a40767c3c_1_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22a40767c3c_1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 Color Two Column">
  <p:cSld name="TITLE_AND_TWO_COLUMNS_1">
    <p:bg>
      <p:bgPr>
        <a:solidFill>
          <a:schemeClr val="accent4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4387800" y="-75"/>
            <a:ext cx="4756200" cy="51435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11"/>
          <p:cNvCxnSpPr/>
          <p:nvPr/>
        </p:nvCxnSpPr>
        <p:spPr>
          <a:xfrm>
            <a:off x="423088" y="8710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11"/>
          <p:cNvSpPr txBox="1"/>
          <p:nvPr>
            <p:ph type="title"/>
          </p:nvPr>
        </p:nvSpPr>
        <p:spPr>
          <a:xfrm>
            <a:off x="387900" y="184975"/>
            <a:ext cx="4174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" name="Google Shape;63;p13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13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ing Goals">
  <p:cSld name="SECTION_TITLE_AND_DESCRIPTION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0" name="Google Shape;70;p14"/>
          <p:cNvCxnSpPr/>
          <p:nvPr/>
        </p:nvCxnSpPr>
        <p:spPr>
          <a:xfrm>
            <a:off x="4887750" y="4520328"/>
            <a:ext cx="39405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p14"/>
          <p:cNvSpPr txBox="1"/>
          <p:nvPr>
            <p:ph type="title"/>
          </p:nvPr>
        </p:nvSpPr>
        <p:spPr>
          <a:xfrm>
            <a:off x="265500" y="724200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939500" y="1409825"/>
            <a:ext cx="3837000" cy="2870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4" name="Google Shape;74;p14"/>
          <p:cNvCxnSpPr/>
          <p:nvPr/>
        </p:nvCxnSpPr>
        <p:spPr>
          <a:xfrm>
            <a:off x="265500" y="2230503"/>
            <a:ext cx="540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5" name="Google Shape;7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950" y="2372950"/>
            <a:ext cx="3912299" cy="26081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ap">
  <p:cSld name="CAPTION_ONLY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6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pic>
        <p:nvPicPr>
          <p:cNvPr id="83" name="Google Shape;8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700" y="152400"/>
            <a:ext cx="2971225" cy="3031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325" y="472438"/>
            <a:ext cx="2172525" cy="2391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250" y="769925"/>
            <a:ext cx="3194350" cy="17968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">
  <p:cSld name="BIG_NUMB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200"/>
              <a:buNone/>
              <a:defRPr sz="82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1" name="Google Shape;91;p17"/>
          <p:cNvCxnSpPr/>
          <p:nvPr/>
        </p:nvCxnSpPr>
        <p:spPr>
          <a:xfrm>
            <a:off x="2601750" y="2636278"/>
            <a:ext cx="39405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95" name="Google Shape;95;p19"/>
          <p:cNvSpPr/>
          <p:nvPr/>
        </p:nvSpPr>
        <p:spPr>
          <a:xfrm flipH="1">
            <a:off x="1" y="236333"/>
            <a:ext cx="2266157" cy="107658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i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628650" y="1508760"/>
            <a:ext cx="78867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b="1"/>
            </a:lvl1pPr>
            <a:lvl2pPr indent="-3175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9" name="Google Shape;99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/>
        </p:txBody>
      </p:sp>
      <p:sp>
        <p:nvSpPr>
          <p:cNvPr id="104" name="Google Shape;104;p20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3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4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5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6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7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9" name="Google Shape;129;p28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SECTION_HEADER_8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SECTION_HEADER_9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5" name="Google Shape;135;p30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">
  <p:cSld name="TITLE_AND_BODY_3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5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ouncements">
  <p:cSld name="TITLE_AND_BODY_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4581900" y="75"/>
            <a:ext cx="4562100" cy="5143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" name="Google Shape;28;p6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387900" y="1116950"/>
            <a:ext cx="41940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5829" l="16827" r="8778" t="11127"/>
          <a:stretch/>
        </p:blipFill>
        <p:spPr>
          <a:xfrm>
            <a:off x="5090100" y="999064"/>
            <a:ext cx="3545700" cy="31455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Text">
  <p:cSld name="TITLE_AND_BODY_1">
    <p:bg>
      <p:bgPr>
        <a:solidFill>
          <a:schemeClr val="accen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7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Text">
  <p:cSld name="TITLE_AND_BODY_1_1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8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">
  <p:cSld name="TITLE_AND_BODY_1_1_1">
    <p:bg>
      <p:bgPr>
        <a:solidFill>
          <a:schemeClr val="accen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9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 1">
  <p:cSld name="TITLE_AND_BODY_1_1_1_1">
    <p:bg>
      <p:bgPr>
        <a:solidFill>
          <a:schemeClr val="lt2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10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1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pythontutor.com/visualize.html#code=def%20mystery%28x%29%3A%0A%20%20%20%20try%3A%0A%20%20%20%20%20%20%20%20print%28%22TRY%22%29%0A%20%20%20%20%20%20%20%20return%2010/x%0A%20%20%20%20except%3A%0A%20%20%20%20%20%20%20%20print%28%22EXCEPT%22%29%0A%20%20%20%20%20%20%20%20return%20False%0A%20%20%20%20finally%3A%0A%20%20%20%20%20%20%20%20print%28%22FINALLY%22%29%0A%20%20%20%20%20%20%20%20return%20True%0Aprint%28mystery%280%29%29%0Aprint%28mystery%281%29%29&amp;cumulative=false&amp;curInstr=0&amp;heapPrimitives=nevernest&amp;mode=display&amp;origin=opt-frontend.js&amp;py=3&amp;rawInputLstJSON=%5B%5D&amp;textReferences=false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docs.python.org/3/library/datetime.html" TargetMode="External"/><Relationship Id="rId4" Type="http://schemas.openxmlformats.org/officeDocument/2006/relationships/hyperlink" Target="https://docs.python.org/3/library/random.html" TargetMode="External"/><Relationship Id="rId9" Type="http://schemas.openxmlformats.org/officeDocument/2006/relationships/hyperlink" Target="https://docs.python.org/3/library/sys.html" TargetMode="External"/><Relationship Id="rId5" Type="http://schemas.openxmlformats.org/officeDocument/2006/relationships/hyperlink" Target="https://docs.python.org/3/library/copy.html" TargetMode="External"/><Relationship Id="rId6" Type="http://schemas.openxmlformats.org/officeDocument/2006/relationships/hyperlink" Target="https://docs.python.org/3/library/time.html" TargetMode="External"/><Relationship Id="rId7" Type="http://schemas.openxmlformats.org/officeDocument/2006/relationships/hyperlink" Target="https://docs.python.org/3/library/math.html" TargetMode="External"/><Relationship Id="rId8" Type="http://schemas.openxmlformats.org/officeDocument/2006/relationships/hyperlink" Target="https://docs.python.org/3/library/os.html" TargetMode="External"/><Relationship Id="rId11" Type="http://schemas.openxmlformats.org/officeDocument/2006/relationships/hyperlink" Target="https://docs.python.org/3/library/urllib.html" TargetMode="External"/><Relationship Id="rId10" Type="http://schemas.openxmlformats.org/officeDocument/2006/relationships/hyperlink" Target="https://docs.python.org/3/library/pdb.html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w3schools.com/python/python_datetime.asp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/>
          <p:nvPr>
            <p:ph type="title"/>
          </p:nvPr>
        </p:nvSpPr>
        <p:spPr>
          <a:xfrm>
            <a:off x="307175" y="921150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/>
              <a:t>CICS 110: Lecture 13</a:t>
            </a:r>
            <a:endParaRPr sz="1100"/>
          </a:p>
        </p:txBody>
      </p:sp>
      <p:sp>
        <p:nvSpPr>
          <p:cNvPr id="141" name="Google Shape;141;p31"/>
          <p:cNvSpPr txBox="1"/>
          <p:nvPr>
            <p:ph idx="1" type="body"/>
          </p:nvPr>
        </p:nvSpPr>
        <p:spPr>
          <a:xfrm>
            <a:off x="578000" y="4347099"/>
            <a:ext cx="7886700" cy="610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Today: Try-Except, Exceptions, Built-in Modules!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2" name="Google Shape;142;p31"/>
          <p:cNvSpPr txBox="1"/>
          <p:nvPr>
            <p:ph type="title"/>
          </p:nvPr>
        </p:nvSpPr>
        <p:spPr>
          <a:xfrm>
            <a:off x="307175" y="2634125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Slides: Kobi Falus</a:t>
            </a:r>
            <a:endParaRPr sz="2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Edited: Cole A. Reilly</a:t>
            </a:r>
            <a:endParaRPr sz="2100"/>
          </a:p>
        </p:txBody>
      </p:sp>
      <p:pic>
        <p:nvPicPr>
          <p:cNvPr id="143" name="Google Shape;14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7475" y="845750"/>
            <a:ext cx="5534125" cy="32194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Syntax Error</a:t>
            </a:r>
            <a:endParaRPr/>
          </a:p>
        </p:txBody>
      </p:sp>
      <p:sp>
        <p:nvSpPr>
          <p:cNvPr id="217" name="Google Shape;217;p40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An error in the structure of the code itself, a violation in the grammar of Python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/>
              <a:t>Syntax Errors</a:t>
            </a:r>
            <a:endParaRPr/>
          </a:p>
        </p:txBody>
      </p:sp>
      <p:sp>
        <p:nvSpPr>
          <p:cNvPr id="223" name="Google Shape;223;p41"/>
          <p:cNvSpPr txBox="1"/>
          <p:nvPr>
            <p:ph idx="1" type="body"/>
          </p:nvPr>
        </p:nvSpPr>
        <p:spPr>
          <a:xfrm>
            <a:off x="387900" y="1116950"/>
            <a:ext cx="8368200" cy="3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Syntax Errors – Errors that are found </a:t>
            </a:r>
            <a:r>
              <a:rPr b="1" lang="en" sz="2400">
                <a:solidFill>
                  <a:schemeClr val="accent6"/>
                </a:solidFill>
              </a:rPr>
              <a:t>before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the code has run</a:t>
            </a:r>
            <a:br>
              <a:rPr lang="en" sz="2400"/>
            </a:br>
            <a:br>
              <a:rPr lang="en" sz="2400"/>
            </a:br>
            <a:r>
              <a:rPr lang="en" sz="2400"/>
              <a:t>This is some </a:t>
            </a:r>
            <a:r>
              <a:rPr lang="en" sz="2400"/>
              <a:t>fundamental</a:t>
            </a:r>
            <a:r>
              <a:rPr lang="en" sz="2400"/>
              <a:t> error violating the </a:t>
            </a:r>
            <a:r>
              <a:rPr lang="en" sz="2400"/>
              <a:t>grammar</a:t>
            </a:r>
            <a:r>
              <a:rPr lang="en" sz="2400"/>
              <a:t> of python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Examples:</a:t>
            </a:r>
            <a:endParaRPr/>
          </a:p>
          <a:p>
            <a:pPr indent="-16637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en" sz="2400">
                <a:highlight>
                  <a:srgbClr val="FF0000"/>
                </a:highlight>
              </a:rPr>
              <a:t>Missing Indentation</a:t>
            </a:r>
            <a:endParaRPr>
              <a:highlight>
                <a:srgbClr val="FF0000"/>
              </a:highlight>
            </a:endParaRPr>
          </a:p>
          <a:p>
            <a:pPr indent="-16637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" sz="2400"/>
              <a:t>Missing Commas</a:t>
            </a:r>
            <a:endParaRPr/>
          </a:p>
          <a:p>
            <a:pPr indent="-16637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" sz="2400"/>
              <a:t>Misspelled Words</a:t>
            </a:r>
            <a:endParaRPr/>
          </a:p>
          <a:p>
            <a:pPr indent="-254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/>
          </a:p>
        </p:txBody>
      </p:sp>
      <p:sp>
        <p:nvSpPr>
          <p:cNvPr id="224" name="Google Shape;224;p41"/>
          <p:cNvSpPr txBox="1"/>
          <p:nvPr/>
        </p:nvSpPr>
        <p:spPr>
          <a:xfrm>
            <a:off x="3845639" y="1995228"/>
            <a:ext cx="1806600" cy="103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25" name="Google Shape;225;p41"/>
          <p:cNvSpPr txBox="1"/>
          <p:nvPr/>
        </p:nvSpPr>
        <p:spPr>
          <a:xfrm>
            <a:off x="3845639" y="3106722"/>
            <a:ext cx="4791300" cy="1377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File "(FILE LOCATION)", line 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print(x)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^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IndentationError: expected an indented block after 'if' statement on line 2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Errors</a:t>
            </a:r>
            <a:endParaRPr/>
          </a:p>
        </p:txBody>
      </p:sp>
      <p:sp>
        <p:nvSpPr>
          <p:cNvPr id="231" name="Google Shape;231;p42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Syntax Errors – Errors that are found </a:t>
            </a:r>
            <a:r>
              <a:rPr b="1" lang="en" sz="2400">
                <a:solidFill>
                  <a:schemeClr val="accent6"/>
                </a:solidFill>
              </a:rPr>
              <a:t>before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the code has run</a:t>
            </a:r>
            <a:br>
              <a:rPr lang="en" sz="2400"/>
            </a:br>
            <a:br>
              <a:rPr lang="en" sz="2400"/>
            </a:br>
            <a:r>
              <a:rPr lang="en" sz="2400"/>
              <a:t>This is some fundamental error violating the grammar of python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Examples:</a:t>
            </a:r>
            <a:endParaRPr/>
          </a:p>
          <a:p>
            <a:pPr indent="-16637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" sz="2400"/>
              <a:t>Missing Indentation</a:t>
            </a:r>
            <a:endParaRPr/>
          </a:p>
          <a:p>
            <a:pPr indent="-16637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en" sz="2400">
                <a:highlight>
                  <a:srgbClr val="FF0000"/>
                </a:highlight>
              </a:rPr>
              <a:t>Missing Commas</a:t>
            </a:r>
            <a:endParaRPr>
              <a:highlight>
                <a:srgbClr val="FF0000"/>
              </a:highlight>
            </a:endParaRPr>
          </a:p>
          <a:p>
            <a:pPr indent="-16637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" sz="2400"/>
              <a:t>Misspelled Words</a:t>
            </a:r>
            <a:endParaRPr/>
          </a:p>
          <a:p>
            <a:pPr indent="-254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/>
          </a:p>
        </p:txBody>
      </p:sp>
      <p:sp>
        <p:nvSpPr>
          <p:cNvPr id="232" name="Google Shape;232;p42"/>
          <p:cNvSpPr txBox="1"/>
          <p:nvPr/>
        </p:nvSpPr>
        <p:spPr>
          <a:xfrm>
            <a:off x="3845639" y="2180468"/>
            <a:ext cx="2673149" cy="392415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</p:txBody>
      </p:sp>
      <p:sp>
        <p:nvSpPr>
          <p:cNvPr id="233" name="Google Shape;233;p42"/>
          <p:cNvSpPr txBox="1"/>
          <p:nvPr/>
        </p:nvSpPr>
        <p:spPr>
          <a:xfrm>
            <a:off x="3845639" y="3106722"/>
            <a:ext cx="4791300" cy="1377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File "(FILE LOCATION)", line 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my_list = [1 2 3]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^^^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SyntaxError: invalid syntax. Perhaps you forgot a comma?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Errors</a:t>
            </a:r>
            <a:endParaRPr/>
          </a:p>
        </p:txBody>
      </p:sp>
      <p:sp>
        <p:nvSpPr>
          <p:cNvPr id="239" name="Google Shape;239;p43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Syntax Errors – Errors that are found </a:t>
            </a:r>
            <a:r>
              <a:rPr b="1" lang="en" sz="2400">
                <a:solidFill>
                  <a:schemeClr val="accent6"/>
                </a:solidFill>
              </a:rPr>
              <a:t>before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the code has run</a:t>
            </a:r>
            <a:br>
              <a:rPr lang="en" sz="2400"/>
            </a:br>
            <a:br>
              <a:rPr lang="en" sz="2400"/>
            </a:br>
            <a:r>
              <a:rPr lang="en" sz="2400"/>
              <a:t>This is some fundamental error violating the grammar of python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Examples:</a:t>
            </a:r>
            <a:endParaRPr/>
          </a:p>
          <a:p>
            <a:pPr indent="-16637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" sz="2400"/>
              <a:t>Missing Indentation</a:t>
            </a:r>
            <a:endParaRPr/>
          </a:p>
          <a:p>
            <a:pPr indent="-16637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" sz="2400"/>
              <a:t>Missing Commas</a:t>
            </a:r>
            <a:endParaRPr/>
          </a:p>
          <a:p>
            <a:pPr indent="-16637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en" sz="2400">
                <a:highlight>
                  <a:srgbClr val="FF0000"/>
                </a:highlight>
              </a:rPr>
              <a:t>Misspelled Words</a:t>
            </a:r>
            <a:endParaRPr>
              <a:highlight>
                <a:srgbClr val="FF0000"/>
              </a:highlight>
            </a:endParaRPr>
          </a:p>
          <a:p>
            <a:pPr indent="-254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/>
          </a:p>
        </p:txBody>
      </p:sp>
      <p:sp>
        <p:nvSpPr>
          <p:cNvPr id="240" name="Google Shape;240;p43"/>
          <p:cNvSpPr txBox="1"/>
          <p:nvPr/>
        </p:nvSpPr>
        <p:spPr>
          <a:xfrm>
            <a:off x="3845639" y="2150953"/>
            <a:ext cx="2673000" cy="103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fro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my_list: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41" name="Google Shape;241;p43"/>
          <p:cNvSpPr txBox="1"/>
          <p:nvPr/>
        </p:nvSpPr>
        <p:spPr>
          <a:xfrm>
            <a:off x="3845639" y="3392222"/>
            <a:ext cx="4791300" cy="1116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File "(FILE LOCATION)", line 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fro x in my_list: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^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SyntaxError: invalid syntax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Syntax Errors often tell you what line they occur near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They may even give recommendations on how to fix them!</a:t>
            </a:r>
            <a:endParaRPr/>
          </a:p>
        </p:txBody>
      </p:sp>
      <p:sp>
        <p:nvSpPr>
          <p:cNvPr id="247" name="Google Shape;247;p44"/>
          <p:cNvSpPr txBox="1"/>
          <p:nvPr/>
        </p:nvSpPr>
        <p:spPr>
          <a:xfrm>
            <a:off x="628650" y="3106722"/>
            <a:ext cx="2673149" cy="392415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</p:txBody>
      </p:sp>
      <p:sp>
        <p:nvSpPr>
          <p:cNvPr id="248" name="Google Shape;248;p4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Reading an Error</a:t>
            </a:r>
            <a:endParaRPr/>
          </a:p>
        </p:txBody>
      </p:sp>
      <p:sp>
        <p:nvSpPr>
          <p:cNvPr id="249" name="Google Shape;249;p44"/>
          <p:cNvSpPr txBox="1"/>
          <p:nvPr/>
        </p:nvSpPr>
        <p:spPr>
          <a:xfrm>
            <a:off x="3845639" y="3106722"/>
            <a:ext cx="4791300" cy="1377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File "(FILE LOCATION)", </a:t>
            </a:r>
            <a:r>
              <a:rPr lang="en" sz="17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line 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my_list = [1 2 3]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^^^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SyntaxError: </a:t>
            </a:r>
            <a:r>
              <a:rPr lang="en" sz="17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invalid syntax. Perhaps you forgot a comma?</a:t>
            </a:r>
            <a:endParaRPr sz="1100"/>
          </a:p>
        </p:txBody>
      </p:sp>
      <p:sp>
        <p:nvSpPr>
          <p:cNvPr id="250" name="Google Shape;250;p44"/>
          <p:cNvSpPr/>
          <p:nvPr/>
        </p:nvSpPr>
        <p:spPr>
          <a:xfrm>
            <a:off x="3845639" y="3848765"/>
            <a:ext cx="4791382" cy="596786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4"/>
          <p:cNvSpPr/>
          <p:nvPr/>
        </p:nvSpPr>
        <p:spPr>
          <a:xfrm>
            <a:off x="6776873" y="3106725"/>
            <a:ext cx="901500" cy="346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4"/>
          <p:cNvSpPr txBox="1"/>
          <p:nvPr/>
        </p:nvSpPr>
        <p:spPr>
          <a:xfrm>
            <a:off x="628650" y="3753053"/>
            <a:ext cx="2673000" cy="931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Note: Line numbers can be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misleading.</a:t>
            </a:r>
            <a:b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You may have to check around the line to find the error.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Runtime </a:t>
            </a:r>
            <a:r>
              <a:rPr lang="en"/>
              <a:t>Error</a:t>
            </a:r>
            <a:endParaRPr/>
          </a:p>
        </p:txBody>
      </p:sp>
      <p:sp>
        <p:nvSpPr>
          <p:cNvPr id="258" name="Google Shape;258;p4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An error in performing actions undefined by python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/>
              <a:t>Runtime Errors</a:t>
            </a:r>
            <a:endParaRPr/>
          </a:p>
        </p:txBody>
      </p:sp>
      <p:sp>
        <p:nvSpPr>
          <p:cNvPr id="264" name="Google Shape;264;p46"/>
          <p:cNvSpPr txBox="1"/>
          <p:nvPr>
            <p:ph idx="1" type="body"/>
          </p:nvPr>
        </p:nvSpPr>
        <p:spPr>
          <a:xfrm>
            <a:off x="387900" y="1116950"/>
            <a:ext cx="8368200" cy="3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Runtime Errors – Errors that are found </a:t>
            </a:r>
            <a:r>
              <a:rPr b="1" lang="en" sz="2400">
                <a:solidFill>
                  <a:schemeClr val="accent6"/>
                </a:solidFill>
              </a:rPr>
              <a:t>while the code is running</a:t>
            </a:r>
            <a:endParaRPr b="1" sz="24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b="1" lang="en" sz="2400">
                <a:solidFill>
                  <a:schemeClr val="accent6"/>
                </a:solidFill>
              </a:rPr>
            </a:br>
            <a:r>
              <a:rPr lang="en" sz="2400"/>
              <a:t>Runtime errors attempt illegal actions, but 'look' like valid python code.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Examples:</a:t>
            </a:r>
            <a:endParaRPr/>
          </a:p>
          <a:p>
            <a:pPr indent="-16637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en" sz="2400">
                <a:highlight>
                  <a:srgbClr val="FF0000"/>
                </a:highlight>
              </a:rPr>
              <a:t>Unable to Cast</a:t>
            </a:r>
            <a:endParaRPr>
              <a:highlight>
                <a:srgbClr val="FF0000"/>
              </a:highlight>
            </a:endParaRPr>
          </a:p>
          <a:p>
            <a:pPr indent="-16637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" sz="2400"/>
              <a:t>Invalid Operation</a:t>
            </a:r>
            <a:endParaRPr/>
          </a:p>
          <a:p>
            <a:pPr indent="-16637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" sz="2400"/>
              <a:t>Index out of Bounds</a:t>
            </a:r>
            <a:endParaRPr/>
          </a:p>
          <a:p>
            <a:pPr indent="-254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/>
          </a:p>
        </p:txBody>
      </p:sp>
      <p:sp>
        <p:nvSpPr>
          <p:cNvPr id="265" name="Google Shape;265;p46"/>
          <p:cNvSpPr txBox="1"/>
          <p:nvPr/>
        </p:nvSpPr>
        <p:spPr>
          <a:xfrm>
            <a:off x="3723625" y="2118328"/>
            <a:ext cx="4791300" cy="103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'Enter a number: 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x_num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x_num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66" name="Google Shape;266;p46"/>
          <p:cNvSpPr txBox="1"/>
          <p:nvPr/>
        </p:nvSpPr>
        <p:spPr>
          <a:xfrm>
            <a:off x="3650225" y="3384134"/>
            <a:ext cx="5287200" cy="1300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Enter a number: abc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File "(FILE LOCATION)", line 2, in &lt;module&gt;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x_num = int(x)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ValueError: invalid literal for int() with base 10: 'abc'</a:t>
            </a:r>
            <a:endParaRPr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/>
              <a:t>Runtime Errors</a:t>
            </a:r>
            <a:endParaRPr/>
          </a:p>
        </p:txBody>
      </p:sp>
      <p:sp>
        <p:nvSpPr>
          <p:cNvPr id="272" name="Google Shape;272;p4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Runtime Errors – Errors that are found </a:t>
            </a:r>
            <a:r>
              <a:rPr b="1" lang="en" sz="2400">
                <a:solidFill>
                  <a:schemeClr val="accent6"/>
                </a:solidFill>
              </a:rPr>
              <a:t>while the code is running</a:t>
            </a:r>
            <a:endParaRPr b="1" sz="24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b="1" lang="en" sz="2400">
                <a:solidFill>
                  <a:schemeClr val="accent6"/>
                </a:solidFill>
              </a:rPr>
            </a:br>
            <a:r>
              <a:rPr lang="en" sz="2400"/>
              <a:t>Runtime errors attempt illegal actions, but 'look' like valid python code.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Examples:</a:t>
            </a:r>
            <a:endParaRPr/>
          </a:p>
          <a:p>
            <a:pPr indent="-16637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" sz="2400"/>
              <a:t>Unable to Cast</a:t>
            </a:r>
            <a:endParaRPr/>
          </a:p>
          <a:p>
            <a:pPr indent="-16637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en" sz="2400">
                <a:highlight>
                  <a:srgbClr val="FF0000"/>
                </a:highlight>
              </a:rPr>
              <a:t>Invalid Operation</a:t>
            </a:r>
            <a:endParaRPr>
              <a:highlight>
                <a:srgbClr val="FF0000"/>
              </a:highlight>
            </a:endParaRPr>
          </a:p>
          <a:p>
            <a:pPr indent="-16637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" sz="2400"/>
              <a:t>Index out of Bounds</a:t>
            </a:r>
            <a:endParaRPr/>
          </a:p>
          <a:p>
            <a:pPr indent="-254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/>
          </a:p>
        </p:txBody>
      </p:sp>
      <p:sp>
        <p:nvSpPr>
          <p:cNvPr id="273" name="Google Shape;273;p47"/>
          <p:cNvSpPr txBox="1"/>
          <p:nvPr/>
        </p:nvSpPr>
        <p:spPr>
          <a:xfrm>
            <a:off x="3650225" y="2110153"/>
            <a:ext cx="4791300" cy="103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'Enter a number: 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74" name="Google Shape;274;p47"/>
          <p:cNvSpPr txBox="1"/>
          <p:nvPr/>
        </p:nvSpPr>
        <p:spPr>
          <a:xfrm>
            <a:off x="3650225" y="3384134"/>
            <a:ext cx="5287200" cy="1300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Enter a number: abc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File "(FILE LOCATION)", line 2, in &lt;module&gt;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y = x + 2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TypeError: can only concatenate str (not "int") to str</a:t>
            </a: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/>
              <a:t>Runtime Errors</a:t>
            </a:r>
            <a:endParaRPr/>
          </a:p>
        </p:txBody>
      </p:sp>
      <p:sp>
        <p:nvSpPr>
          <p:cNvPr id="280" name="Google Shape;280;p4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Runtime Errors – Errors that are found </a:t>
            </a:r>
            <a:r>
              <a:rPr b="1" lang="en" sz="2400">
                <a:solidFill>
                  <a:schemeClr val="accent6"/>
                </a:solidFill>
              </a:rPr>
              <a:t>while the code is running</a:t>
            </a:r>
            <a:endParaRPr b="1" sz="24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b="1" lang="en" sz="2400">
                <a:solidFill>
                  <a:schemeClr val="accent6"/>
                </a:solidFill>
              </a:rPr>
            </a:br>
            <a:r>
              <a:rPr lang="en" sz="2400"/>
              <a:t>Runtime errors attempt illegal actions, but 'look' like valid python code.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Examples:</a:t>
            </a:r>
            <a:endParaRPr/>
          </a:p>
          <a:p>
            <a:pPr indent="-16637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" sz="2400"/>
              <a:t>Unable to Cast</a:t>
            </a:r>
            <a:endParaRPr/>
          </a:p>
          <a:p>
            <a:pPr indent="-16637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" sz="2400"/>
              <a:t>Invalid Operation</a:t>
            </a:r>
            <a:endParaRPr/>
          </a:p>
          <a:p>
            <a:pPr indent="-16637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en" sz="2400">
                <a:highlight>
                  <a:srgbClr val="FF0000"/>
                </a:highlight>
              </a:rPr>
              <a:t>Index out of Bounds</a:t>
            </a:r>
            <a:endParaRPr>
              <a:highlight>
                <a:srgbClr val="FF0000"/>
              </a:highlight>
            </a:endParaRPr>
          </a:p>
          <a:p>
            <a:pPr indent="-254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/>
          </a:p>
        </p:txBody>
      </p:sp>
      <p:sp>
        <p:nvSpPr>
          <p:cNvPr id="281" name="Google Shape;281;p48"/>
          <p:cNvSpPr txBox="1"/>
          <p:nvPr/>
        </p:nvSpPr>
        <p:spPr>
          <a:xfrm>
            <a:off x="3650225" y="2052303"/>
            <a:ext cx="5287200" cy="1038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'Enter a number: 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</p:txBody>
      </p:sp>
      <p:sp>
        <p:nvSpPr>
          <p:cNvPr id="282" name="Google Shape;282;p48"/>
          <p:cNvSpPr txBox="1"/>
          <p:nvPr/>
        </p:nvSpPr>
        <p:spPr>
          <a:xfrm>
            <a:off x="3650225" y="3384134"/>
            <a:ext cx="5287200" cy="1054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Enter a number: 12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File "(FILE LOCATION)", line 3, in &lt;module&gt;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print(nums[x])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IndexError: list index out of range</a:t>
            </a: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9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 </a:t>
            </a:r>
            <a:r>
              <a:rPr lang="en"/>
              <a:t>Error</a:t>
            </a:r>
            <a:endParaRPr/>
          </a:p>
        </p:txBody>
      </p:sp>
      <p:sp>
        <p:nvSpPr>
          <p:cNvPr id="288" name="Google Shape;288;p4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'Functioning' Code that doesn't work as Intended/Described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/>
          <p:nvPr>
            <p:ph idx="1" type="body"/>
          </p:nvPr>
        </p:nvSpPr>
        <p:spPr>
          <a:xfrm>
            <a:off x="4939500" y="1409825"/>
            <a:ext cx="3915300" cy="28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Errors/Exceptions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What types are there?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Try/Except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How to handle errors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Built-in Modules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Modules that exist in python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Documentation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Learning from other resources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32"/>
          <p:cNvSpPr txBox="1"/>
          <p:nvPr>
            <p:ph type="title"/>
          </p:nvPr>
        </p:nvSpPr>
        <p:spPr>
          <a:xfrm>
            <a:off x="274100" y="1429700"/>
            <a:ext cx="40452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Learning Goals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/>
              <a:t>Logic Errors</a:t>
            </a:r>
            <a:endParaRPr/>
          </a:p>
        </p:txBody>
      </p:sp>
      <p:sp>
        <p:nvSpPr>
          <p:cNvPr id="294" name="Google Shape;294;p50"/>
          <p:cNvSpPr txBox="1"/>
          <p:nvPr>
            <p:ph idx="1" type="body"/>
          </p:nvPr>
        </p:nvSpPr>
        <p:spPr>
          <a:xfrm>
            <a:off x="387900" y="925700"/>
            <a:ext cx="8368200" cy="3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Logic Errors - Code that runs to completion, but not as intended. Produces different output or works in a way different then intended/described.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While they </a:t>
            </a:r>
            <a:r>
              <a:rPr lang="en" sz="2400">
                <a:solidFill>
                  <a:schemeClr val="accent6"/>
                </a:solidFill>
              </a:rPr>
              <a:t>occur when the code is run</a:t>
            </a:r>
            <a:r>
              <a:rPr lang="en" sz="2400"/>
              <a:t>, often only found after completion.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- Don’t cause the program to Stop with an </a:t>
            </a:r>
            <a:r>
              <a:rPr lang="en" sz="2400">
                <a:solidFill>
                  <a:schemeClr val="accent6"/>
                </a:solidFill>
              </a:rPr>
              <a:t>Exception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- Don’t have associated Error Messages</a:t>
            </a:r>
            <a:endParaRPr sz="2400"/>
          </a:p>
        </p:txBody>
      </p:sp>
      <p:sp>
        <p:nvSpPr>
          <p:cNvPr id="295" name="Google Shape;295;p50"/>
          <p:cNvSpPr txBox="1"/>
          <p:nvPr/>
        </p:nvSpPr>
        <p:spPr>
          <a:xfrm>
            <a:off x="3982548" y="3894675"/>
            <a:ext cx="4557300" cy="103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doubled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Logic Error: Should be x*2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/>
              <a:t>Logic Errors</a:t>
            </a:r>
            <a:endParaRPr/>
          </a:p>
        </p:txBody>
      </p:sp>
      <p:sp>
        <p:nvSpPr>
          <p:cNvPr id="301" name="Google Shape;301;p51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Logic Errors – Occur when </a:t>
            </a:r>
            <a:r>
              <a:rPr b="1" lang="en" sz="2400">
                <a:solidFill>
                  <a:schemeClr val="accent6"/>
                </a:solidFill>
              </a:rPr>
              <a:t>code runs</a:t>
            </a:r>
            <a:r>
              <a:rPr lang="en" sz="2400"/>
              <a:t>, but </a:t>
            </a:r>
            <a:r>
              <a:rPr lang="en" sz="2400">
                <a:solidFill>
                  <a:schemeClr val="accent6"/>
                </a:solidFill>
              </a:rPr>
              <a:t>stop the program from running correctly without crashing.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Examples: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" sz="2400">
                <a:highlight>
                  <a:srgbClr val="FF0000"/>
                </a:highlight>
              </a:rPr>
              <a:t>Running wrong operation</a:t>
            </a:r>
            <a:endParaRPr>
              <a:highlight>
                <a:srgbClr val="FF0000"/>
              </a:highlight>
            </a:endParaRPr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Case not accounted for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Infinite Loops (when not intended)</a:t>
            </a:r>
            <a:endParaRPr sz="2100"/>
          </a:p>
        </p:txBody>
      </p:sp>
      <p:sp>
        <p:nvSpPr>
          <p:cNvPr id="302" name="Google Shape;302;p51"/>
          <p:cNvSpPr txBox="1"/>
          <p:nvPr/>
        </p:nvSpPr>
        <p:spPr>
          <a:xfrm>
            <a:off x="4223569" y="1835180"/>
            <a:ext cx="4557300" cy="1038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doubled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Logic Error: Should be x*2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/>
              <a:t>Logic Errors</a:t>
            </a:r>
            <a:endParaRPr/>
          </a:p>
        </p:txBody>
      </p:sp>
      <p:sp>
        <p:nvSpPr>
          <p:cNvPr id="308" name="Google Shape;308;p52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Logic Errors – Occur when </a:t>
            </a:r>
            <a:r>
              <a:rPr b="1" lang="en" sz="2400">
                <a:solidFill>
                  <a:schemeClr val="accent6"/>
                </a:solidFill>
              </a:rPr>
              <a:t>code runs</a:t>
            </a:r>
            <a:r>
              <a:rPr lang="en" sz="2400"/>
              <a:t>, but </a:t>
            </a:r>
            <a:r>
              <a:rPr lang="en" sz="2400">
                <a:solidFill>
                  <a:schemeClr val="accent6"/>
                </a:solidFill>
              </a:rPr>
              <a:t>stop the program from running correctly without crashing.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Examples: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Running wrong operation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" sz="2400">
                <a:highlight>
                  <a:srgbClr val="FF0000"/>
                </a:highlight>
              </a:rPr>
              <a:t>Case not accounted for</a:t>
            </a:r>
            <a:endParaRPr>
              <a:highlight>
                <a:srgbClr val="FF0000"/>
              </a:highlight>
            </a:endParaRPr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Infinite Loops (when not intended)</a:t>
            </a:r>
            <a:endParaRPr sz="2100"/>
          </a:p>
        </p:txBody>
      </p:sp>
      <p:sp>
        <p:nvSpPr>
          <p:cNvPr id="309" name="Google Shape;309;p52"/>
          <p:cNvSpPr txBox="1"/>
          <p:nvPr/>
        </p:nvSpPr>
        <p:spPr>
          <a:xfrm>
            <a:off x="4277033" y="1946132"/>
            <a:ext cx="4800600" cy="1731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'Enter a number: 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'x is 2'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'x is greater than 2'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Logic Error: x can be less than 2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/>
              <a:t>Logic Errors</a:t>
            </a:r>
            <a:endParaRPr/>
          </a:p>
        </p:txBody>
      </p:sp>
      <p:sp>
        <p:nvSpPr>
          <p:cNvPr id="315" name="Google Shape;315;p53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Logic Errors – Occur when </a:t>
            </a:r>
            <a:r>
              <a:rPr b="1" lang="en" sz="2400">
                <a:solidFill>
                  <a:schemeClr val="accent6"/>
                </a:solidFill>
              </a:rPr>
              <a:t>code runs</a:t>
            </a:r>
            <a:r>
              <a:rPr lang="en" sz="2400"/>
              <a:t>, but </a:t>
            </a:r>
            <a:r>
              <a:rPr lang="en" sz="2400">
                <a:solidFill>
                  <a:schemeClr val="accent6"/>
                </a:solidFill>
              </a:rPr>
              <a:t>stop the program from running correctly without crashing.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Examples: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Running wrong operation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Case not accounted for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SzPts val="2400"/>
              <a:buFont typeface="Calibri"/>
              <a:buChar char="-"/>
            </a:pPr>
            <a:r>
              <a:rPr lang="en" sz="2400">
                <a:highlight>
                  <a:srgbClr val="FF0000"/>
                </a:highlight>
              </a:rPr>
              <a:t>Infinite Loops (when not intended)</a:t>
            </a:r>
            <a:endParaRPr sz="2100">
              <a:highlight>
                <a:srgbClr val="FF0000"/>
              </a:highlight>
            </a:endParaRPr>
          </a:p>
        </p:txBody>
      </p:sp>
      <p:sp>
        <p:nvSpPr>
          <p:cNvPr id="316" name="Google Shape;316;p53"/>
          <p:cNvSpPr txBox="1"/>
          <p:nvPr/>
        </p:nvSpPr>
        <p:spPr>
          <a:xfrm>
            <a:off x="4293358" y="1887641"/>
            <a:ext cx="4800600" cy="1685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&gt;=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Logic Error: Infinite loop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322" name="Google Shape;322;p5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On the website are many blocks of code. For each one: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 </a:t>
            </a:r>
            <a:endParaRPr/>
          </a:p>
          <a:p>
            <a:pPr indent="4381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Identify if there is an error and the error category</a:t>
            </a:r>
            <a:endParaRPr/>
          </a:p>
          <a:p>
            <a:pPr indent="-171450" lvl="1" marL="17716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/>
              <a:t>Syntax Error</a:t>
            </a:r>
            <a:endParaRPr/>
          </a:p>
          <a:p>
            <a:pPr indent="-171450" lvl="1" marL="17716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/>
              <a:t>Runtime Error</a:t>
            </a:r>
            <a:endParaRPr/>
          </a:p>
          <a:p>
            <a:pPr indent="-171450" lvl="1" marL="17716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/>
              <a:t>Logic Error</a:t>
            </a:r>
            <a:endParaRPr/>
          </a:p>
          <a:p>
            <a:pPr indent="438150" lvl="0" marL="3810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Fix the Error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5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Try-Except</a:t>
            </a:r>
            <a:endParaRPr/>
          </a:p>
        </p:txBody>
      </p:sp>
      <p:sp>
        <p:nvSpPr>
          <p:cNvPr id="328" name="Google Shape;328;p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Handling Runtime Errors Gracefully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Try Except</a:t>
            </a:r>
            <a:endParaRPr/>
          </a:p>
        </p:txBody>
      </p:sp>
      <p:sp>
        <p:nvSpPr>
          <p:cNvPr id="334" name="Google Shape;334;p56"/>
          <p:cNvSpPr txBox="1"/>
          <p:nvPr>
            <p:ph idx="1" type="body"/>
          </p:nvPr>
        </p:nvSpPr>
        <p:spPr>
          <a:xfrm>
            <a:off x="175825" y="92570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Try/Except catches exceptions when they occur so your code can continue running</a:t>
            </a:r>
            <a:endParaRPr/>
          </a:p>
        </p:txBody>
      </p:sp>
      <p:sp>
        <p:nvSpPr>
          <p:cNvPr id="335" name="Google Shape;335;p56"/>
          <p:cNvSpPr txBox="1"/>
          <p:nvPr/>
        </p:nvSpPr>
        <p:spPr>
          <a:xfrm>
            <a:off x="4761250" y="2890500"/>
            <a:ext cx="4203300" cy="2147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try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'Enter a number: 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5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except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'Input not number'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'Entered number is'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finally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'Done'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</p:txBody>
      </p:sp>
      <p:sp>
        <p:nvSpPr>
          <p:cNvPr id="336" name="Google Shape;336;p56"/>
          <p:cNvSpPr txBox="1"/>
          <p:nvPr/>
        </p:nvSpPr>
        <p:spPr>
          <a:xfrm>
            <a:off x="6702600" y="58594"/>
            <a:ext cx="2374500" cy="900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Else and Finally are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but Try and Except aren't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37" name="Google Shape;337;p56"/>
          <p:cNvSpPr txBox="1"/>
          <p:nvPr/>
        </p:nvSpPr>
        <p:spPr>
          <a:xfrm>
            <a:off x="778975" y="1881525"/>
            <a:ext cx="7161900" cy="23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en" sz="212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n" sz="212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Try</a:t>
            </a:r>
            <a:r>
              <a:rPr lang="en" sz="212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Code that might raise an exception</a:t>
            </a:r>
            <a:endParaRPr sz="917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en" sz="212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 </a:t>
            </a:r>
            <a:r>
              <a:rPr lang="en" sz="212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Except</a:t>
            </a:r>
            <a:r>
              <a:rPr lang="en" sz="212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Code that runs if an exception occurs</a:t>
            </a:r>
            <a:endParaRPr sz="917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en" sz="212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3. Else: Code that runs if no exception occurs</a:t>
            </a:r>
            <a:endParaRPr sz="917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en" sz="212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 </a:t>
            </a:r>
            <a:r>
              <a:rPr lang="en" sz="212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Finally</a:t>
            </a:r>
            <a:r>
              <a:rPr lang="en" sz="212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Code that always runs</a:t>
            </a:r>
            <a:endParaRPr sz="917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Try/Except catches exceptions when they occur so your code doesn’t stop</a:t>
            </a:r>
            <a:endParaRPr/>
          </a:p>
        </p:txBody>
      </p:sp>
      <p:sp>
        <p:nvSpPr>
          <p:cNvPr id="343" name="Google Shape;343;p57"/>
          <p:cNvSpPr txBox="1"/>
          <p:nvPr/>
        </p:nvSpPr>
        <p:spPr>
          <a:xfrm>
            <a:off x="4492075" y="2058475"/>
            <a:ext cx="4203300" cy="2147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try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'Enter a number: 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5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except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'Input not number'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'Entered number is'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finally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'Done'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</p:txBody>
      </p:sp>
      <p:sp>
        <p:nvSpPr>
          <p:cNvPr id="344" name="Google Shape;344;p5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Try Except</a:t>
            </a:r>
            <a:endParaRPr/>
          </a:p>
        </p:txBody>
      </p:sp>
      <p:sp>
        <p:nvSpPr>
          <p:cNvPr id="345" name="Google Shape;345;p57"/>
          <p:cNvSpPr txBox="1"/>
          <p:nvPr/>
        </p:nvSpPr>
        <p:spPr>
          <a:xfrm>
            <a:off x="628650" y="2225689"/>
            <a:ext cx="4112957" cy="23396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Arial"/>
              <a:buNone/>
            </a:pPr>
            <a:r>
              <a:rPr lang="en" sz="23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1. Try: Code that might raise an exception</a:t>
            </a:r>
            <a:endParaRPr sz="1100">
              <a:solidFill>
                <a:schemeClr val="dk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an error occurs in this section, the code will not immediately stop</a:t>
            </a:r>
            <a:endParaRPr sz="1100"/>
          </a:p>
        </p:txBody>
      </p:sp>
      <p:sp>
        <p:nvSpPr>
          <p:cNvPr id="346" name="Google Shape;346;p57"/>
          <p:cNvSpPr/>
          <p:nvPr/>
        </p:nvSpPr>
        <p:spPr>
          <a:xfrm>
            <a:off x="4529850" y="2118100"/>
            <a:ext cx="3972600" cy="750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57"/>
          <p:cNvSpPr txBox="1"/>
          <p:nvPr/>
        </p:nvSpPr>
        <p:spPr>
          <a:xfrm>
            <a:off x="6702600" y="58594"/>
            <a:ext cx="2374500" cy="900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Else and Finally are optional, but Try and Except aren't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8"/>
          <p:cNvSpPr txBox="1"/>
          <p:nvPr/>
        </p:nvSpPr>
        <p:spPr>
          <a:xfrm>
            <a:off x="4492075" y="2058475"/>
            <a:ext cx="4203300" cy="2147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try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'Enter a number: 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5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except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'Input not number'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'Entered number is'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finally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'Done'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</p:txBody>
      </p:sp>
      <p:sp>
        <p:nvSpPr>
          <p:cNvPr id="353" name="Google Shape;353;p5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Try Except</a:t>
            </a:r>
            <a:endParaRPr/>
          </a:p>
        </p:txBody>
      </p:sp>
      <p:sp>
        <p:nvSpPr>
          <p:cNvPr id="354" name="Google Shape;354;p5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Try/Except catches exceptions when they occur so your code doesn’t stop</a:t>
            </a:r>
            <a:endParaRPr/>
          </a:p>
        </p:txBody>
      </p:sp>
      <p:sp>
        <p:nvSpPr>
          <p:cNvPr id="355" name="Google Shape;355;p58"/>
          <p:cNvSpPr txBox="1"/>
          <p:nvPr/>
        </p:nvSpPr>
        <p:spPr>
          <a:xfrm>
            <a:off x="628650" y="2225689"/>
            <a:ext cx="4112957" cy="23396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Arial"/>
              <a:buNone/>
            </a:pPr>
            <a:r>
              <a:rPr lang="en" sz="23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2. Except: Code that runs if an exception occurs</a:t>
            </a:r>
            <a:endParaRPr sz="1100">
              <a:solidFill>
                <a:schemeClr val="dk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an error occurred in the try section, this code is run (and the exception disappears)</a:t>
            </a:r>
            <a:endParaRPr sz="1100"/>
          </a:p>
        </p:txBody>
      </p:sp>
      <p:sp>
        <p:nvSpPr>
          <p:cNvPr id="356" name="Google Shape;356;p58"/>
          <p:cNvSpPr/>
          <p:nvPr/>
        </p:nvSpPr>
        <p:spPr>
          <a:xfrm>
            <a:off x="4527805" y="2797307"/>
            <a:ext cx="3482400" cy="511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8"/>
          <p:cNvSpPr txBox="1"/>
          <p:nvPr/>
        </p:nvSpPr>
        <p:spPr>
          <a:xfrm>
            <a:off x="6702600" y="58594"/>
            <a:ext cx="2374500" cy="900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Else and Finally are optional, but Try and Except aren't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Try/Except catches exceptions when they occur so your code doesn’t stop</a:t>
            </a:r>
            <a:endParaRPr/>
          </a:p>
        </p:txBody>
      </p:sp>
      <p:sp>
        <p:nvSpPr>
          <p:cNvPr id="363" name="Google Shape;363;p59"/>
          <p:cNvSpPr txBox="1"/>
          <p:nvPr/>
        </p:nvSpPr>
        <p:spPr>
          <a:xfrm>
            <a:off x="4492075" y="2058475"/>
            <a:ext cx="4203300" cy="2147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try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'Enter a number: 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5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except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'Input not number'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'Entered number is'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finally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'Done'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</p:txBody>
      </p:sp>
      <p:sp>
        <p:nvSpPr>
          <p:cNvPr id="364" name="Google Shape;364;p5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Try Except</a:t>
            </a:r>
            <a:endParaRPr/>
          </a:p>
        </p:txBody>
      </p:sp>
      <p:sp>
        <p:nvSpPr>
          <p:cNvPr id="365" name="Google Shape;365;p59"/>
          <p:cNvSpPr txBox="1"/>
          <p:nvPr/>
        </p:nvSpPr>
        <p:spPr>
          <a:xfrm>
            <a:off x="628650" y="2225689"/>
            <a:ext cx="4112957" cy="23396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Arial"/>
              <a:buNone/>
            </a:pPr>
            <a:r>
              <a:rPr lang="en" sz="23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3. Else: Code that runs if no exception occurs</a:t>
            </a:r>
            <a:endParaRPr sz="1100">
              <a:solidFill>
                <a:schemeClr val="dk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code is run </a:t>
            </a:r>
            <a:r>
              <a:rPr b="1" lang="en" sz="23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only </a:t>
            </a: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no error occurred in the try section</a:t>
            </a:r>
            <a:endParaRPr sz="1100"/>
          </a:p>
        </p:txBody>
      </p:sp>
      <p:sp>
        <p:nvSpPr>
          <p:cNvPr id="366" name="Google Shape;366;p59"/>
          <p:cNvSpPr/>
          <p:nvPr/>
        </p:nvSpPr>
        <p:spPr>
          <a:xfrm>
            <a:off x="4492075" y="3251925"/>
            <a:ext cx="3923100" cy="496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59"/>
          <p:cNvSpPr txBox="1"/>
          <p:nvPr/>
        </p:nvSpPr>
        <p:spPr>
          <a:xfrm>
            <a:off x="6702600" y="58594"/>
            <a:ext cx="2374500" cy="900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Else and Finally are optional, but Try and Except aren't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155" name="Google Shape;155;p33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7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8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b="1" lang="en">
                <a:solidFill>
                  <a:schemeClr val="accent6"/>
                </a:solidFill>
              </a:rPr>
              <a:t>HW5 DUE APRIL 12th</a:t>
            </a:r>
            <a:endParaRPr b="1">
              <a:solidFill>
                <a:schemeClr val="accent6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400"/>
              <a:buChar char="➢"/>
            </a:pPr>
            <a:r>
              <a:rPr lang="en">
                <a:solidFill>
                  <a:schemeClr val="accent6"/>
                </a:solidFill>
              </a:rPr>
              <a:t>Next Wednesday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0"/>
          <p:cNvSpPr txBox="1"/>
          <p:nvPr/>
        </p:nvSpPr>
        <p:spPr>
          <a:xfrm>
            <a:off x="4492075" y="2058475"/>
            <a:ext cx="4203300" cy="2147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try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'Enter a number: 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5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except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'Input not number'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'Entered number is'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finally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'Done'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900"/>
          </a:p>
        </p:txBody>
      </p:sp>
      <p:sp>
        <p:nvSpPr>
          <p:cNvPr id="373" name="Google Shape;373;p6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Try Except</a:t>
            </a:r>
            <a:endParaRPr/>
          </a:p>
        </p:txBody>
      </p:sp>
      <p:sp>
        <p:nvSpPr>
          <p:cNvPr id="374" name="Google Shape;374;p60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Try/Except catches exceptions when they occur so your code doesn’t stop</a:t>
            </a:r>
            <a:endParaRPr/>
          </a:p>
        </p:txBody>
      </p:sp>
      <p:sp>
        <p:nvSpPr>
          <p:cNvPr id="375" name="Google Shape;375;p60"/>
          <p:cNvSpPr txBox="1"/>
          <p:nvPr/>
        </p:nvSpPr>
        <p:spPr>
          <a:xfrm>
            <a:off x="628650" y="2225689"/>
            <a:ext cx="3943350" cy="23396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Arial"/>
              <a:buNone/>
            </a:pPr>
            <a:r>
              <a:rPr lang="en" sz="23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4. Finally: Code that always runs</a:t>
            </a:r>
            <a:endParaRPr sz="1100">
              <a:solidFill>
                <a:schemeClr val="dk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code is </a:t>
            </a:r>
            <a:r>
              <a:rPr b="1" lang="en" sz="23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always run</a:t>
            </a: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regardless of if an error occurs in the try, except, or else blocks</a:t>
            </a:r>
            <a:endParaRPr sz="1100"/>
          </a:p>
        </p:txBody>
      </p:sp>
      <p:sp>
        <p:nvSpPr>
          <p:cNvPr id="376" name="Google Shape;376;p60"/>
          <p:cNvSpPr/>
          <p:nvPr/>
        </p:nvSpPr>
        <p:spPr>
          <a:xfrm>
            <a:off x="4492075" y="3700550"/>
            <a:ext cx="1938300" cy="504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60"/>
          <p:cNvSpPr txBox="1"/>
          <p:nvPr/>
        </p:nvSpPr>
        <p:spPr>
          <a:xfrm>
            <a:off x="6702600" y="58594"/>
            <a:ext cx="2374500" cy="900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Else and Finally are optional, but Try and Except aren't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Finally Weirdness</a:t>
            </a:r>
            <a:endParaRPr/>
          </a:p>
        </p:txBody>
      </p:sp>
      <p:sp>
        <p:nvSpPr>
          <p:cNvPr id="383" name="Google Shape;383;p61"/>
          <p:cNvSpPr txBox="1"/>
          <p:nvPr>
            <p:ph idx="1" type="body"/>
          </p:nvPr>
        </p:nvSpPr>
        <p:spPr>
          <a:xfrm>
            <a:off x="387900" y="1116950"/>
            <a:ext cx="5871300" cy="28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massive link is a python tutor example of the code written here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finally clause can add some unexpected results to your code sometimes</a:t>
            </a:r>
            <a:endParaRPr/>
          </a:p>
        </p:txBody>
      </p:sp>
      <p:sp>
        <p:nvSpPr>
          <p:cNvPr id="384" name="Google Shape;384;p61"/>
          <p:cNvSpPr txBox="1"/>
          <p:nvPr/>
        </p:nvSpPr>
        <p:spPr>
          <a:xfrm>
            <a:off x="99300" y="4182900"/>
            <a:ext cx="89454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pythontutor.com/visualize.html#code=def%20mystery%28x%29%3A%0A%20%20%20%20try%3A%0A%20%20%20%20%20%20%20%20print%28%22TRY%22%29%0A%20%20%20%20%20%20%20%20return%2010/x%0A%20%20%20%20except%3A%0A%20%20%20%20%20%20%20%20print%28%22EXCEPT%22%29%0A%20%20%20%20%20%20%20%20return%20False%0A%20%20%20%20finally%3A%0A%20%20%20%20%20%20%20%20print%28%22FINALLY%22%29%0A%20%20%20%20%20%20%20%20return%20True%0Aprint%28mystery%280%29%29%0Aprint%28mystery%281%29%29&amp;cumulative=false&amp;curInstr=0&amp;heapPrimitives=nevernest&amp;mode=display&amp;origin=opt-frontend.js&amp;py=3&amp;rawInputLstJSON=%5B%5D&amp;textReferences=false</a:t>
            </a:r>
            <a:endParaRPr sz="900" u="sng">
              <a:solidFill>
                <a:schemeClr val="hlink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5" name="Google Shape;385;p61"/>
          <p:cNvSpPr txBox="1"/>
          <p:nvPr/>
        </p:nvSpPr>
        <p:spPr>
          <a:xfrm>
            <a:off x="6558200" y="756950"/>
            <a:ext cx="2254200" cy="3099600"/>
          </a:xfrm>
          <a:prstGeom prst="rect">
            <a:avLst/>
          </a:prstGeom>
          <a:solidFill>
            <a:srgbClr val="1E1E1E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DCDCAA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mystery</a:t>
            </a: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rgbClr val="9CDCFE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20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solidFill>
                  <a:srgbClr val="C586C0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try</a:t>
            </a: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20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>
                <a:solidFill>
                  <a:srgbClr val="DCDCAA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"TRY"</a:t>
            </a: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20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>
                <a:solidFill>
                  <a:srgbClr val="C586C0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B5CEA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/x</a:t>
            </a:r>
            <a:endParaRPr sz="120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solidFill>
                  <a:srgbClr val="C586C0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except</a:t>
            </a: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20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>
                <a:solidFill>
                  <a:srgbClr val="DCDCAA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"EXCEPT"</a:t>
            </a: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20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>
                <a:solidFill>
                  <a:srgbClr val="C586C0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False</a:t>
            </a:r>
            <a:endParaRPr sz="1200">
              <a:solidFill>
                <a:srgbClr val="569CD6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solidFill>
                  <a:srgbClr val="C586C0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finally</a:t>
            </a: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20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>
                <a:solidFill>
                  <a:srgbClr val="DCDCAA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"FINALLY"</a:t>
            </a: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20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200">
                <a:solidFill>
                  <a:srgbClr val="C586C0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True</a:t>
            </a:r>
            <a:endParaRPr sz="1200">
              <a:solidFill>
                <a:srgbClr val="569CD6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CDCAA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(mystery(</a:t>
            </a:r>
            <a:r>
              <a:rPr lang="en" sz="1200">
                <a:solidFill>
                  <a:srgbClr val="B5CEA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20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CDCAA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(mystery(</a:t>
            </a:r>
            <a:r>
              <a:rPr lang="en" sz="1200">
                <a:solidFill>
                  <a:srgbClr val="B5CEA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20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20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2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380"/>
              <a:t>Built-in Modules</a:t>
            </a:r>
            <a:endParaRPr sz="5380"/>
          </a:p>
        </p:txBody>
      </p:sp>
      <p:sp>
        <p:nvSpPr>
          <p:cNvPr id="391" name="Google Shape;391;p62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Using the web to expedite the programming process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is a module</a:t>
            </a:r>
            <a:endParaRPr/>
          </a:p>
        </p:txBody>
      </p:sp>
      <p:sp>
        <p:nvSpPr>
          <p:cNvPr id="397" name="Google Shape;397;p63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Built-in modules are modules already added to python </a:t>
            </a:r>
            <a:endParaRPr/>
          </a:p>
          <a:p>
            <a:pPr indent="45720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A Module is a collection of code you can use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They have code written by other people</a:t>
            </a:r>
            <a:endParaRPr/>
          </a:p>
        </p:txBody>
      </p:sp>
      <p:sp>
        <p:nvSpPr>
          <p:cNvPr id="398" name="Google Shape;398;p63"/>
          <p:cNvSpPr txBox="1"/>
          <p:nvPr/>
        </p:nvSpPr>
        <p:spPr>
          <a:xfrm>
            <a:off x="3594819" y="2600774"/>
            <a:ext cx="5117700" cy="1731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'Enter a number: 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'Log is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log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'Square root is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sqrt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'Pi is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pi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is a module</a:t>
            </a:r>
            <a:endParaRPr/>
          </a:p>
        </p:txBody>
      </p:sp>
      <p:sp>
        <p:nvSpPr>
          <p:cNvPr id="404" name="Google Shape;404;p6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Built-in modules are modules already added to python </a:t>
            </a:r>
            <a:endParaRPr/>
          </a:p>
          <a:p>
            <a:pPr indent="45720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A Module is a collection of code you can use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You’ve already done this with math!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" sz="2400"/>
            </a:br>
            <a:r>
              <a:rPr lang="en" sz="2400"/>
              <a:t>We can also do this</a:t>
            </a:r>
            <a:br>
              <a:rPr lang="en" sz="2400"/>
            </a:br>
            <a:r>
              <a:rPr lang="en" sz="2400"/>
              <a:t>with the code we've </a:t>
            </a:r>
            <a:br>
              <a:rPr lang="en" sz="2400"/>
            </a:br>
            <a:r>
              <a:rPr lang="en" sz="2400"/>
              <a:t>written in class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405" name="Google Shape;405;p64"/>
          <p:cNvSpPr txBox="1"/>
          <p:nvPr/>
        </p:nvSpPr>
        <p:spPr>
          <a:xfrm>
            <a:off x="3774269" y="2470274"/>
            <a:ext cx="5117700" cy="1731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'Enter a number: 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'Log is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log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'Square root is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sqrt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'Pi is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pi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PPrint</a:t>
            </a:r>
            <a:endParaRPr/>
          </a:p>
        </p:txBody>
      </p:sp>
      <p:sp>
        <p:nvSpPr>
          <p:cNvPr id="411" name="Google Shape;411;p65"/>
          <p:cNvSpPr txBox="1"/>
          <p:nvPr>
            <p:ph idx="1" type="body"/>
          </p:nvPr>
        </p:nvSpPr>
        <p:spPr>
          <a:xfrm>
            <a:off x="387900" y="92570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It allows you to print dictionaries (and other types) nicely</a:t>
            </a:r>
            <a:endParaRPr/>
          </a:p>
          <a:p>
            <a:pPr indent="45720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Pprint (Pretty Print) is a module built-in to python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Try it out! Modify the dict and see how the output changes!</a:t>
            </a:r>
            <a:endParaRPr/>
          </a:p>
        </p:txBody>
      </p:sp>
      <p:sp>
        <p:nvSpPr>
          <p:cNvPr id="412" name="Google Shape;412;p65"/>
          <p:cNvSpPr txBox="1"/>
          <p:nvPr/>
        </p:nvSpPr>
        <p:spPr>
          <a:xfrm>
            <a:off x="3888377" y="2220207"/>
            <a:ext cx="5117700" cy="2839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pprint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my_dict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{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'name'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'John'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'favorite_numbers'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'favorite_colors'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[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'red'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'blue'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'green'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]}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my_dict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pprint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my_dict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/>
              <a:t>Selection</a:t>
            </a:r>
            <a:r>
              <a:rPr lang="en"/>
              <a:t> from t</a:t>
            </a:r>
            <a:r>
              <a:rPr lang="en"/>
              <a:t>he Standard Library</a:t>
            </a:r>
            <a:endParaRPr/>
          </a:p>
        </p:txBody>
      </p:sp>
      <p:graphicFrame>
        <p:nvGraphicFramePr>
          <p:cNvPr id="418" name="Google Shape;418;p66"/>
          <p:cNvGraphicFramePr/>
          <p:nvPr/>
        </p:nvGraphicFramePr>
        <p:xfrm>
          <a:off x="217350" y="137757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5F5F5"/>
                </a:solidFill>
                <a:tableStyleId>{7770DC0E-D298-44E9-BEDD-FB409F937313}</a:tableStyleId>
              </a:tblPr>
              <a:tblGrid>
                <a:gridCol w="996250"/>
                <a:gridCol w="4593800"/>
                <a:gridCol w="3119250"/>
              </a:tblGrid>
              <a:tr h="285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747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Module name</a:t>
                      </a:r>
                      <a:endParaRPr sz="1100">
                        <a:solidFill>
                          <a:srgbClr val="37474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747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Description</a:t>
                      </a:r>
                      <a:endParaRPr sz="1100">
                        <a:solidFill>
                          <a:srgbClr val="37474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747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Documentation link</a:t>
                      </a:r>
                      <a:endParaRPr sz="1100">
                        <a:solidFill>
                          <a:srgbClr val="37474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0E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7474F"/>
                          </a:solidFill>
                          <a:highlight>
                            <a:srgbClr val="F5F5F5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datetime</a:t>
                      </a:r>
                      <a:endParaRPr sz="1100">
                        <a:solidFill>
                          <a:srgbClr val="37474F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7474F"/>
                          </a:solidFill>
                          <a:highlight>
                            <a:srgbClr val="F5F5F5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Creation and editing of dates and times objects</a:t>
                      </a:r>
                      <a:endParaRPr sz="1100">
                        <a:solidFill>
                          <a:srgbClr val="37474F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57C00"/>
                          </a:solidFill>
                          <a:highlight>
                            <a:srgbClr val="F5F5F5"/>
                          </a:highlight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https://docs.python.org/3/library/datetime.html</a:t>
                      </a:r>
                      <a:endParaRPr sz="1100">
                        <a:solidFill>
                          <a:srgbClr val="F57C00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7474F"/>
                          </a:solidFill>
                          <a:highlight>
                            <a:srgbClr val="F5F5F5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random</a:t>
                      </a:r>
                      <a:endParaRPr sz="1100">
                        <a:solidFill>
                          <a:srgbClr val="37474F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7474F"/>
                          </a:solidFill>
                          <a:highlight>
                            <a:srgbClr val="F5F5F5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Functions for working with random numbers</a:t>
                      </a:r>
                      <a:endParaRPr sz="1100">
                        <a:solidFill>
                          <a:srgbClr val="37474F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57C00"/>
                          </a:solidFill>
                          <a:highlight>
                            <a:srgbClr val="F5F5F5"/>
                          </a:highlight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https://docs.python.org/3/library/random.html</a:t>
                      </a:r>
                      <a:endParaRPr sz="1100">
                        <a:solidFill>
                          <a:srgbClr val="F57C00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7474F"/>
                          </a:solidFill>
                          <a:highlight>
                            <a:srgbClr val="F5F5F5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copy</a:t>
                      </a:r>
                      <a:endParaRPr sz="1100">
                        <a:solidFill>
                          <a:srgbClr val="37474F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7474F"/>
                          </a:solidFill>
                          <a:highlight>
                            <a:srgbClr val="F5F5F5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Create complete copies of objects</a:t>
                      </a:r>
                      <a:endParaRPr sz="1100">
                        <a:solidFill>
                          <a:srgbClr val="37474F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57C00"/>
                          </a:solidFill>
                          <a:highlight>
                            <a:srgbClr val="F5F5F5"/>
                          </a:highlight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https://docs.python.org/3/library/copy.html</a:t>
                      </a:r>
                      <a:endParaRPr sz="1100">
                        <a:solidFill>
                          <a:srgbClr val="F57C00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7474F"/>
                          </a:solidFill>
                          <a:highlight>
                            <a:srgbClr val="F5F5F5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time</a:t>
                      </a:r>
                      <a:endParaRPr sz="1100">
                        <a:solidFill>
                          <a:srgbClr val="37474F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7474F"/>
                          </a:solidFill>
                          <a:highlight>
                            <a:srgbClr val="F5F5F5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Get the current time, convert time zones, sleep for a number of seconds</a:t>
                      </a:r>
                      <a:endParaRPr sz="1100">
                        <a:solidFill>
                          <a:srgbClr val="37474F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57C00"/>
                          </a:solidFill>
                          <a:highlight>
                            <a:srgbClr val="F5F5F5"/>
                          </a:highlight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https://docs.python.org/3/library/time.html</a:t>
                      </a:r>
                      <a:endParaRPr sz="1100">
                        <a:solidFill>
                          <a:srgbClr val="F57C00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7474F"/>
                          </a:solidFill>
                          <a:highlight>
                            <a:srgbClr val="F5F5F5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math</a:t>
                      </a:r>
                      <a:endParaRPr sz="1100">
                        <a:solidFill>
                          <a:srgbClr val="37474F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7474F"/>
                          </a:solidFill>
                          <a:highlight>
                            <a:srgbClr val="F5F5F5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Mathematical functions</a:t>
                      </a:r>
                      <a:endParaRPr sz="1100">
                        <a:solidFill>
                          <a:srgbClr val="37474F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57C00"/>
                          </a:solidFill>
                          <a:highlight>
                            <a:srgbClr val="F5F5F5"/>
                          </a:highlight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https://docs.python.org/3/library/math.html</a:t>
                      </a:r>
                      <a:endParaRPr sz="1100">
                        <a:solidFill>
                          <a:srgbClr val="F57C00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7474F"/>
                          </a:solidFill>
                          <a:highlight>
                            <a:srgbClr val="F5F5F5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os</a:t>
                      </a:r>
                      <a:endParaRPr sz="1100">
                        <a:solidFill>
                          <a:srgbClr val="37474F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7474F"/>
                          </a:solidFill>
                          <a:highlight>
                            <a:srgbClr val="F5F5F5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Operating system informational and management helpers</a:t>
                      </a:r>
                      <a:endParaRPr sz="1100">
                        <a:solidFill>
                          <a:srgbClr val="37474F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57C00"/>
                          </a:solidFill>
                          <a:highlight>
                            <a:srgbClr val="F5F5F5"/>
                          </a:highlight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https://docs.python.org/3/library/os.html</a:t>
                      </a:r>
                      <a:endParaRPr sz="1100">
                        <a:solidFill>
                          <a:srgbClr val="F57C00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7474F"/>
                          </a:solidFill>
                          <a:highlight>
                            <a:srgbClr val="F5F5F5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sys</a:t>
                      </a:r>
                      <a:endParaRPr sz="1100">
                        <a:solidFill>
                          <a:srgbClr val="37474F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7474F"/>
                          </a:solidFill>
                          <a:highlight>
                            <a:srgbClr val="F5F5F5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System specific environment or configuration helpers</a:t>
                      </a:r>
                      <a:endParaRPr sz="1100">
                        <a:solidFill>
                          <a:srgbClr val="37474F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57C00"/>
                          </a:solidFill>
                          <a:highlight>
                            <a:srgbClr val="F5F5F5"/>
                          </a:highlight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https://docs.python.org/3/library/sys.html</a:t>
                      </a:r>
                      <a:endParaRPr sz="1100">
                        <a:solidFill>
                          <a:srgbClr val="F57C00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7474F"/>
                          </a:solidFill>
                          <a:highlight>
                            <a:srgbClr val="F5F5F5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pdb</a:t>
                      </a:r>
                      <a:endParaRPr sz="1100">
                        <a:solidFill>
                          <a:srgbClr val="37474F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7474F"/>
                          </a:solidFill>
                          <a:highlight>
                            <a:srgbClr val="F5F5F5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Python interactive debugger</a:t>
                      </a:r>
                      <a:endParaRPr sz="1100">
                        <a:solidFill>
                          <a:srgbClr val="37474F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57C00"/>
                          </a:solidFill>
                          <a:highlight>
                            <a:srgbClr val="F5F5F5"/>
                          </a:highlight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https://docs.python.org/3/library/pdb.html</a:t>
                      </a:r>
                      <a:endParaRPr sz="1100">
                        <a:solidFill>
                          <a:srgbClr val="F57C00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7474F"/>
                          </a:solidFill>
                          <a:highlight>
                            <a:srgbClr val="F5F5F5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urllib</a:t>
                      </a:r>
                      <a:endParaRPr sz="1100">
                        <a:solidFill>
                          <a:srgbClr val="37474F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7474F"/>
                          </a:solidFill>
                          <a:highlight>
                            <a:srgbClr val="F5F5F5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URL handling functions, such as requesting web pages</a:t>
                      </a:r>
                      <a:endParaRPr sz="1100">
                        <a:solidFill>
                          <a:srgbClr val="37474F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57C00"/>
                          </a:solidFill>
                          <a:highlight>
                            <a:srgbClr val="F5F5F5"/>
                          </a:highlight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https://docs.python.org/3/library/urllib.html</a:t>
                      </a:r>
                      <a:endParaRPr sz="1100">
                        <a:solidFill>
                          <a:srgbClr val="F57C00"/>
                        </a:solidFill>
                        <a:highlight>
                          <a:srgbClr val="F5F5F5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DBD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7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380"/>
              <a:t>Documentation/Datetime</a:t>
            </a:r>
            <a:endParaRPr sz="5380"/>
          </a:p>
        </p:txBody>
      </p:sp>
      <p:sp>
        <p:nvSpPr>
          <p:cNvPr id="424" name="Google Shape;424;p67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Using the web to </a:t>
            </a:r>
            <a:r>
              <a:rPr lang="en"/>
              <a:t>expedite</a:t>
            </a:r>
            <a:r>
              <a:rPr lang="en"/>
              <a:t> the programming process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Documentation</a:t>
            </a:r>
            <a:endParaRPr/>
          </a:p>
        </p:txBody>
      </p:sp>
      <p:sp>
        <p:nvSpPr>
          <p:cNvPr id="430" name="Google Shape;430;p68"/>
          <p:cNvSpPr txBox="1"/>
          <p:nvPr/>
        </p:nvSpPr>
        <p:spPr>
          <a:xfrm>
            <a:off x="601913" y="1075544"/>
            <a:ext cx="7940100" cy="3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Information about modules (and python in general) is stored online. This information is called </a:t>
            </a:r>
            <a:r>
              <a:rPr b="1" lang="en" sz="2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documentation</a:t>
            </a:r>
            <a:endParaRPr sz="11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Some trustworthy sources are: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-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w3schools.com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-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geeksforgeeks.org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-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tutorialspoint.com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-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stackoverflow.com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Let’s use these to learn how to use a module!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ogo&#10;&#10;Description automatically generated" id="431" name="Google Shape;431;p68"/>
          <p:cNvPicPr preferRelativeResize="0"/>
          <p:nvPr/>
        </p:nvPicPr>
        <p:blipFill rotWithShape="1">
          <a:blip r:embed="rId3">
            <a:alphaModFix/>
          </a:blip>
          <a:srcRect b="31487" l="8856" r="8650" t="34256"/>
          <a:stretch/>
        </p:blipFill>
        <p:spPr>
          <a:xfrm>
            <a:off x="4351891" y="2359674"/>
            <a:ext cx="3709216" cy="1026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Datetime</a:t>
            </a:r>
            <a:endParaRPr/>
          </a:p>
        </p:txBody>
      </p:sp>
      <p:sp>
        <p:nvSpPr>
          <p:cNvPr id="438" name="Google Shape;438;p69"/>
          <p:cNvSpPr txBox="1"/>
          <p:nvPr/>
        </p:nvSpPr>
        <p:spPr>
          <a:xfrm>
            <a:off x="601950" y="1140826"/>
            <a:ext cx="7940100" cy="3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Datetime is a built-in module that lets you do math with dates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can let you: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-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Get the current date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-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Find How many days it has been since January 1st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-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Print out how many days have passed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Let’s use the following documentation to learn about module</a:t>
            </a:r>
            <a:b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w3schools.com/python/python_datetime.asp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161" name="Google Shape;161;p34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Reviewing Last Week's Lecture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Datetime</a:t>
            </a:r>
            <a:endParaRPr/>
          </a:p>
        </p:txBody>
      </p:sp>
      <p:sp>
        <p:nvSpPr>
          <p:cNvPr id="445" name="Google Shape;445;p70"/>
          <p:cNvSpPr txBox="1"/>
          <p:nvPr/>
        </p:nvSpPr>
        <p:spPr>
          <a:xfrm>
            <a:off x="601913" y="1148969"/>
            <a:ext cx="7940100" cy="3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Sometimes a single resource doesn’t have all the information you would need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Let’s try to find out what day it was 61 days ago!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Try Searching: “python datetime days ago”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451" name="Google Shape;451;p71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Use datetime and documentation to:</a:t>
            </a:r>
            <a:endParaRPr/>
          </a:p>
          <a:p>
            <a:pPr indent="-381000" lvl="0" marL="1028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Get the current date</a:t>
            </a:r>
            <a:endParaRPr/>
          </a:p>
          <a:p>
            <a:pPr indent="-381000" lvl="0" marL="1028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Find out the day of the week 61 weeks ago</a:t>
            </a:r>
            <a:endParaRPr/>
          </a:p>
          <a:p>
            <a:pPr indent="-381000" lvl="0" marL="1028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Print out the day of the week!</a:t>
            </a:r>
            <a:endParaRPr/>
          </a:p>
          <a:p>
            <a:pPr indent="-25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If you are stuck, try looking up how to do it!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Googling format: “Python {my_problem}”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2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Let’s review</a:t>
            </a:r>
            <a:endParaRPr/>
          </a:p>
        </p:txBody>
      </p:sp>
      <p:sp>
        <p:nvSpPr>
          <p:cNvPr id="457" name="Google Shape;457;p72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+ Closing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3"/>
          <p:cNvSpPr txBox="1"/>
          <p:nvPr>
            <p:ph type="title"/>
          </p:nvPr>
        </p:nvSpPr>
        <p:spPr>
          <a:xfrm>
            <a:off x="471488" y="282658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did we learn?</a:t>
            </a:r>
            <a:endParaRPr/>
          </a:p>
        </p:txBody>
      </p:sp>
      <p:sp>
        <p:nvSpPr>
          <p:cNvPr id="463" name="Google Shape;463;p73"/>
          <p:cNvSpPr/>
          <p:nvPr/>
        </p:nvSpPr>
        <p:spPr>
          <a:xfrm>
            <a:off x="523075" y="13696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E6913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73"/>
          <p:cNvSpPr txBox="1"/>
          <p:nvPr/>
        </p:nvSpPr>
        <p:spPr>
          <a:xfrm>
            <a:off x="1157125" y="13697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Errors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65" name="Google Shape;465;p73"/>
          <p:cNvSpPr txBox="1"/>
          <p:nvPr/>
        </p:nvSpPr>
        <p:spPr>
          <a:xfrm>
            <a:off x="2573125" y="13697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Syntax, Runtime, Logic</a:t>
            </a:r>
            <a:b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Using Exceptions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6" name="Google Shape;466;p73"/>
          <p:cNvSpPr/>
          <p:nvPr/>
        </p:nvSpPr>
        <p:spPr>
          <a:xfrm>
            <a:off x="523075" y="24355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B45F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73"/>
          <p:cNvSpPr txBox="1"/>
          <p:nvPr/>
        </p:nvSpPr>
        <p:spPr>
          <a:xfrm>
            <a:off x="1157125" y="2435600"/>
            <a:ext cx="14160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Try-Except</a:t>
            </a:r>
            <a:endParaRPr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68" name="Google Shape;468;p73"/>
          <p:cNvSpPr txBox="1"/>
          <p:nvPr/>
        </p:nvSpPr>
        <p:spPr>
          <a:xfrm>
            <a:off x="2573125" y="24356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Stopping your code from crashing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9" name="Google Shape;469;p73"/>
          <p:cNvSpPr/>
          <p:nvPr/>
        </p:nvSpPr>
        <p:spPr>
          <a:xfrm>
            <a:off x="523075" y="35014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783F0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73"/>
          <p:cNvSpPr txBox="1"/>
          <p:nvPr/>
        </p:nvSpPr>
        <p:spPr>
          <a:xfrm>
            <a:off x="1157125" y="3501500"/>
            <a:ext cx="15558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Modules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1" name="Google Shape;471;p73"/>
          <p:cNvSpPr txBox="1"/>
          <p:nvPr/>
        </p:nvSpPr>
        <p:spPr>
          <a:xfrm>
            <a:off x="2573125" y="35015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Using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code not originally written in the file</a:t>
            </a:r>
            <a:b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Built-in Modules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2" name="Google Shape;472;p73"/>
          <p:cNvSpPr/>
          <p:nvPr/>
        </p:nvSpPr>
        <p:spPr>
          <a:xfrm>
            <a:off x="4682025" y="24355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73"/>
          <p:cNvSpPr txBox="1"/>
          <p:nvPr/>
        </p:nvSpPr>
        <p:spPr>
          <a:xfrm>
            <a:off x="5316075" y="2435600"/>
            <a:ext cx="14160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Documentation</a:t>
            </a:r>
            <a:endParaRPr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4" name="Google Shape;474;p73"/>
          <p:cNvSpPr txBox="1"/>
          <p:nvPr/>
        </p:nvSpPr>
        <p:spPr>
          <a:xfrm>
            <a:off x="6732075" y="24356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Using Documentation to further our understanding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75" name="Google Shape;47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550" y="1525900"/>
            <a:ext cx="590451" cy="590451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76" name="Google Shape;476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75" y="3672275"/>
            <a:ext cx="590400" cy="590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77" name="Google Shape;477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3365" y="2644175"/>
            <a:ext cx="514949" cy="5149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78" name="Google Shape;478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572" y="2606450"/>
            <a:ext cx="590400" cy="590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484" name="Google Shape;484;p74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7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8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b="1" lang="en">
                <a:solidFill>
                  <a:schemeClr val="accent6"/>
                </a:solidFill>
              </a:rPr>
              <a:t>HW5 DUE APRIL 12th</a:t>
            </a:r>
            <a:endParaRPr b="1">
              <a:solidFill>
                <a:schemeClr val="accent6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400"/>
              <a:buChar char="➢"/>
            </a:pPr>
            <a:r>
              <a:rPr lang="en">
                <a:solidFill>
                  <a:schemeClr val="accent6"/>
                </a:solidFill>
              </a:rPr>
              <a:t>Next Wednesday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Comprehensions</a:t>
            </a:r>
            <a:endParaRPr/>
          </a:p>
        </p:txBody>
      </p:sp>
      <p:sp>
        <p:nvSpPr>
          <p:cNvPr id="167" name="Google Shape;167;p35"/>
          <p:cNvSpPr/>
          <p:nvPr/>
        </p:nvSpPr>
        <p:spPr>
          <a:xfrm rot="5400000">
            <a:off x="2850580" y="653086"/>
            <a:ext cx="841372" cy="2487168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dk2"/>
          </a:solidFill>
          <a:ln cap="flat" cmpd="sng" w="12700">
            <a:solidFill>
              <a:schemeClr val="dk2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5"/>
          <p:cNvSpPr txBox="1"/>
          <p:nvPr/>
        </p:nvSpPr>
        <p:spPr>
          <a:xfrm>
            <a:off x="2027682" y="1517057"/>
            <a:ext cx="2446096" cy="759227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1425" lIns="62850" spcFirstLastPara="1" rIns="62850" wrap="square" tIns="3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an operation to every element in a collection</a:t>
            </a:r>
            <a:endParaRPr sz="1100"/>
          </a:p>
        </p:txBody>
      </p:sp>
      <p:sp>
        <p:nvSpPr>
          <p:cNvPr id="169" name="Google Shape;169;p35"/>
          <p:cNvSpPr/>
          <p:nvPr/>
        </p:nvSpPr>
        <p:spPr>
          <a:xfrm>
            <a:off x="628650" y="1370812"/>
            <a:ext cx="1399032" cy="1051714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5"/>
          <p:cNvSpPr txBox="1"/>
          <p:nvPr/>
        </p:nvSpPr>
        <p:spPr>
          <a:xfrm>
            <a:off x="679991" y="1422152"/>
            <a:ext cx="1296351" cy="949034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1425" lIns="82850" spcFirstLastPara="1" rIns="82850" wrap="square" tIns="4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Mapping: </a:t>
            </a:r>
            <a:endParaRPr sz="1100"/>
          </a:p>
        </p:txBody>
      </p:sp>
      <p:sp>
        <p:nvSpPr>
          <p:cNvPr id="171" name="Google Shape;171;p35"/>
          <p:cNvSpPr/>
          <p:nvPr/>
        </p:nvSpPr>
        <p:spPr>
          <a:xfrm rot="5400000">
            <a:off x="2850580" y="1757386"/>
            <a:ext cx="841372" cy="2487168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dk2"/>
          </a:solidFill>
          <a:ln cap="flat" cmpd="sng" w="12700">
            <a:solidFill>
              <a:schemeClr val="dk2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5"/>
          <p:cNvSpPr txBox="1"/>
          <p:nvPr/>
        </p:nvSpPr>
        <p:spPr>
          <a:xfrm>
            <a:off x="2027682" y="2621357"/>
            <a:ext cx="2446096" cy="759227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1425" lIns="62850" spcFirstLastPara="1" rIns="62850" wrap="square" tIns="3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a subset of a collection</a:t>
            </a:r>
            <a:endParaRPr sz="1100"/>
          </a:p>
        </p:txBody>
      </p:sp>
      <p:sp>
        <p:nvSpPr>
          <p:cNvPr id="173" name="Google Shape;173;p35"/>
          <p:cNvSpPr/>
          <p:nvPr/>
        </p:nvSpPr>
        <p:spPr>
          <a:xfrm>
            <a:off x="628650" y="2475113"/>
            <a:ext cx="1399032" cy="1051714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5"/>
          <p:cNvSpPr txBox="1"/>
          <p:nvPr/>
        </p:nvSpPr>
        <p:spPr>
          <a:xfrm>
            <a:off x="679991" y="2526453"/>
            <a:ext cx="1296351" cy="949034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1425" lIns="82850" spcFirstLastPara="1" rIns="82850" wrap="square" tIns="4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Filtering:</a:t>
            </a:r>
            <a:endParaRPr sz="1100"/>
          </a:p>
        </p:txBody>
      </p:sp>
      <p:sp>
        <p:nvSpPr>
          <p:cNvPr id="175" name="Google Shape;175;p35"/>
          <p:cNvSpPr/>
          <p:nvPr/>
        </p:nvSpPr>
        <p:spPr>
          <a:xfrm rot="5400000">
            <a:off x="2850580" y="2861687"/>
            <a:ext cx="841372" cy="2487168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dk2"/>
          </a:solidFill>
          <a:ln cap="flat" cmpd="sng" w="12700">
            <a:solidFill>
              <a:schemeClr val="dk2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5"/>
          <p:cNvSpPr txBox="1"/>
          <p:nvPr/>
        </p:nvSpPr>
        <p:spPr>
          <a:xfrm>
            <a:off x="2027682" y="3725657"/>
            <a:ext cx="2446096" cy="759227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1425" lIns="62850" spcFirstLastPara="1" rIns="62850" wrap="square" tIns="3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If..else statements in 1 line</a:t>
            </a:r>
            <a:endParaRPr sz="1100"/>
          </a:p>
        </p:txBody>
      </p:sp>
      <p:sp>
        <p:nvSpPr>
          <p:cNvPr id="177" name="Google Shape;177;p35"/>
          <p:cNvSpPr/>
          <p:nvPr/>
        </p:nvSpPr>
        <p:spPr>
          <a:xfrm>
            <a:off x="628650" y="3579413"/>
            <a:ext cx="1399032" cy="1051714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5"/>
          <p:cNvSpPr txBox="1"/>
          <p:nvPr/>
        </p:nvSpPr>
        <p:spPr>
          <a:xfrm>
            <a:off x="679991" y="3630754"/>
            <a:ext cx="1296351" cy="949034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1425" lIns="82850" spcFirstLastPara="1" rIns="82850" wrap="square" tIns="4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Ternary:</a:t>
            </a:r>
            <a:endParaRPr sz="1100"/>
          </a:p>
        </p:txBody>
      </p:sp>
      <p:sp>
        <p:nvSpPr>
          <p:cNvPr id="179" name="Google Shape;179;p35"/>
          <p:cNvSpPr txBox="1"/>
          <p:nvPr/>
        </p:nvSpPr>
        <p:spPr>
          <a:xfrm>
            <a:off x="4629188" y="1662976"/>
            <a:ext cx="4308300" cy="592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times_2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7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7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b="0" lang="en" sz="17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)]</a:t>
            </a:r>
            <a:endParaRPr sz="1100"/>
          </a:p>
        </p:txBody>
      </p:sp>
      <p:sp>
        <p:nvSpPr>
          <p:cNvPr id="180" name="Google Shape;180;p35"/>
          <p:cNvSpPr txBox="1"/>
          <p:nvPr/>
        </p:nvSpPr>
        <p:spPr>
          <a:xfrm>
            <a:off x="4629152" y="2650415"/>
            <a:ext cx="4308300" cy="623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odd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</p:txBody>
      </p:sp>
      <p:sp>
        <p:nvSpPr>
          <p:cNvPr id="181" name="Google Shape;181;p35"/>
          <p:cNvSpPr txBox="1"/>
          <p:nvPr/>
        </p:nvSpPr>
        <p:spPr>
          <a:xfrm>
            <a:off x="4629152" y="3643853"/>
            <a:ext cx="4308371" cy="900247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to_str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"Odd"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"Even"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187" name="Google Shape;187;p36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Investigating code that isn't working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193" name="Google Shape;193;p3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Sometimes, code doesn’t work. It can print out something like this.</a:t>
            </a:r>
            <a:endParaRPr/>
          </a:p>
        </p:txBody>
      </p:sp>
      <p:sp>
        <p:nvSpPr>
          <p:cNvPr id="194" name="Google Shape;194;p37"/>
          <p:cNvSpPr txBox="1"/>
          <p:nvPr/>
        </p:nvSpPr>
        <p:spPr>
          <a:xfrm>
            <a:off x="6599902" y="1950926"/>
            <a:ext cx="1806600" cy="103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195" name="Google Shape;195;p37"/>
          <p:cNvSpPr txBox="1"/>
          <p:nvPr/>
        </p:nvSpPr>
        <p:spPr>
          <a:xfrm>
            <a:off x="3615198" y="3174695"/>
            <a:ext cx="4791300" cy="1177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IndentationError: expected an indented block after 'if' statement on line 2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Errors</a:t>
            </a:r>
            <a:endParaRPr/>
          </a:p>
        </p:txBody>
      </p:sp>
      <p:sp>
        <p:nvSpPr>
          <p:cNvPr id="201" name="Google Shape;201;p3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While coding, things can go wrong. When this happens, we get an </a:t>
            </a:r>
            <a:r>
              <a:rPr b="1" lang="en" sz="2400">
                <a:solidFill>
                  <a:schemeClr val="accent6"/>
                </a:solidFill>
              </a:rPr>
              <a:t>Error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When an Error is printed </a:t>
            </a:r>
            <a:br>
              <a:rPr lang="en" sz="2400"/>
            </a:br>
            <a:r>
              <a:rPr lang="en" sz="2400"/>
              <a:t>out automatically,</a:t>
            </a:r>
            <a:br>
              <a:rPr lang="en" sz="2400"/>
            </a:br>
            <a:r>
              <a:rPr lang="en" sz="2400"/>
              <a:t>what we see is an</a:t>
            </a:r>
            <a:br>
              <a:rPr lang="en" sz="2400"/>
            </a:br>
            <a:r>
              <a:rPr b="1" lang="en" sz="2400">
                <a:solidFill>
                  <a:schemeClr val="accent6"/>
                </a:solidFill>
              </a:rPr>
              <a:t>Exception</a:t>
            </a:r>
            <a:r>
              <a:rPr b="1" lang="en" sz="2400"/>
              <a:t>.</a:t>
            </a:r>
            <a:br>
              <a:rPr b="1" lang="en" sz="2400"/>
            </a:br>
            <a:r>
              <a:rPr lang="en" sz="2400"/>
              <a:t>They tend to be more</a:t>
            </a:r>
            <a:br>
              <a:rPr lang="en" sz="2400"/>
            </a:br>
            <a:r>
              <a:rPr lang="en" sz="2400"/>
              <a:t>descriptive as well</a:t>
            </a:r>
            <a:r>
              <a:rPr lang="en"/>
              <a:t>.</a:t>
            </a:r>
            <a:endParaRPr b="1" sz="2400"/>
          </a:p>
        </p:txBody>
      </p:sp>
      <p:sp>
        <p:nvSpPr>
          <p:cNvPr id="202" name="Google Shape;202;p38"/>
          <p:cNvSpPr txBox="1"/>
          <p:nvPr/>
        </p:nvSpPr>
        <p:spPr>
          <a:xfrm>
            <a:off x="6599902" y="1950926"/>
            <a:ext cx="1806600" cy="103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03" name="Google Shape;203;p38"/>
          <p:cNvSpPr txBox="1"/>
          <p:nvPr/>
        </p:nvSpPr>
        <p:spPr>
          <a:xfrm>
            <a:off x="3615198" y="3174695"/>
            <a:ext cx="4791300" cy="1177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IndentationError: expected an indented block after 'if' statement on line 2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Errors</a:t>
            </a:r>
            <a:endParaRPr/>
          </a:p>
        </p:txBody>
      </p:sp>
      <p:sp>
        <p:nvSpPr>
          <p:cNvPr id="209" name="Google Shape;209;p3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While coding, things can go wrong. When this happens, we get an </a:t>
            </a:r>
            <a:r>
              <a:rPr b="1" lang="en" sz="2400">
                <a:solidFill>
                  <a:schemeClr val="accent6"/>
                </a:solidFill>
              </a:rPr>
              <a:t>Error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Errors can be put in 3 broad categories:</a:t>
            </a:r>
            <a:endParaRPr/>
          </a:p>
          <a:p>
            <a:pPr indent="-180975" lvl="0" marL="40005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" sz="2400"/>
              <a:t>Syntax Errors</a:t>
            </a:r>
            <a:endParaRPr/>
          </a:p>
          <a:p>
            <a:pPr indent="-180975" lvl="0" marL="40005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" sz="2400"/>
              <a:t>Runtime Errors</a:t>
            </a:r>
            <a:endParaRPr/>
          </a:p>
          <a:p>
            <a:pPr indent="-180975" lvl="0" marL="40005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" sz="2400"/>
              <a:t>Logic Errors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</p:txBody>
      </p:sp>
      <p:sp>
        <p:nvSpPr>
          <p:cNvPr id="210" name="Google Shape;210;p39"/>
          <p:cNvSpPr txBox="1"/>
          <p:nvPr/>
        </p:nvSpPr>
        <p:spPr>
          <a:xfrm>
            <a:off x="6599902" y="1950926"/>
            <a:ext cx="1806600" cy="103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11" name="Google Shape;211;p39"/>
          <p:cNvSpPr txBox="1"/>
          <p:nvPr/>
        </p:nvSpPr>
        <p:spPr>
          <a:xfrm>
            <a:off x="3615198" y="3174695"/>
            <a:ext cx="4791300" cy="1177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IndentationError: expected an indented block after 'if' statement on line 2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les 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419E2F"/>
      </a:accent5>
      <a:accent6>
        <a:srgbClr val="FFEB38"/>
      </a:accent6>
      <a:hlink>
        <a:srgbClr val="FF9900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