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63" r:id="rId5"/>
    <p:sldId id="288" r:id="rId6"/>
    <p:sldId id="283" r:id="rId7"/>
    <p:sldId id="289" r:id="rId8"/>
    <p:sldId id="293" r:id="rId9"/>
    <p:sldId id="294" r:id="rId10"/>
    <p:sldId id="284" r:id="rId11"/>
    <p:sldId id="290" r:id="rId12"/>
    <p:sldId id="295" r:id="rId13"/>
    <p:sldId id="296" r:id="rId14"/>
    <p:sldId id="297" r:id="rId15"/>
    <p:sldId id="298" r:id="rId16"/>
    <p:sldId id="299" r:id="rId17"/>
    <p:sldId id="287" r:id="rId18"/>
    <p:sldId id="291" r:id="rId19"/>
    <p:sldId id="301" r:id="rId20"/>
    <p:sldId id="302" r:id="rId21"/>
    <p:sldId id="303" r:id="rId22"/>
    <p:sldId id="318" r:id="rId23"/>
    <p:sldId id="305" r:id="rId24"/>
    <p:sldId id="309" r:id="rId25"/>
    <p:sldId id="285" r:id="rId26"/>
    <p:sldId id="292" r:id="rId27"/>
    <p:sldId id="319" r:id="rId28"/>
    <p:sldId id="320" r:id="rId29"/>
    <p:sldId id="322" r:id="rId30"/>
    <p:sldId id="321" r:id="rId31"/>
    <p:sldId id="323" r:id="rId32"/>
    <p:sldId id="286" r:id="rId33"/>
    <p:sldId id="259" r:id="rId34"/>
    <p:sldId id="311" r:id="rId35"/>
    <p:sldId id="312" r:id="rId36"/>
    <p:sldId id="313" r:id="rId37"/>
    <p:sldId id="324" r:id="rId38"/>
    <p:sldId id="314" r:id="rId39"/>
    <p:sldId id="310" r:id="rId40"/>
    <p:sldId id="315" r:id="rId41"/>
    <p:sldId id="316" r:id="rId42"/>
    <p:sldId id="317" r:id="rId43"/>
    <p:sldId id="277" r:id="rId44"/>
    <p:sldId id="278" r:id="rId45"/>
    <p:sldId id="28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B686-C321-4215-B288-CC584B23D19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2E6C8-89E3-47AE-AF87-F263AF195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628DD6-8E97-6D4B-351A-2A2E2DB8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AE05AB-2A0F-BAFB-1B8A-8448D4E8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7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05F7-2A03-ADB5-054D-CAC63D40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7CAA-956E-6074-37A9-4BD75292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DBEA-3DD9-6C26-D161-CE50BD5C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7C47F-675B-6E9F-FB07-0D2C16FF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E63-6ECE-5743-57D5-8B58BFC7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5A28-211D-5683-699C-42AFEFE63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5A283-801F-384F-87DF-A74CE381A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0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EE09-D290-2FD6-67B3-CFADE353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CA72-A941-A2CF-A8BC-10B0D8BC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15432-C8B2-8C50-6BAC-BE7669A8B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68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E81A9-5FE6-F1E6-475D-851830A5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72D70-4847-BC60-CFBC-449C25A51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849F3-4618-A934-5CDF-27950F750B62}"/>
              </a:ext>
            </a:extLst>
          </p:cNvPr>
          <p:cNvSpPr txBox="1"/>
          <p:nvPr userDrawn="1"/>
        </p:nvSpPr>
        <p:spPr>
          <a:xfrm>
            <a:off x="0" y="6607221"/>
            <a:ext cx="1970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Created by Kobi Falus for CICS 110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DABC1-0816-BC1B-845B-78E455442804}"/>
              </a:ext>
            </a:extLst>
          </p:cNvPr>
          <p:cNvSpPr txBox="1"/>
          <p:nvPr userDrawn="1"/>
        </p:nvSpPr>
        <p:spPr>
          <a:xfrm>
            <a:off x="11690397" y="6611779"/>
            <a:ext cx="501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409ECA-E4AF-446A-804D-C793AD153163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82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pythontutor.com/visualize.html#code=def%20add%28to,%20what%29%3A%0A%20%20%20%20to%20%2B%3D%20what%0A%20%20%20%20return%20to%0A%0Adef%20test%28to,%20what%29%3A%0A%20%20%20%20print%28to,%20what,%20%0A%20%20%20%20%20%20%20%20%20%20add%28to,%20what%29%29%0A%20%20%20%20%0Atest%281,%202%29%0Atest%28%5B1,%202%5D,%20%5B3,%204%5D%29%0Atest%28%22hello%22,%20%22world%22%29%0Atest%28%281,%202%29,%20%283,%204%29%29&amp;cumulative=false&amp;curInstr=0&amp;heapPrimitives=nevernest&amp;mode=display&amp;origin=opt-frontend.js&amp;py=3&amp;rawInputLstJSON=%5B%5D&amp;textReferences=false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383D69-1EB0-D29E-EC43-8D0911D0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sz="4800" dirty="0"/>
              <a:t>Modules and Mutation</a:t>
            </a:r>
          </a:p>
        </p:txBody>
      </p:sp>
      <p:pic>
        <p:nvPicPr>
          <p:cNvPr id="5" name="Picture 4" descr="A computer on a desk">
            <a:extLst>
              <a:ext uri="{FF2B5EF4-FFF2-40B4-BE49-F238E27FC236}">
                <a16:creationId xmlns:a16="http://schemas.microsoft.com/office/drawing/2014/main" id="{9288C1E9-2D48-8180-E1B5-6C3D29058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r="8334" b="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89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Making a Module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2734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Module is a collection of code in a file.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We’ve already seen a few modules:</a:t>
            </a:r>
          </a:p>
          <a:p>
            <a:pPr>
              <a:buFontTx/>
              <a:buChar char="-"/>
            </a:pPr>
            <a:r>
              <a:rPr lang="en-US" sz="3200" dirty="0"/>
              <a:t>Math</a:t>
            </a:r>
          </a:p>
          <a:p>
            <a:pPr>
              <a:buFontTx/>
              <a:buChar char="-"/>
            </a:pPr>
            <a:r>
              <a:rPr lang="en-US" sz="3200" dirty="0"/>
              <a:t>Datetime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Let’s see how to create our own!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7E9A51C-6A4D-67B1-981E-EEF187E5B609}"/>
              </a:ext>
            </a:extLst>
          </p:cNvPr>
          <p:cNvSpPr/>
          <p:nvPr/>
        </p:nvSpPr>
        <p:spPr>
          <a:xfrm>
            <a:off x="7895303" y="1248468"/>
            <a:ext cx="4021394" cy="2448462"/>
          </a:xfrm>
          <a:prstGeom prst="wedgeRoundRectCallout">
            <a:avLst>
              <a:gd name="adj1" fmla="val -75845"/>
              <a:gd name="adj2" fmla="val 303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You can see the files that correspond to these modules by Ctrl-Clicking on them in VS Code!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(Or right click then “Go to Definition”)</a:t>
            </a:r>
          </a:p>
        </p:txBody>
      </p:sp>
    </p:spTree>
    <p:extLst>
      <p:ext uri="{BB962C8B-B14F-4D97-AF65-F5344CB8AC3E}">
        <p14:creationId xmlns:p14="http://schemas.microsoft.com/office/powerpoint/2010/main" val="274614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201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Module is a collection of code in a file.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We’ve added a bunch of code for printing dates into a file!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See date_printing.py on website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4805B6-EBB2-077C-BEEE-6AC6A8ACF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349" y="247560"/>
            <a:ext cx="5770388" cy="60034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5394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4839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Module is a collection of code in a file.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Now, create a new file in the same folder as date_printing.py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In this file we’ll use the </a:t>
            </a:r>
            <a:r>
              <a:rPr lang="en-US" sz="3200" dirty="0" err="1"/>
              <a:t>date_printing</a:t>
            </a:r>
            <a:r>
              <a:rPr lang="en-US" sz="3200" dirty="0"/>
              <a:t> module!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B143EB-EA64-36F2-BC3F-2ED8D2F95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415" y="605836"/>
            <a:ext cx="3565779" cy="24702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A1311-4147-1DFA-D87F-7EF7DFC6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876" y="2632640"/>
            <a:ext cx="3346350" cy="2471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4CD343-442C-4FF0-2CE1-32B26C8FD2C7}"/>
              </a:ext>
            </a:extLst>
          </p:cNvPr>
          <p:cNvSpPr/>
          <p:nvPr/>
        </p:nvSpPr>
        <p:spPr>
          <a:xfrm>
            <a:off x="8416412" y="1690688"/>
            <a:ext cx="353961" cy="324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92F7D8-3A89-C8F8-BA42-F1C559361992}"/>
              </a:ext>
            </a:extLst>
          </p:cNvPr>
          <p:cNvSpPr/>
          <p:nvPr/>
        </p:nvSpPr>
        <p:spPr>
          <a:xfrm>
            <a:off x="9080090" y="4153669"/>
            <a:ext cx="2394155" cy="324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98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48394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A Module is a collection of code in a file.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To use the module, we must import it.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To import it, type import then the name of the file (without the .</a:t>
            </a:r>
            <a:r>
              <a:rPr lang="en-US" sz="3200" dirty="0" err="1"/>
              <a:t>py</a:t>
            </a:r>
            <a:r>
              <a:rPr lang="en-US" sz="32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DE21C-4264-1760-A44F-F604AF5ADC0A}"/>
              </a:ext>
            </a:extLst>
          </p:cNvPr>
          <p:cNvSpPr txBox="1"/>
          <p:nvPr/>
        </p:nvSpPr>
        <p:spPr>
          <a:xfrm>
            <a:off x="6862917" y="3028510"/>
            <a:ext cx="4778478" cy="584775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date_printing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18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5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Now, let’s try to access things in the module</a:t>
            </a:r>
          </a:p>
          <a:p>
            <a:pPr>
              <a:buFontTx/>
              <a:buChar char="-"/>
            </a:pPr>
            <a:r>
              <a:rPr lang="en-US" sz="3200" dirty="0" err="1"/>
              <a:t>module.my_function</a:t>
            </a:r>
            <a:r>
              <a:rPr lang="en-US" sz="3200" dirty="0"/>
              <a:t>()</a:t>
            </a:r>
          </a:p>
          <a:p>
            <a:pPr>
              <a:buFontTx/>
              <a:buChar char="-"/>
            </a:pPr>
            <a:r>
              <a:rPr lang="en-US" sz="3200" dirty="0" err="1"/>
              <a:t>module.my_variable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8AEF0D-CCDE-CAC5-7F39-0FFF96BAB1A4}"/>
              </a:ext>
            </a:extLst>
          </p:cNvPr>
          <p:cNvSpPr txBox="1"/>
          <p:nvPr/>
        </p:nvSpPr>
        <p:spPr>
          <a:xfrm>
            <a:off x="4847304" y="3031798"/>
            <a:ext cx="7148051" cy="1938992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datetime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datetime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date_printing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get_date_nice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date_printing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formats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A4B6F-202E-58EF-9E8A-E973D366174F}"/>
              </a:ext>
            </a:extLst>
          </p:cNvPr>
          <p:cNvSpPr txBox="1"/>
          <p:nvPr/>
        </p:nvSpPr>
        <p:spPr>
          <a:xfrm>
            <a:off x="1246238" y="4832907"/>
            <a:ext cx="34437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April 5, 2023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['nice', 'slashes']</a:t>
            </a:r>
          </a:p>
        </p:txBody>
      </p:sp>
    </p:spTree>
    <p:extLst>
      <p:ext uri="{BB962C8B-B14F-4D97-AF65-F5344CB8AC3E}">
        <p14:creationId xmlns:p14="http://schemas.microsoft.com/office/powerpoint/2010/main" val="1926093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5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Goal: Practice adding to and using a module</a:t>
            </a:r>
          </a:p>
          <a:p>
            <a:pPr marL="0" indent="0">
              <a:buNone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Add a new function to the </a:t>
            </a:r>
            <a:r>
              <a:rPr lang="en-US" sz="3200" dirty="0" err="1"/>
              <a:t>date_printing</a:t>
            </a:r>
            <a:r>
              <a:rPr lang="en-US" sz="3200" dirty="0"/>
              <a:t> module</a:t>
            </a:r>
          </a:p>
          <a:p>
            <a:pPr marL="514350" indent="-514350">
              <a:buAutoNum type="arabicPeriod"/>
            </a:pPr>
            <a:r>
              <a:rPr lang="en-US" sz="3200" dirty="0"/>
              <a:t>Use your new function in another file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Bonus: Create a new way to print the date, and update </a:t>
            </a:r>
            <a:r>
              <a:rPr lang="en-US" sz="3200" dirty="0" err="1"/>
              <a:t>print_date</a:t>
            </a:r>
            <a:r>
              <a:rPr lang="en-US" sz="3200" dirty="0"/>
              <a:t> and formats to use it!</a:t>
            </a:r>
          </a:p>
        </p:txBody>
      </p:sp>
    </p:spTree>
    <p:extLst>
      <p:ext uri="{BB962C8B-B14F-4D97-AF65-F5344CB8AC3E}">
        <p14:creationId xmlns:p14="http://schemas.microsoft.com/office/powerpoint/2010/main" val="3460142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File System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21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Now we are using multiple files for python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What are files?</a:t>
            </a:r>
          </a:p>
          <a:p>
            <a:pPr marL="0" indent="0">
              <a:buNone/>
            </a:pPr>
            <a:r>
              <a:rPr lang="en-US" sz="3200" dirty="0"/>
              <a:t>How are they stored?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6E1C87-EE1F-FE55-198F-84419B5DD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207" y="255638"/>
            <a:ext cx="2590800" cy="25908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CEDA8E0-1BBA-2282-EC13-7A2296074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33" y="1594632"/>
            <a:ext cx="2445824" cy="1834368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C2BCD38D-E502-53A5-5123-3DB9F79AD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53" y="2920195"/>
            <a:ext cx="2590799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95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182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are files: A collection of data stored on your computer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Almost everything stored on your computer is stored in a file:</a:t>
            </a:r>
          </a:p>
          <a:p>
            <a:pPr>
              <a:buFontTx/>
              <a:buChar char="-"/>
            </a:pPr>
            <a:r>
              <a:rPr lang="en-US" sz="3200" dirty="0"/>
              <a:t>Images, Games, Chrome, Emails</a:t>
            </a:r>
          </a:p>
          <a:p>
            <a:pPr>
              <a:buFontTx/>
              <a:buChar char="-"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Python code is stored in files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7E356E-C0DE-FFE1-8F2D-0E9356EF1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25" y="365125"/>
            <a:ext cx="4990399" cy="32138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5EE59B-3211-AF1D-E150-308B885C08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4"/>
          <a:stretch/>
        </p:blipFill>
        <p:spPr>
          <a:xfrm>
            <a:off x="6768325" y="3883742"/>
            <a:ext cx="4974633" cy="2454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608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HW5 due April 12th (next Wednesday)</a:t>
            </a:r>
          </a:p>
          <a:p>
            <a:r>
              <a:rPr lang="en-US" dirty="0"/>
              <a:t>Participation 7 due Thursday</a:t>
            </a:r>
          </a:p>
          <a:p>
            <a:r>
              <a:rPr lang="en-US" dirty="0"/>
              <a:t>Quiz 8 due Thursday</a:t>
            </a:r>
          </a:p>
          <a:p>
            <a:r>
              <a:rPr lang="en-US" dirty="0"/>
              <a:t>Lab on Friday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04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182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Files have specific names:</a:t>
            </a:r>
          </a:p>
          <a:p>
            <a:pPr>
              <a:buFontTx/>
              <a:buChar char="-"/>
            </a:pPr>
            <a:r>
              <a:rPr lang="en-US" sz="3200" dirty="0"/>
              <a:t>They start with a bunch of text</a:t>
            </a:r>
          </a:p>
          <a:p>
            <a:pPr>
              <a:buFontTx/>
              <a:buChar char="-"/>
            </a:pPr>
            <a:r>
              <a:rPr lang="en-US" sz="3200" dirty="0"/>
              <a:t>They end with a dot, then a few letters</a:t>
            </a:r>
          </a:p>
          <a:p>
            <a:pPr marL="0" indent="0">
              <a:buNone/>
            </a:pPr>
            <a:r>
              <a:rPr lang="en-US" sz="3200" dirty="0"/>
              <a:t>Examples:</a:t>
            </a:r>
          </a:p>
          <a:p>
            <a:pPr marL="0" indent="0">
              <a:buNone/>
            </a:pPr>
            <a:r>
              <a:rPr lang="en-US" sz="3200" dirty="0"/>
              <a:t>Test.py, Chrome.exe, Word.doc, Data.csv, Words.txt, Paper.pdf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C55C6-1B6E-B569-8D2F-1381E077D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332" y="500532"/>
            <a:ext cx="4435893" cy="32850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4D5CE6-FA4B-91EA-249A-E8DCAAF27139}"/>
              </a:ext>
            </a:extLst>
          </p:cNvPr>
          <p:cNvSpPr txBox="1"/>
          <p:nvPr/>
        </p:nvSpPr>
        <p:spPr>
          <a:xfrm>
            <a:off x="7403690" y="4404852"/>
            <a:ext cx="367780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VS Code will tell you if a file’s name is</a:t>
            </a:r>
            <a:br>
              <a:rPr lang="en-US" dirty="0"/>
            </a:br>
            <a:r>
              <a:rPr lang="en-US" dirty="0"/>
              <a:t>invalid. But you can find the exact</a:t>
            </a:r>
            <a:br>
              <a:rPr lang="en-US" dirty="0"/>
            </a:br>
            <a:r>
              <a:rPr lang="en-US" dirty="0"/>
              <a:t>rules online (try googling it!)</a:t>
            </a:r>
          </a:p>
        </p:txBody>
      </p:sp>
    </p:spTree>
    <p:extLst>
      <p:ext uri="{BB962C8B-B14F-4D97-AF65-F5344CB8AC3E}">
        <p14:creationId xmlns:p14="http://schemas.microsoft.com/office/powerpoint/2010/main" val="701481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6776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Files are stored in Folders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Examples: </a:t>
            </a:r>
            <a:br>
              <a:rPr lang="en-US" sz="3200" dirty="0"/>
            </a:br>
            <a:r>
              <a:rPr lang="en-US" sz="3200" dirty="0"/>
              <a:t>Desktop, Downloads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Together, they make a file system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A036E4-8405-FB0E-4580-5FDCE6121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49" y="673100"/>
            <a:ext cx="58388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34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Why does this matter?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To import a module, python needs to know exactly where it is. If the module is in a different folder, python gets confused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1288A3-5D48-361E-F168-87582F7A3D76}"/>
              </a:ext>
            </a:extLst>
          </p:cNvPr>
          <p:cNvSpPr txBox="1"/>
          <p:nvPr/>
        </p:nvSpPr>
        <p:spPr>
          <a:xfrm>
            <a:off x="8691715" y="373162"/>
            <a:ext cx="273336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you want to know more, lookup python relative imports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8ABF91-B240-8A88-EE2C-E5F6C4B2D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89"/>
          <a:stretch/>
        </p:blipFill>
        <p:spPr>
          <a:xfrm>
            <a:off x="838198" y="4155363"/>
            <a:ext cx="2691583" cy="2021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DD2EE4-DC09-E5AE-30A7-9509CE00B070}"/>
              </a:ext>
            </a:extLst>
          </p:cNvPr>
          <p:cNvSpPr txBox="1"/>
          <p:nvPr/>
        </p:nvSpPr>
        <p:spPr>
          <a:xfrm>
            <a:off x="3705550" y="4155363"/>
            <a:ext cx="3018502" cy="461665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my_module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2D4BA-0263-36E9-B644-5BD599141915}"/>
              </a:ext>
            </a:extLst>
          </p:cNvPr>
          <p:cNvSpPr txBox="1"/>
          <p:nvPr/>
        </p:nvSpPr>
        <p:spPr>
          <a:xfrm>
            <a:off x="3705550" y="4742240"/>
            <a:ext cx="764824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nsolas" panose="020B0609020204030204" pitchFamily="49" charset="0"/>
              </a:rPr>
              <a:t>Traceback (most recent call last):</a:t>
            </a:r>
          </a:p>
          <a:p>
            <a:r>
              <a:rPr lang="en-US" sz="2200" dirty="0">
                <a:latin typeface="Consolas" panose="020B0609020204030204" pitchFamily="49" charset="0"/>
              </a:rPr>
              <a:t>  File (FILE_PATH) line 6, in &lt;module&gt;</a:t>
            </a:r>
          </a:p>
          <a:p>
            <a:r>
              <a:rPr lang="en-US" sz="2200" dirty="0">
                <a:latin typeface="Consolas" panose="020B0609020204030204" pitchFamily="49" charset="0"/>
              </a:rPr>
              <a:t>    import </a:t>
            </a:r>
            <a:r>
              <a:rPr lang="en-US" sz="2200" dirty="0" err="1">
                <a:latin typeface="Consolas" panose="020B0609020204030204" pitchFamily="49" charset="0"/>
              </a:rPr>
              <a:t>my_module</a:t>
            </a:r>
            <a:endParaRPr lang="en-US" sz="2200" dirty="0">
              <a:latin typeface="Consolas" panose="020B0609020204030204" pitchFamily="49" charset="0"/>
            </a:endParaRPr>
          </a:p>
          <a:p>
            <a:r>
              <a:rPr lang="en-US" sz="2200" dirty="0" err="1">
                <a:latin typeface="Consolas" panose="020B0609020204030204" pitchFamily="49" charset="0"/>
              </a:rPr>
              <a:t>ModuleNotFoundError</a:t>
            </a:r>
            <a:r>
              <a:rPr lang="en-US" sz="2200" dirty="0">
                <a:latin typeface="Consolas" panose="020B0609020204030204" pitchFamily="49" charset="0"/>
              </a:rPr>
              <a:t>: No module named '</a:t>
            </a:r>
            <a:r>
              <a:rPr lang="en-US" sz="2200" dirty="0" err="1">
                <a:latin typeface="Consolas" panose="020B0609020204030204" pitchFamily="49" charset="0"/>
              </a:rPr>
              <a:t>my_module</a:t>
            </a:r>
            <a:r>
              <a:rPr lang="en-US" sz="2200" dirty="0">
                <a:latin typeface="Consolas" panose="020B0609020204030204" pitchFamily="49" charset="0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3934351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868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If you want to import a module, in a folder: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Import </a:t>
            </a:r>
            <a:r>
              <a:rPr lang="en-US" sz="3200" dirty="0" err="1"/>
              <a:t>folder.my_module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Import </a:t>
            </a:r>
            <a:r>
              <a:rPr lang="en-US" sz="3200" dirty="0" err="1"/>
              <a:t>outer_folder.inner_folder.my_module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1288A3-5D48-361E-F168-87582F7A3D76}"/>
              </a:ext>
            </a:extLst>
          </p:cNvPr>
          <p:cNvSpPr txBox="1"/>
          <p:nvPr/>
        </p:nvSpPr>
        <p:spPr>
          <a:xfrm>
            <a:off x="8691715" y="373162"/>
            <a:ext cx="273336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you want to know more, lookup python relative imports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6B63F-2294-695B-DEE9-6810B3654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89"/>
          <a:stretch/>
        </p:blipFill>
        <p:spPr>
          <a:xfrm>
            <a:off x="838198" y="4155363"/>
            <a:ext cx="2691583" cy="2021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A4568C-EE9A-594B-C473-C2453DED4E7D}"/>
              </a:ext>
            </a:extLst>
          </p:cNvPr>
          <p:cNvSpPr txBox="1"/>
          <p:nvPr/>
        </p:nvSpPr>
        <p:spPr>
          <a:xfrm>
            <a:off x="4049679" y="4381333"/>
            <a:ext cx="6205366" cy="1569660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folder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my_module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folder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my_module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my_function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folder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my_module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my_variable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51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362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Goal: Import a module from a file</a:t>
            </a:r>
          </a:p>
          <a:p>
            <a:pPr marL="0" indent="0">
              <a:buNone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Move the </a:t>
            </a:r>
            <a:r>
              <a:rPr lang="en-US" sz="3200" dirty="0" err="1"/>
              <a:t>date_printing</a:t>
            </a:r>
            <a:r>
              <a:rPr lang="en-US" sz="3200" dirty="0"/>
              <a:t> module into a folder (Ex: dates)</a:t>
            </a:r>
          </a:p>
          <a:p>
            <a:pPr marL="514350" indent="-514350">
              <a:buAutoNum type="arabicPeriod"/>
            </a:pPr>
            <a:r>
              <a:rPr lang="en-US" sz="3200" dirty="0"/>
              <a:t>Import the module from a file outside the folder (Ex: main.py)</a:t>
            </a:r>
          </a:p>
          <a:p>
            <a:pPr marL="514350" indent="-514350">
              <a:buAutoNum type="arabicPeriod"/>
            </a:pPr>
            <a:r>
              <a:rPr lang="en-US" sz="3200" dirty="0"/>
              <a:t>Use the module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120369-4677-97C2-B4BF-5A35675B6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5"/>
          <a:stretch/>
        </p:blipFill>
        <p:spPr>
          <a:xfrm>
            <a:off x="6774426" y="1061384"/>
            <a:ext cx="3589698" cy="15284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00BFC1-44DE-17FB-0510-4E83BDF9D2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86"/>
          <a:stretch/>
        </p:blipFill>
        <p:spPr>
          <a:xfrm>
            <a:off x="8578445" y="2265616"/>
            <a:ext cx="3198142" cy="1681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6013EB-67CB-74CC-F2B4-34B73D4854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7" r="7143"/>
          <a:stretch/>
        </p:blipFill>
        <p:spPr>
          <a:xfrm>
            <a:off x="6774426" y="3747487"/>
            <a:ext cx="3165987" cy="17822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06FB9E-31E6-5010-7AE5-232F4E24793E}"/>
              </a:ext>
            </a:extLst>
          </p:cNvPr>
          <p:cNvSpPr/>
          <p:nvPr/>
        </p:nvSpPr>
        <p:spPr>
          <a:xfrm>
            <a:off x="8908025" y="1027906"/>
            <a:ext cx="491614" cy="4665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BA3345-35D8-7C42-E7D1-D9B7574E41AB}"/>
              </a:ext>
            </a:extLst>
          </p:cNvPr>
          <p:cNvSpPr/>
          <p:nvPr/>
        </p:nvSpPr>
        <p:spPr>
          <a:xfrm>
            <a:off x="9153831" y="2609965"/>
            <a:ext cx="2622755" cy="4665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26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Importing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94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Importing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There are a lot of ways to import a module</a:t>
            </a:r>
          </a:p>
          <a:p>
            <a:pPr>
              <a:buFontTx/>
              <a:buChar char="-"/>
            </a:pPr>
            <a:r>
              <a:rPr lang="en-US" sz="3200" dirty="0"/>
              <a:t>Import module</a:t>
            </a:r>
          </a:p>
          <a:p>
            <a:pPr>
              <a:buFontTx/>
              <a:buChar char="-"/>
            </a:pPr>
            <a:r>
              <a:rPr lang="en-US" sz="3200" dirty="0"/>
              <a:t>From module import stuff</a:t>
            </a:r>
          </a:p>
          <a:p>
            <a:pPr>
              <a:buFontTx/>
              <a:buChar char="-"/>
            </a:pPr>
            <a:r>
              <a:rPr lang="en-US" sz="3200" dirty="0"/>
              <a:t>From module import stuff as name</a:t>
            </a:r>
          </a:p>
          <a:p>
            <a:pPr>
              <a:buFontTx/>
              <a:buChar char="-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799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Importing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There are a lot of ways to import a module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Import module</a:t>
            </a:r>
          </a:p>
          <a:p>
            <a:pPr>
              <a:buFontTx/>
              <a:buChar char="-"/>
            </a:pPr>
            <a:r>
              <a:rPr lang="en-US" sz="3200" dirty="0"/>
              <a:t>From module import stuff</a:t>
            </a:r>
          </a:p>
          <a:p>
            <a:pPr>
              <a:buFontTx/>
              <a:buChar char="-"/>
            </a:pPr>
            <a:r>
              <a:rPr lang="en-US" sz="3200" dirty="0"/>
              <a:t>From module import stuff as name</a:t>
            </a:r>
          </a:p>
          <a:p>
            <a:pPr>
              <a:buFontTx/>
              <a:buChar char="-"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BFE7D-4F5C-FF84-0649-1F0E0CEA3C89}"/>
              </a:ext>
            </a:extLst>
          </p:cNvPr>
          <p:cNvSpPr txBox="1"/>
          <p:nvPr/>
        </p:nvSpPr>
        <p:spPr>
          <a:xfrm>
            <a:off x="3476950" y="4237971"/>
            <a:ext cx="7876850" cy="1938992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datetime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date_printing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datetime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date_printing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print_date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"nice"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29B7EC-14E6-64D6-F5FC-6ADF3F62ED25}"/>
              </a:ext>
            </a:extLst>
          </p:cNvPr>
          <p:cNvSpPr/>
          <p:nvPr/>
        </p:nvSpPr>
        <p:spPr>
          <a:xfrm>
            <a:off x="3476950" y="4635411"/>
            <a:ext cx="4546173" cy="4665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76AEE3-3027-DF5D-AB7F-2E32987B5E24}"/>
              </a:ext>
            </a:extLst>
          </p:cNvPr>
          <p:cNvSpPr/>
          <p:nvPr/>
        </p:nvSpPr>
        <p:spPr>
          <a:xfrm>
            <a:off x="3476950" y="5738308"/>
            <a:ext cx="5185269" cy="4665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28DA5-906B-8502-6B9E-12136A7BA876}"/>
              </a:ext>
            </a:extLst>
          </p:cNvPr>
          <p:cNvSpPr txBox="1"/>
          <p:nvPr/>
        </p:nvSpPr>
        <p:spPr>
          <a:xfrm>
            <a:off x="838200" y="4463845"/>
            <a:ext cx="23572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Imports the module, keeping its full name</a:t>
            </a:r>
          </a:p>
        </p:txBody>
      </p:sp>
    </p:spTree>
    <p:extLst>
      <p:ext uri="{BB962C8B-B14F-4D97-AF65-F5344CB8AC3E}">
        <p14:creationId xmlns:p14="http://schemas.microsoft.com/office/powerpoint/2010/main" val="2053421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Importing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There are a lot of ways to import a module</a:t>
            </a:r>
          </a:p>
          <a:p>
            <a:pPr>
              <a:buFontTx/>
              <a:buChar char="-"/>
            </a:pPr>
            <a:r>
              <a:rPr lang="en-US" sz="3200" dirty="0"/>
              <a:t>Import module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From module import stuff</a:t>
            </a:r>
          </a:p>
          <a:p>
            <a:pPr>
              <a:buFontTx/>
              <a:buChar char="-"/>
            </a:pPr>
            <a:r>
              <a:rPr lang="en-US" sz="3200" dirty="0"/>
              <a:t>From module import stuff as name</a:t>
            </a:r>
          </a:p>
          <a:p>
            <a:pPr>
              <a:buFontTx/>
              <a:buChar char="-"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BFE7D-4F5C-FF84-0649-1F0E0CEA3C89}"/>
              </a:ext>
            </a:extLst>
          </p:cNvPr>
          <p:cNvSpPr txBox="1"/>
          <p:nvPr/>
        </p:nvSpPr>
        <p:spPr>
          <a:xfrm>
            <a:off x="3476950" y="4237971"/>
            <a:ext cx="7876850" cy="1938992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datetime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date_printing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print_date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datetime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print_date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"nice"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29B7EC-14E6-64D6-F5FC-6ADF3F62ED25}"/>
              </a:ext>
            </a:extLst>
          </p:cNvPr>
          <p:cNvSpPr/>
          <p:nvPr/>
        </p:nvSpPr>
        <p:spPr>
          <a:xfrm>
            <a:off x="3476950" y="4635411"/>
            <a:ext cx="7279540" cy="4665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76AEE3-3027-DF5D-AB7F-2E32987B5E24}"/>
              </a:ext>
            </a:extLst>
          </p:cNvPr>
          <p:cNvSpPr/>
          <p:nvPr/>
        </p:nvSpPr>
        <p:spPr>
          <a:xfrm>
            <a:off x="3476950" y="5738308"/>
            <a:ext cx="1802973" cy="4665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28DA5-906B-8502-6B9E-12136A7BA876}"/>
              </a:ext>
            </a:extLst>
          </p:cNvPr>
          <p:cNvSpPr txBox="1"/>
          <p:nvPr/>
        </p:nvSpPr>
        <p:spPr>
          <a:xfrm>
            <a:off x="838200" y="4237971"/>
            <a:ext cx="235728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Imports the specific variables or functions. No need to use full name after</a:t>
            </a:r>
          </a:p>
        </p:txBody>
      </p:sp>
    </p:spTree>
    <p:extLst>
      <p:ext uri="{BB962C8B-B14F-4D97-AF65-F5344CB8AC3E}">
        <p14:creationId xmlns:p14="http://schemas.microsoft.com/office/powerpoint/2010/main" val="323293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Importing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There are a lot of ways to import a module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From module import stuff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BFE7D-4F5C-FF84-0649-1F0E0CEA3C89}"/>
              </a:ext>
            </a:extLst>
          </p:cNvPr>
          <p:cNvSpPr txBox="1"/>
          <p:nvPr/>
        </p:nvSpPr>
        <p:spPr>
          <a:xfrm>
            <a:off x="838200" y="4053305"/>
            <a:ext cx="10515600" cy="2308324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datetime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date_printing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print_date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formats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datetime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print_date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"nice"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formats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29B7EC-14E6-64D6-F5FC-6ADF3F62ED25}"/>
              </a:ext>
            </a:extLst>
          </p:cNvPr>
          <p:cNvSpPr/>
          <p:nvPr/>
        </p:nvSpPr>
        <p:spPr>
          <a:xfrm>
            <a:off x="6243484" y="4429209"/>
            <a:ext cx="3372464" cy="4665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76AEE3-3027-DF5D-AB7F-2E32987B5E24}"/>
              </a:ext>
            </a:extLst>
          </p:cNvPr>
          <p:cNvSpPr/>
          <p:nvPr/>
        </p:nvSpPr>
        <p:spPr>
          <a:xfrm>
            <a:off x="838199" y="5589821"/>
            <a:ext cx="1802973" cy="3829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28DA5-906B-8502-6B9E-12136A7BA876}"/>
              </a:ext>
            </a:extLst>
          </p:cNvPr>
          <p:cNvSpPr txBox="1"/>
          <p:nvPr/>
        </p:nvSpPr>
        <p:spPr>
          <a:xfrm>
            <a:off x="8701548" y="1480444"/>
            <a:ext cx="256621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Import multiple functions/variables by separating them with commas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CA80F-7088-C7E7-607C-557650C62D2A}"/>
              </a:ext>
            </a:extLst>
          </p:cNvPr>
          <p:cNvSpPr/>
          <p:nvPr/>
        </p:nvSpPr>
        <p:spPr>
          <a:xfrm>
            <a:off x="1900083" y="5972782"/>
            <a:ext cx="1295401" cy="3829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E29E-0DB1-A83C-E2A0-20EFC2A0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Learning Goals Slide</a:t>
            </a:r>
          </a:p>
        </p:txBody>
      </p:sp>
      <p:pic>
        <p:nvPicPr>
          <p:cNvPr id="6" name="Picture 5" descr="A picture containing a sticky note that says &quot;To do&quot;">
            <a:extLst>
              <a:ext uri="{FF2B5EF4-FFF2-40B4-BE49-F238E27FC236}">
                <a16:creationId xmlns:a16="http://schemas.microsoft.com/office/drawing/2014/main" id="{D08F58A1-8D54-6135-4224-DCD32024E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8412"/>
            <a:ext cx="5181600" cy="344576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01F96-018B-B2EC-3ED3-CB77F76A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1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Modules</a:t>
            </a:r>
          </a:p>
          <a:p>
            <a:pPr lvl="1"/>
            <a:r>
              <a:rPr lang="en-US" sz="2000" dirty="0"/>
              <a:t>What is it? How do you make one? Why make one?</a:t>
            </a:r>
          </a:p>
          <a:p>
            <a:pPr marL="0" indent="0">
              <a:buNone/>
            </a:pPr>
            <a:r>
              <a:rPr lang="en-US" dirty="0"/>
              <a:t>File System</a:t>
            </a:r>
          </a:p>
          <a:p>
            <a:pPr lvl="1"/>
            <a:r>
              <a:rPr lang="en-US" sz="2000" dirty="0"/>
              <a:t>What is it? Why is it important?</a:t>
            </a:r>
          </a:p>
          <a:p>
            <a:pPr marL="0" indent="0">
              <a:buNone/>
            </a:pPr>
            <a:r>
              <a:rPr lang="en-US" dirty="0"/>
              <a:t>Importing</a:t>
            </a:r>
          </a:p>
          <a:p>
            <a:pPr lvl="1"/>
            <a:r>
              <a:rPr lang="en-US" sz="2000" dirty="0"/>
              <a:t>What ways can you write import statements?</a:t>
            </a:r>
          </a:p>
          <a:p>
            <a:pPr marL="0" indent="0">
              <a:buNone/>
            </a:pPr>
            <a:r>
              <a:rPr lang="en-US" dirty="0"/>
              <a:t>Mutability</a:t>
            </a:r>
          </a:p>
          <a:p>
            <a:pPr lvl="1"/>
            <a:r>
              <a:rPr lang="en-US" sz="2000" dirty="0"/>
              <a:t>What does it mean? Why is it important?</a:t>
            </a:r>
          </a:p>
        </p:txBody>
      </p:sp>
    </p:spTree>
    <p:extLst>
      <p:ext uri="{BB962C8B-B14F-4D97-AF65-F5344CB8AC3E}">
        <p14:creationId xmlns:p14="http://schemas.microsoft.com/office/powerpoint/2010/main" val="2372682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Importing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There are a lot of ways to import a module</a:t>
            </a:r>
          </a:p>
          <a:p>
            <a:pPr>
              <a:buFontTx/>
              <a:buChar char="-"/>
            </a:pPr>
            <a:r>
              <a:rPr lang="en-US" sz="3200" dirty="0"/>
              <a:t>Import module</a:t>
            </a:r>
          </a:p>
          <a:p>
            <a:pPr>
              <a:buFontTx/>
              <a:buChar char="-"/>
            </a:pPr>
            <a:r>
              <a:rPr lang="en-US" sz="3200" dirty="0"/>
              <a:t>From module import stuff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From module import stuff as name</a:t>
            </a:r>
          </a:p>
          <a:p>
            <a:pPr>
              <a:buFontTx/>
              <a:buChar char="-"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BFE7D-4F5C-FF84-0649-1F0E0CEA3C89}"/>
              </a:ext>
            </a:extLst>
          </p:cNvPr>
          <p:cNvSpPr txBox="1"/>
          <p:nvPr/>
        </p:nvSpPr>
        <p:spPr>
          <a:xfrm>
            <a:off x="3476950" y="4237971"/>
            <a:ext cx="8351256" cy="1938992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datetime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date_printing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print_date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pd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datetime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"nice"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29B7EC-14E6-64D6-F5FC-6ADF3F62ED25}"/>
              </a:ext>
            </a:extLst>
          </p:cNvPr>
          <p:cNvSpPr/>
          <p:nvPr/>
        </p:nvSpPr>
        <p:spPr>
          <a:xfrm>
            <a:off x="3476950" y="4635411"/>
            <a:ext cx="8262766" cy="4665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76AEE3-3027-DF5D-AB7F-2E32987B5E24}"/>
              </a:ext>
            </a:extLst>
          </p:cNvPr>
          <p:cNvSpPr/>
          <p:nvPr/>
        </p:nvSpPr>
        <p:spPr>
          <a:xfrm>
            <a:off x="3476951" y="5738308"/>
            <a:ext cx="475618" cy="4665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28DA5-906B-8502-6B9E-12136A7BA876}"/>
              </a:ext>
            </a:extLst>
          </p:cNvPr>
          <p:cNvSpPr txBox="1"/>
          <p:nvPr/>
        </p:nvSpPr>
        <p:spPr>
          <a:xfrm>
            <a:off x="838200" y="4237971"/>
            <a:ext cx="235728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Imports the specific variables or functions with new names.</a:t>
            </a:r>
          </a:p>
        </p:txBody>
      </p:sp>
    </p:spTree>
    <p:extLst>
      <p:ext uri="{BB962C8B-B14F-4D97-AF65-F5344CB8AC3E}">
        <p14:creationId xmlns:p14="http://schemas.microsoft.com/office/powerpoint/2010/main" val="4090832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Importing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There are a lot of ways to import a module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From module import stuff as name</a:t>
            </a:r>
          </a:p>
          <a:p>
            <a:pPr>
              <a:buFontTx/>
              <a:buChar char="-"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BFE7D-4F5C-FF84-0649-1F0E0CEA3C89}"/>
              </a:ext>
            </a:extLst>
          </p:cNvPr>
          <p:cNvSpPr txBox="1"/>
          <p:nvPr/>
        </p:nvSpPr>
        <p:spPr>
          <a:xfrm>
            <a:off x="1032387" y="4053305"/>
            <a:ext cx="10795819" cy="2308324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datetime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date_printing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print_date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formats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datetime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"nice"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29B7EC-14E6-64D6-F5FC-6ADF3F62ED25}"/>
              </a:ext>
            </a:extLst>
          </p:cNvPr>
          <p:cNvSpPr/>
          <p:nvPr/>
        </p:nvSpPr>
        <p:spPr>
          <a:xfrm>
            <a:off x="6400799" y="4429209"/>
            <a:ext cx="5338917" cy="4665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76AEE3-3027-DF5D-AB7F-2E32987B5E24}"/>
              </a:ext>
            </a:extLst>
          </p:cNvPr>
          <p:cNvSpPr/>
          <p:nvPr/>
        </p:nvSpPr>
        <p:spPr>
          <a:xfrm>
            <a:off x="1048383" y="5574890"/>
            <a:ext cx="475618" cy="3940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28DA5-906B-8502-6B9E-12136A7BA876}"/>
              </a:ext>
            </a:extLst>
          </p:cNvPr>
          <p:cNvSpPr txBox="1"/>
          <p:nvPr/>
        </p:nvSpPr>
        <p:spPr>
          <a:xfrm>
            <a:off x="8910483" y="2012614"/>
            <a:ext cx="254409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Can be done for multiple functions or variables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21BADC-9424-57C9-1E5C-7CBD607A69F5}"/>
              </a:ext>
            </a:extLst>
          </p:cNvPr>
          <p:cNvSpPr/>
          <p:nvPr/>
        </p:nvSpPr>
        <p:spPr>
          <a:xfrm>
            <a:off x="1968947" y="5918609"/>
            <a:ext cx="475618" cy="3940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89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Mutability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28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Mutability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573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potential issue with many functions: Mutability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Mutability: </a:t>
            </a:r>
          </a:p>
          <a:p>
            <a:pPr marL="514350" indent="-514350">
              <a:buAutoNum type="arabicPeriod"/>
            </a:pPr>
            <a:r>
              <a:rPr lang="en-US" sz="3200" dirty="0"/>
              <a:t>If you pass a function a parameter</a:t>
            </a:r>
          </a:p>
          <a:p>
            <a:pPr marL="514350" indent="-514350">
              <a:buAutoNum type="arabicPeriod"/>
            </a:pPr>
            <a:r>
              <a:rPr lang="en-US" sz="3200" dirty="0"/>
              <a:t>Then, you modify that parameter in the function</a:t>
            </a:r>
          </a:p>
          <a:p>
            <a:pPr marL="514350" indent="-514350">
              <a:buAutoNum type="arabicPeriod"/>
            </a:pPr>
            <a:r>
              <a:rPr lang="en-US" sz="3200" dirty="0"/>
              <a:t>Does it get modified outside?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3F465-3766-DC3B-48C6-0C4DCE4B965A}"/>
              </a:ext>
            </a:extLst>
          </p:cNvPr>
          <p:cNvSpPr txBox="1"/>
          <p:nvPr/>
        </p:nvSpPr>
        <p:spPr>
          <a:xfrm>
            <a:off x="7511845" y="1166842"/>
            <a:ext cx="4296696" cy="4524315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"world"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 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3061229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Mutability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573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Answer: It depends on the data type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changing in a function does change outside: Mutable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not: Immutable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4CA8AE-53DD-FCF9-1EE6-72399E70AAF8}"/>
              </a:ext>
            </a:extLst>
          </p:cNvPr>
          <p:cNvSpPr txBox="1"/>
          <p:nvPr/>
        </p:nvSpPr>
        <p:spPr>
          <a:xfrm>
            <a:off x="7511845" y="1166842"/>
            <a:ext cx="4296696" cy="4524315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"world"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 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3300444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Mutability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573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Answer: It depends on the data type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Mutable Data Types:</a:t>
            </a:r>
          </a:p>
          <a:p>
            <a:pPr>
              <a:buFontTx/>
              <a:buChar char="-"/>
            </a:pPr>
            <a:r>
              <a:rPr lang="en-US" sz="3200" dirty="0"/>
              <a:t>List, </a:t>
            </a:r>
            <a:r>
              <a:rPr lang="en-US" sz="3200" dirty="0" err="1"/>
              <a:t>Dict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Immutable Data Types:</a:t>
            </a:r>
          </a:p>
          <a:p>
            <a:pPr marL="0" indent="0">
              <a:buNone/>
            </a:pPr>
            <a:r>
              <a:rPr lang="en-US" sz="3200" dirty="0"/>
              <a:t>- Tuple, Set, Int, Float, Str, Bool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15B288-6B18-38D5-4AB4-1B04C9AD8BFA}"/>
              </a:ext>
            </a:extLst>
          </p:cNvPr>
          <p:cNvSpPr txBox="1"/>
          <p:nvPr/>
        </p:nvSpPr>
        <p:spPr>
          <a:xfrm>
            <a:off x="7511845" y="1166842"/>
            <a:ext cx="4296696" cy="4524315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"world"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 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175683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Mutability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573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Python Tutor Example: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s://pythontutor.com/visualize.html#code=def%20add%28to,%20what%29%3A%0A%20%20%20%20to%20%2B%3D%20what%0A%20%20%20%20return%20to%0A%0Adef%20test%28to,%20what%29%3A%0A%20%20%20%20print%28to,%20what,%20%0A%20%20%20%20%20%20%20%20%20%20add%28to,%20what%29%29%0A%20%20%20%20%0Atest%281,%202%29%0Atest%28%5B1,%202%5D,%20%5B3,%204%5D%29%0Atest%28%22hello%22,%20%22world%22%29%0Atest%28%281,%202%29,%20%283,%204%29%29&amp;cumulative=false&amp;curInstr=0&amp;heapPrimitives=nevernest&amp;mode=display&amp;origin=opt-frontend.js&amp;py=3&amp;rawInputLstJSON=%5B%5D&amp;textReferences=false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4DFAB-C5F2-E8A7-488D-1B3363A8BAF2}"/>
              </a:ext>
            </a:extLst>
          </p:cNvPr>
          <p:cNvSpPr txBox="1"/>
          <p:nvPr/>
        </p:nvSpPr>
        <p:spPr>
          <a:xfrm>
            <a:off x="7511845" y="1166842"/>
            <a:ext cx="4296696" cy="4524315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"world"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 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195290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Mutability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573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Why are you learning this:</a:t>
            </a:r>
          </a:p>
          <a:p>
            <a:pPr marL="0" indent="0">
              <a:buNone/>
            </a:pPr>
            <a:r>
              <a:rPr lang="en-US" sz="3200" dirty="0"/>
              <a:t>This can cause unexpected errors. We want you to be aware of the potential dangers with mutable types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To be safe: Avoid modifying parameters directly </a:t>
            </a:r>
          </a:p>
          <a:p>
            <a:pPr lvl="1"/>
            <a:r>
              <a:rPr lang="en-US" sz="2800" dirty="0"/>
              <a:t>can copy/clone them first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4DFAB-C5F2-E8A7-488D-1B3363A8BAF2}"/>
              </a:ext>
            </a:extLst>
          </p:cNvPr>
          <p:cNvSpPr txBox="1"/>
          <p:nvPr/>
        </p:nvSpPr>
        <p:spPr>
          <a:xfrm>
            <a:off x="7511845" y="1166842"/>
            <a:ext cx="4296696" cy="4524315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"world"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 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640696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Is a Date Mutable?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573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Let’s find out if a date is mutable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Make a function in the </a:t>
            </a:r>
            <a:r>
              <a:rPr lang="en-US" sz="3200" dirty="0" err="1"/>
              <a:t>date_printing</a:t>
            </a:r>
            <a:r>
              <a:rPr lang="en-US" sz="3200" dirty="0"/>
              <a:t> module that takes in a date and modifies it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Then, run it from your main file!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CFE80-9633-2DD4-53A8-452FD5257A64}"/>
              </a:ext>
            </a:extLst>
          </p:cNvPr>
          <p:cNvSpPr txBox="1"/>
          <p:nvPr/>
        </p:nvSpPr>
        <p:spPr>
          <a:xfrm>
            <a:off x="7511845" y="1166842"/>
            <a:ext cx="4296696" cy="4524315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"world"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 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047864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Main File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4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Recap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1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Am I the Main File?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You can run a python file by typing `python file.py` in a terminal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file.py in this case is called the “Main” file</a:t>
            </a:r>
          </a:p>
          <a:p>
            <a:pPr marL="0" indent="0">
              <a:buNone/>
            </a:pPr>
            <a:r>
              <a:rPr lang="en-US" sz="3200" dirty="0"/>
              <a:t>If __name__ is “__main__” that file is the main 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1CDC7-FF2B-CBB1-5939-01A29B83C10A}"/>
              </a:ext>
            </a:extLst>
          </p:cNvPr>
          <p:cNvSpPr txBox="1"/>
          <p:nvPr/>
        </p:nvSpPr>
        <p:spPr>
          <a:xfrm>
            <a:off x="5132439" y="4826136"/>
            <a:ext cx="6331973" cy="830997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__name__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'__main__'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"This is the main module"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B41200-314F-272F-3E30-B4482359F9DC}"/>
              </a:ext>
            </a:extLst>
          </p:cNvPr>
          <p:cNvSpPr txBox="1"/>
          <p:nvPr/>
        </p:nvSpPr>
        <p:spPr>
          <a:xfrm>
            <a:off x="838200" y="5070739"/>
            <a:ext cx="354417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__name__ is a special</a:t>
            </a:r>
            <a:br>
              <a:rPr lang="en-US" sz="2400" dirty="0"/>
            </a:br>
            <a:r>
              <a:rPr lang="en-US" sz="2400" dirty="0"/>
              <a:t>variable that already exists</a:t>
            </a:r>
            <a:br>
              <a:rPr lang="en-US" sz="2400" dirty="0"/>
            </a:br>
            <a:r>
              <a:rPr lang="en-US" sz="2400" dirty="0"/>
              <a:t>when you run a python file</a:t>
            </a:r>
          </a:p>
        </p:txBody>
      </p:sp>
    </p:spTree>
    <p:extLst>
      <p:ext uri="{BB962C8B-B14F-4D97-AF65-F5344CB8AC3E}">
        <p14:creationId xmlns:p14="http://schemas.microsoft.com/office/powerpoint/2010/main" val="2568945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Am I the Main File?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3676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Why would we want this:</a:t>
            </a:r>
          </a:p>
          <a:p>
            <a:pPr>
              <a:buFontTx/>
              <a:buChar char="-"/>
            </a:pPr>
            <a:r>
              <a:rPr lang="en-US" sz="3200" dirty="0"/>
              <a:t>Print out information about the module</a:t>
            </a:r>
          </a:p>
          <a:p>
            <a:pPr>
              <a:buFontTx/>
              <a:buChar char="-"/>
            </a:pPr>
            <a:r>
              <a:rPr lang="en-US" sz="3200" dirty="0"/>
              <a:t>Run some tests to verify the module 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0C347-725F-4833-1E1E-676B4540DC71}"/>
              </a:ext>
            </a:extLst>
          </p:cNvPr>
          <p:cNvSpPr txBox="1"/>
          <p:nvPr/>
        </p:nvSpPr>
        <p:spPr>
          <a:xfrm>
            <a:off x="1810364" y="3634244"/>
            <a:ext cx="8571272" cy="2677656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datetime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__name__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'__main__'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"Running this module directly"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datetime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datetime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hour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"This code won't work until later"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"This code will work"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99D57-A9D0-74E3-4C7A-CDA11800EDEA}"/>
              </a:ext>
            </a:extLst>
          </p:cNvPr>
          <p:cNvSpPr txBox="1"/>
          <p:nvPr/>
        </p:nvSpPr>
        <p:spPr>
          <a:xfrm>
            <a:off x="8564511" y="2524184"/>
            <a:ext cx="345849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The code Lets you know it  only works after 8am</a:t>
            </a:r>
          </a:p>
        </p:txBody>
      </p:sp>
    </p:spTree>
    <p:extLst>
      <p:ext uri="{BB962C8B-B14F-4D97-AF65-F5344CB8AC3E}">
        <p14:creationId xmlns:p14="http://schemas.microsoft.com/office/powerpoint/2010/main" val="1782544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0235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Add code to the </a:t>
            </a:r>
            <a:r>
              <a:rPr lang="en-US" sz="3200" dirty="0" err="1"/>
              <a:t>date_printing</a:t>
            </a:r>
            <a:r>
              <a:rPr lang="en-US" sz="3200" dirty="0"/>
              <a:t> file that:</a:t>
            </a:r>
          </a:p>
          <a:p>
            <a:pPr marL="514350" indent="-514350">
              <a:buAutoNum type="arabicPeriod"/>
            </a:pPr>
            <a:r>
              <a:rPr lang="en-US" sz="3200" dirty="0"/>
              <a:t>Checks if the </a:t>
            </a:r>
            <a:r>
              <a:rPr lang="en-US" sz="3200" dirty="0" err="1"/>
              <a:t>date_printing</a:t>
            </a:r>
            <a:r>
              <a:rPr lang="en-US" sz="3200" dirty="0"/>
              <a:t> file is the main file</a:t>
            </a:r>
          </a:p>
          <a:p>
            <a:pPr marL="514350" indent="-514350">
              <a:buAutoNum type="arabicPeriod"/>
            </a:pPr>
            <a:r>
              <a:rPr lang="en-US" sz="3200" dirty="0"/>
              <a:t>If it is, prints the current date in every format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44E07-4D57-00D3-5769-AE85ABB6D770}"/>
              </a:ext>
            </a:extLst>
          </p:cNvPr>
          <p:cNvSpPr txBox="1"/>
          <p:nvPr/>
        </p:nvSpPr>
        <p:spPr>
          <a:xfrm>
            <a:off x="3048000" y="4001294"/>
            <a:ext cx="6095999" cy="584775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__name__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3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'__main__'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499427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8D3A-F22E-FB40-38A6-41C7DA8F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+ Closing</a:t>
            </a:r>
          </a:p>
        </p:txBody>
      </p:sp>
    </p:spTree>
    <p:extLst>
      <p:ext uri="{BB962C8B-B14F-4D97-AF65-F5344CB8AC3E}">
        <p14:creationId xmlns:p14="http://schemas.microsoft.com/office/powerpoint/2010/main" val="35919643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1350-C1B3-F217-6295-57DEC32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9254-DF53-EACF-61A1-5D3B1B051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Modules</a:t>
            </a:r>
          </a:p>
          <a:p>
            <a:pPr lvl="1"/>
            <a:r>
              <a:rPr lang="en-US" dirty="0"/>
              <a:t>A way of organizing code into files</a:t>
            </a:r>
          </a:p>
          <a:p>
            <a:pPr lvl="1"/>
            <a:r>
              <a:rPr lang="en-US" dirty="0"/>
              <a:t>Can be imported from other files to use the functions/variables inside</a:t>
            </a:r>
          </a:p>
          <a:p>
            <a:r>
              <a:rPr lang="en-US" dirty="0"/>
              <a:t>File System</a:t>
            </a:r>
          </a:p>
          <a:p>
            <a:pPr lvl="1"/>
            <a:r>
              <a:rPr lang="en-US" dirty="0"/>
              <a:t>Files are stored in folders on your computer in a file system</a:t>
            </a:r>
          </a:p>
          <a:p>
            <a:pPr lvl="1"/>
            <a:r>
              <a:rPr lang="en-US" dirty="0"/>
              <a:t>Python needs to know where each module file is to import it</a:t>
            </a:r>
          </a:p>
          <a:p>
            <a:r>
              <a:rPr lang="en-US" dirty="0"/>
              <a:t>Mutability</a:t>
            </a:r>
          </a:p>
          <a:p>
            <a:pPr lvl="1"/>
            <a:r>
              <a:rPr lang="en-US" dirty="0"/>
              <a:t>Some data types, when modified in a function, change outside it</a:t>
            </a:r>
          </a:p>
          <a:p>
            <a:pPr lvl="1"/>
            <a:r>
              <a:rPr lang="en-US" dirty="0"/>
              <a:t>Mutable: </a:t>
            </a:r>
            <a:r>
              <a:rPr lang="en-US" dirty="0" err="1"/>
              <a:t>List,Dict</a:t>
            </a:r>
            <a:r>
              <a:rPr lang="en-US" dirty="0"/>
              <a:t>  Immutable: Int, Str, Bool, Float, Tuple, Set</a:t>
            </a:r>
          </a:p>
          <a:p>
            <a:r>
              <a:rPr lang="en-US" dirty="0"/>
              <a:t>Main File</a:t>
            </a:r>
          </a:p>
          <a:p>
            <a:pPr lvl="1"/>
            <a:r>
              <a:rPr lang="en-US" dirty="0"/>
              <a:t>Can be detected with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97EB6D-8E46-BBCA-E88C-5131221D8C37}"/>
              </a:ext>
            </a:extLst>
          </p:cNvPr>
          <p:cNvSpPr txBox="1"/>
          <p:nvPr/>
        </p:nvSpPr>
        <p:spPr>
          <a:xfrm>
            <a:off x="4385188" y="5715298"/>
            <a:ext cx="4650658" cy="461665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__name__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'__main__'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265719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HW5 due April 12th (next Wednesday)</a:t>
            </a:r>
          </a:p>
          <a:p>
            <a:r>
              <a:rPr lang="en-US" dirty="0"/>
              <a:t>Participation 7 due Thursday</a:t>
            </a:r>
          </a:p>
          <a:p>
            <a:r>
              <a:rPr lang="en-US" dirty="0"/>
              <a:t>Quiz 8 due Thursday</a:t>
            </a:r>
          </a:p>
          <a:p>
            <a:r>
              <a:rPr lang="en-US" dirty="0"/>
              <a:t>Lab on Friday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008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96897" cy="4351338"/>
          </a:xfrm>
        </p:spPr>
        <p:txBody>
          <a:bodyPr>
            <a:noAutofit/>
          </a:bodyPr>
          <a:lstStyle/>
          <a:p>
            <a:r>
              <a:rPr lang="en-US" sz="2400" dirty="0"/>
              <a:t>Error Types</a:t>
            </a:r>
          </a:p>
          <a:p>
            <a:pPr lvl="1"/>
            <a:r>
              <a:rPr lang="en-US" dirty="0"/>
              <a:t>Syntax, Runtime, Logic</a:t>
            </a:r>
          </a:p>
          <a:p>
            <a:r>
              <a:rPr lang="en-US" sz="2400" dirty="0"/>
              <a:t>Try/Except</a:t>
            </a:r>
          </a:p>
          <a:p>
            <a:pPr lvl="1"/>
            <a:r>
              <a:rPr lang="en-US" dirty="0"/>
              <a:t>A Way to stop errors from stopping your code</a:t>
            </a:r>
          </a:p>
          <a:p>
            <a:r>
              <a:rPr lang="en-US" sz="2400" dirty="0"/>
              <a:t>Built-in Modules</a:t>
            </a:r>
          </a:p>
          <a:p>
            <a:pPr lvl="1"/>
            <a:r>
              <a:rPr lang="en-US" dirty="0"/>
              <a:t>Code written by others that you can use</a:t>
            </a:r>
          </a:p>
          <a:p>
            <a:r>
              <a:rPr lang="en-US" sz="2400" dirty="0"/>
              <a:t>Documentation</a:t>
            </a:r>
          </a:p>
          <a:p>
            <a:pPr lvl="1"/>
            <a:r>
              <a:rPr lang="en-US" dirty="0"/>
              <a:t>How to google things to find answers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28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Problem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Sometimes, we end up with too much code.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we store it all in one place, it’s hard to find things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So, we need to organize it!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0911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383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We can organize code with functions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Benefits:</a:t>
            </a:r>
          </a:p>
          <a:p>
            <a:pPr>
              <a:buFontTx/>
              <a:buChar char="-"/>
            </a:pPr>
            <a:r>
              <a:rPr lang="en-US" sz="3200" dirty="0"/>
              <a:t>Prevents repeated code</a:t>
            </a:r>
          </a:p>
          <a:p>
            <a:pPr>
              <a:buFontTx/>
              <a:buChar char="-"/>
            </a:pPr>
            <a:r>
              <a:rPr lang="en-US" sz="3200" dirty="0"/>
              <a:t>Function names let us know what’s happening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2CFD-B0B2-BB26-6530-A4D250294BF8}"/>
              </a:ext>
            </a:extLst>
          </p:cNvPr>
          <p:cNvSpPr txBox="1"/>
          <p:nvPr/>
        </p:nvSpPr>
        <p:spPr>
          <a:xfrm>
            <a:off x="5781368" y="1351507"/>
            <a:ext cx="6077339" cy="4154984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datetime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get_date_nice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year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year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month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strftime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"%B"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day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month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day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year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</a:p>
          <a:p>
            <a:endParaRPr lang="en-US" sz="2400" b="0" dirty="0">
              <a:solidFill>
                <a:srgbClr val="A31515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datetime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get_date_nice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442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383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if we have too much code, even with functions?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Is there another way to organize code?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Yes, Modules!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2CFD-B0B2-BB26-6530-A4D250294BF8}"/>
              </a:ext>
            </a:extLst>
          </p:cNvPr>
          <p:cNvSpPr txBox="1"/>
          <p:nvPr/>
        </p:nvSpPr>
        <p:spPr>
          <a:xfrm>
            <a:off x="5781368" y="1351507"/>
            <a:ext cx="6077339" cy="4154984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datetime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get_date_nice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year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year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month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strftime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"%B"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day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month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day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year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</a:p>
          <a:p>
            <a:endParaRPr lang="en-US" sz="2400" b="0" dirty="0">
              <a:solidFill>
                <a:srgbClr val="A31515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datetime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get_date_nice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4493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CS 110 Template" id="{A7A7B023-BDF6-4FC7-AEBA-36D5EF15928B}" vid="{0F5DD3FB-D0D3-415E-B80C-A8C16A6C2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CICS 110 Template</Template>
  <TotalTime>212</TotalTime>
  <Words>2388</Words>
  <Application>Microsoft Office PowerPoint</Application>
  <PresentationFormat>Widescreen</PresentationFormat>
  <Paragraphs>365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Consolas</vt:lpstr>
      <vt:lpstr>Office Theme</vt:lpstr>
      <vt:lpstr>Modules and Mutation</vt:lpstr>
      <vt:lpstr>Announcement Slide</vt:lpstr>
      <vt:lpstr>Learning Goals Slide</vt:lpstr>
      <vt:lpstr>Recap</vt:lpstr>
      <vt:lpstr>Recap</vt:lpstr>
      <vt:lpstr>Problem</vt:lpstr>
      <vt:lpstr>Problem</vt:lpstr>
      <vt:lpstr>Problem</vt:lpstr>
      <vt:lpstr>Problem</vt:lpstr>
      <vt:lpstr>Making a Module</vt:lpstr>
      <vt:lpstr>Modules</vt:lpstr>
      <vt:lpstr>Modules</vt:lpstr>
      <vt:lpstr>Modules</vt:lpstr>
      <vt:lpstr>Modules</vt:lpstr>
      <vt:lpstr>Modules</vt:lpstr>
      <vt:lpstr>Activity</vt:lpstr>
      <vt:lpstr>File System</vt:lpstr>
      <vt:lpstr>File System</vt:lpstr>
      <vt:lpstr>File System</vt:lpstr>
      <vt:lpstr>File System</vt:lpstr>
      <vt:lpstr>File System</vt:lpstr>
      <vt:lpstr>File System</vt:lpstr>
      <vt:lpstr>File System</vt:lpstr>
      <vt:lpstr>Activity</vt:lpstr>
      <vt:lpstr>Importing</vt:lpstr>
      <vt:lpstr>Importing</vt:lpstr>
      <vt:lpstr>Importing</vt:lpstr>
      <vt:lpstr>Importing</vt:lpstr>
      <vt:lpstr>Importing</vt:lpstr>
      <vt:lpstr>Importing</vt:lpstr>
      <vt:lpstr>Importing</vt:lpstr>
      <vt:lpstr>Mutability</vt:lpstr>
      <vt:lpstr>Mutability</vt:lpstr>
      <vt:lpstr>Mutability</vt:lpstr>
      <vt:lpstr>Mutability</vt:lpstr>
      <vt:lpstr>Mutability</vt:lpstr>
      <vt:lpstr>Mutability</vt:lpstr>
      <vt:lpstr>Is a Date Mutable?</vt:lpstr>
      <vt:lpstr>Main File</vt:lpstr>
      <vt:lpstr>Am I the Main File?</vt:lpstr>
      <vt:lpstr>Am I the Main File?</vt:lpstr>
      <vt:lpstr>Activity</vt:lpstr>
      <vt:lpstr>Recap + Closing</vt:lpstr>
      <vt:lpstr>What did we learn?</vt:lpstr>
      <vt:lpstr>Announcement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Modules and Mutation</dc:title>
  <dc:creator>kobi</dc:creator>
  <cp:lastModifiedBy>kobi</cp:lastModifiedBy>
  <cp:revision>2</cp:revision>
  <dcterms:created xsi:type="dcterms:W3CDTF">2023-04-05T04:34:24Z</dcterms:created>
  <dcterms:modified xsi:type="dcterms:W3CDTF">2023-04-05T08:07:18Z</dcterms:modified>
</cp:coreProperties>
</file>