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63" r:id="rId5"/>
    <p:sldId id="336" r:id="rId6"/>
    <p:sldId id="283" r:id="rId7"/>
    <p:sldId id="304" r:id="rId8"/>
    <p:sldId id="306" r:id="rId9"/>
    <p:sldId id="303" r:id="rId10"/>
    <p:sldId id="305" r:id="rId11"/>
    <p:sldId id="310" r:id="rId12"/>
    <p:sldId id="307" r:id="rId13"/>
    <p:sldId id="311" r:id="rId14"/>
    <p:sldId id="312" r:id="rId15"/>
    <p:sldId id="313" r:id="rId16"/>
    <p:sldId id="308" r:id="rId17"/>
    <p:sldId id="309" r:id="rId18"/>
    <p:sldId id="317" r:id="rId19"/>
    <p:sldId id="316" r:id="rId20"/>
    <p:sldId id="314" r:id="rId21"/>
    <p:sldId id="321" r:id="rId22"/>
    <p:sldId id="318" r:id="rId23"/>
    <p:sldId id="319" r:id="rId24"/>
    <p:sldId id="320" r:id="rId25"/>
    <p:sldId id="285" r:id="rId26"/>
    <p:sldId id="290" r:id="rId27"/>
    <p:sldId id="322" r:id="rId28"/>
    <p:sldId id="323" r:id="rId29"/>
    <p:sldId id="324" r:id="rId30"/>
    <p:sldId id="286" r:id="rId31"/>
    <p:sldId id="291" r:id="rId32"/>
    <p:sldId id="325" r:id="rId33"/>
    <p:sldId id="326" r:id="rId34"/>
    <p:sldId id="327" r:id="rId35"/>
    <p:sldId id="328" r:id="rId36"/>
    <p:sldId id="329" r:id="rId37"/>
    <p:sldId id="331" r:id="rId38"/>
    <p:sldId id="330" r:id="rId39"/>
    <p:sldId id="332" r:id="rId40"/>
    <p:sldId id="333" r:id="rId41"/>
    <p:sldId id="287" r:id="rId42"/>
    <p:sldId id="259" r:id="rId43"/>
    <p:sldId id="334" r:id="rId44"/>
    <p:sldId id="335" r:id="rId45"/>
    <p:sldId id="337" r:id="rId46"/>
    <p:sldId id="338" r:id="rId47"/>
    <p:sldId id="339" r:id="rId48"/>
    <p:sldId id="277" r:id="rId49"/>
    <p:sldId id="278" r:id="rId50"/>
    <p:sldId id="280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FB686-C321-4215-B288-CC584B23D19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2E6C8-89E3-47AE-AF87-F263AF195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3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628DD6-8E97-6D4B-351A-2A2E2DB84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FAE05AB-2A0F-BAFB-1B8A-8448D4E8C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376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E05F7-2A03-ADB5-054D-CAC63D40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7CAA-956E-6074-37A9-4BD752928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87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ADBEA-3DD9-6C26-D161-CE50BD5C3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7C47F-675B-6E9F-FB07-0D2C16FF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1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5E63-6ECE-5743-57D5-8B58BFC7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25A28-211D-5683-699C-42AFEFE63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5A283-801F-384F-87DF-A74CE381A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908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7EE09-D290-2FD6-67B3-CFADE3534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6CA72-A941-A2CF-A8BC-10B0D8BC6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15432-C8B2-8C50-6BAC-BE7669A8B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68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8E81A9-5FE6-F1E6-475D-851830A5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72D70-4847-BC60-CFBC-449C25A51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1849F3-4618-A934-5CDF-27950F750B62}"/>
              </a:ext>
            </a:extLst>
          </p:cNvPr>
          <p:cNvSpPr txBox="1"/>
          <p:nvPr userDrawn="1"/>
        </p:nvSpPr>
        <p:spPr>
          <a:xfrm>
            <a:off x="0" y="6607221"/>
            <a:ext cx="19704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Created by Kobi Falus for CICS 110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DABC1-0816-BC1B-845B-78E455442804}"/>
              </a:ext>
            </a:extLst>
          </p:cNvPr>
          <p:cNvSpPr txBox="1"/>
          <p:nvPr userDrawn="1"/>
        </p:nvSpPr>
        <p:spPr>
          <a:xfrm>
            <a:off x="11690397" y="6611779"/>
            <a:ext cx="501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A409ECA-E4AF-446A-804D-C793AD153163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7826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383D69-1EB0-D29E-EC43-8D0911D0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87425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sz="5200" dirty="0"/>
              <a:t>Files and Paths</a:t>
            </a:r>
          </a:p>
        </p:txBody>
      </p:sp>
      <p:pic>
        <p:nvPicPr>
          <p:cNvPr id="5" name="Picture 4" descr="A computer on a desk">
            <a:extLst>
              <a:ext uri="{FF2B5EF4-FFF2-40B4-BE49-F238E27FC236}">
                <a16:creationId xmlns:a16="http://schemas.microsoft.com/office/drawing/2014/main" id="{9288C1E9-2D48-8180-E1B5-6C3D29058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" r="8334" b="1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489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Absolute 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677697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200" dirty="0"/>
              <a:t>A path from the Root folder</a:t>
            </a:r>
          </a:p>
          <a:p>
            <a:pPr>
              <a:buFontTx/>
              <a:buChar char="-"/>
            </a:pPr>
            <a:r>
              <a:rPr lang="en-US" sz="3200" dirty="0"/>
              <a:t>Describes which folders to enter to get to the file/folder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BA036E4-8405-FB0E-4580-5FDCE6121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49" y="673100"/>
            <a:ext cx="583882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84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Absolute 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9333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How to make: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Start with Root folder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List each folder to enter separated with a / (slash)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List the file name if it is a path to a file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BA036E4-8405-FB0E-4580-5FDCE6121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49" y="673100"/>
            <a:ext cx="583882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04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67769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1. Start with Root folder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Windows: </a:t>
            </a:r>
          </a:p>
          <a:p>
            <a:pPr marL="0" indent="0">
              <a:buNone/>
            </a:pPr>
            <a:r>
              <a:rPr lang="en-US" sz="3200" dirty="0"/>
              <a:t>C:/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Mac:</a:t>
            </a:r>
          </a:p>
          <a:p>
            <a:pPr marL="0" indent="0">
              <a:buNone/>
            </a:pPr>
            <a:r>
              <a:rPr lang="en-US" sz="3200" dirty="0"/>
              <a:t>/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BA036E4-8405-FB0E-4580-5FDCE6121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49" y="673100"/>
            <a:ext cx="5838825" cy="581977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C756311-B4E0-7E88-C85F-BC2C2B6EE0E2}"/>
              </a:ext>
            </a:extLst>
          </p:cNvPr>
          <p:cNvSpPr/>
          <p:nvPr/>
        </p:nvSpPr>
        <p:spPr>
          <a:xfrm>
            <a:off x="5968949" y="2819399"/>
            <a:ext cx="825910" cy="8676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Absolute Path Example</a:t>
            </a:r>
          </a:p>
        </p:txBody>
      </p:sp>
    </p:spTree>
    <p:extLst>
      <p:ext uri="{BB962C8B-B14F-4D97-AF65-F5344CB8AC3E}">
        <p14:creationId xmlns:p14="http://schemas.microsoft.com/office/powerpoint/2010/main" val="90907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67769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2. List each folder to enter separated with a / (slash)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Windows: </a:t>
            </a:r>
          </a:p>
          <a:p>
            <a:pPr marL="0" indent="0">
              <a:buNone/>
            </a:pPr>
            <a:r>
              <a:rPr lang="en-US" sz="3200" dirty="0"/>
              <a:t>C:/MyPictures/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Mac:</a:t>
            </a:r>
          </a:p>
          <a:p>
            <a:pPr marL="0" indent="0">
              <a:buNone/>
            </a:pPr>
            <a:r>
              <a:rPr lang="en-US" sz="3200" dirty="0"/>
              <a:t>/</a:t>
            </a:r>
            <a:r>
              <a:rPr lang="en-US" sz="3200" dirty="0" err="1"/>
              <a:t>MyPictures</a:t>
            </a:r>
            <a:r>
              <a:rPr lang="en-US" sz="3200" dirty="0"/>
              <a:t>/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BA036E4-8405-FB0E-4580-5FDCE6121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49" y="673100"/>
            <a:ext cx="5838825" cy="581977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AC1EA1-AA11-29B5-7C90-6662644F7CE9}"/>
              </a:ext>
            </a:extLst>
          </p:cNvPr>
          <p:cNvCxnSpPr/>
          <p:nvPr/>
        </p:nvCxnSpPr>
        <p:spPr>
          <a:xfrm>
            <a:off x="6617110" y="3126658"/>
            <a:ext cx="4621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898EAB-72CF-F64F-5716-AE80AD97B01A}"/>
              </a:ext>
            </a:extLst>
          </p:cNvPr>
          <p:cNvCxnSpPr>
            <a:cxnSpLocks/>
          </p:cNvCxnSpPr>
          <p:nvPr/>
        </p:nvCxnSpPr>
        <p:spPr>
          <a:xfrm flipV="1">
            <a:off x="7079226" y="3126658"/>
            <a:ext cx="0" cy="14940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3BCE61-F16E-1DA3-1814-28E416C785F6}"/>
              </a:ext>
            </a:extLst>
          </p:cNvPr>
          <p:cNvCxnSpPr>
            <a:cxnSpLocks/>
          </p:cNvCxnSpPr>
          <p:nvPr/>
        </p:nvCxnSpPr>
        <p:spPr>
          <a:xfrm flipH="1">
            <a:off x="7089058" y="4601062"/>
            <a:ext cx="2745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C756311-B4E0-7E88-C85F-BC2C2B6EE0E2}"/>
              </a:ext>
            </a:extLst>
          </p:cNvPr>
          <p:cNvSpPr/>
          <p:nvPr/>
        </p:nvSpPr>
        <p:spPr>
          <a:xfrm>
            <a:off x="7363594" y="4315925"/>
            <a:ext cx="825910" cy="7673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Absolute Path Example</a:t>
            </a:r>
          </a:p>
        </p:txBody>
      </p:sp>
    </p:spTree>
    <p:extLst>
      <p:ext uri="{BB962C8B-B14F-4D97-AF65-F5344CB8AC3E}">
        <p14:creationId xmlns:p14="http://schemas.microsoft.com/office/powerpoint/2010/main" val="1329368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67769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2. List each folder to enter separated with a / (slash)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Windows: C:/MyPictures/Photos/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Mac:</a:t>
            </a:r>
          </a:p>
          <a:p>
            <a:pPr marL="0" indent="0">
              <a:buNone/>
            </a:pPr>
            <a:r>
              <a:rPr lang="en-US" sz="3200" dirty="0"/>
              <a:t>/</a:t>
            </a:r>
            <a:r>
              <a:rPr lang="en-US" sz="3200" dirty="0" err="1"/>
              <a:t>MyPictures</a:t>
            </a:r>
            <a:r>
              <a:rPr lang="en-US" sz="3200" dirty="0"/>
              <a:t>/Photos/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BA036E4-8405-FB0E-4580-5FDCE6121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49" y="673100"/>
            <a:ext cx="5838825" cy="581977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AC1EA1-AA11-29B5-7C90-6662644F7CE9}"/>
              </a:ext>
            </a:extLst>
          </p:cNvPr>
          <p:cNvCxnSpPr/>
          <p:nvPr/>
        </p:nvCxnSpPr>
        <p:spPr>
          <a:xfrm>
            <a:off x="6617110" y="3126658"/>
            <a:ext cx="4621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898EAB-72CF-F64F-5716-AE80AD97B01A}"/>
              </a:ext>
            </a:extLst>
          </p:cNvPr>
          <p:cNvCxnSpPr>
            <a:cxnSpLocks/>
          </p:cNvCxnSpPr>
          <p:nvPr/>
        </p:nvCxnSpPr>
        <p:spPr>
          <a:xfrm flipV="1">
            <a:off x="7079226" y="3126658"/>
            <a:ext cx="0" cy="14940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3BCE61-F16E-1DA3-1814-28E416C785F6}"/>
              </a:ext>
            </a:extLst>
          </p:cNvPr>
          <p:cNvCxnSpPr>
            <a:cxnSpLocks/>
          </p:cNvCxnSpPr>
          <p:nvPr/>
        </p:nvCxnSpPr>
        <p:spPr>
          <a:xfrm flipH="1">
            <a:off x="7089058" y="4601062"/>
            <a:ext cx="4031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A2287C-6BC7-EA2E-5D84-CAA0BD8A70D0}"/>
              </a:ext>
            </a:extLst>
          </p:cNvPr>
          <p:cNvCxnSpPr>
            <a:cxnSpLocks/>
          </p:cNvCxnSpPr>
          <p:nvPr/>
        </p:nvCxnSpPr>
        <p:spPr>
          <a:xfrm flipH="1">
            <a:off x="8057536" y="4601062"/>
            <a:ext cx="3490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0713EC-3AB9-63F6-009B-ED466F49AEFC}"/>
              </a:ext>
            </a:extLst>
          </p:cNvPr>
          <p:cNvCxnSpPr>
            <a:cxnSpLocks/>
          </p:cNvCxnSpPr>
          <p:nvPr/>
        </p:nvCxnSpPr>
        <p:spPr>
          <a:xfrm>
            <a:off x="8416413" y="4237703"/>
            <a:ext cx="0" cy="3638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7D52DDF-D586-F991-BA68-C22CDCF95DAC}"/>
              </a:ext>
            </a:extLst>
          </p:cNvPr>
          <p:cNvCxnSpPr>
            <a:cxnSpLocks/>
          </p:cNvCxnSpPr>
          <p:nvPr/>
        </p:nvCxnSpPr>
        <p:spPr>
          <a:xfrm>
            <a:off x="8416413" y="4237703"/>
            <a:ext cx="2064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C756311-B4E0-7E88-C85F-BC2C2B6EE0E2}"/>
              </a:ext>
            </a:extLst>
          </p:cNvPr>
          <p:cNvSpPr/>
          <p:nvPr/>
        </p:nvSpPr>
        <p:spPr>
          <a:xfrm>
            <a:off x="8622890" y="4011126"/>
            <a:ext cx="825910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Absolute Path Example</a:t>
            </a:r>
          </a:p>
        </p:txBody>
      </p:sp>
    </p:spTree>
    <p:extLst>
      <p:ext uri="{BB962C8B-B14F-4D97-AF65-F5344CB8AC3E}">
        <p14:creationId xmlns:p14="http://schemas.microsoft.com/office/powerpoint/2010/main" val="640645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2577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3. List the file name if it is a path to a file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Windows: C:/MyPictures/Photos/sea.jpg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Mac:</a:t>
            </a:r>
          </a:p>
          <a:p>
            <a:pPr marL="0" indent="0">
              <a:buNone/>
            </a:pPr>
            <a:r>
              <a:rPr lang="en-US" sz="3200" dirty="0"/>
              <a:t>/</a:t>
            </a:r>
            <a:r>
              <a:rPr lang="en-US" sz="3200" dirty="0" err="1"/>
              <a:t>MyPictures</a:t>
            </a:r>
            <a:r>
              <a:rPr lang="en-US" sz="3200" dirty="0"/>
              <a:t>/Photos/sea.jpg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BA036E4-8405-FB0E-4580-5FDCE6121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49" y="673100"/>
            <a:ext cx="5838825" cy="581977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AC1EA1-AA11-29B5-7C90-6662644F7CE9}"/>
              </a:ext>
            </a:extLst>
          </p:cNvPr>
          <p:cNvCxnSpPr/>
          <p:nvPr/>
        </p:nvCxnSpPr>
        <p:spPr>
          <a:xfrm>
            <a:off x="6617110" y="3126658"/>
            <a:ext cx="4621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898EAB-72CF-F64F-5716-AE80AD97B01A}"/>
              </a:ext>
            </a:extLst>
          </p:cNvPr>
          <p:cNvCxnSpPr>
            <a:cxnSpLocks/>
          </p:cNvCxnSpPr>
          <p:nvPr/>
        </p:nvCxnSpPr>
        <p:spPr>
          <a:xfrm flipV="1">
            <a:off x="7079226" y="3126658"/>
            <a:ext cx="0" cy="14940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3BCE61-F16E-1DA3-1814-28E416C785F6}"/>
              </a:ext>
            </a:extLst>
          </p:cNvPr>
          <p:cNvCxnSpPr>
            <a:cxnSpLocks/>
          </p:cNvCxnSpPr>
          <p:nvPr/>
        </p:nvCxnSpPr>
        <p:spPr>
          <a:xfrm flipH="1">
            <a:off x="7089058" y="4601062"/>
            <a:ext cx="4031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A2287C-6BC7-EA2E-5D84-CAA0BD8A70D0}"/>
              </a:ext>
            </a:extLst>
          </p:cNvPr>
          <p:cNvCxnSpPr>
            <a:cxnSpLocks/>
          </p:cNvCxnSpPr>
          <p:nvPr/>
        </p:nvCxnSpPr>
        <p:spPr>
          <a:xfrm flipH="1">
            <a:off x="8057536" y="4601062"/>
            <a:ext cx="3490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0713EC-3AB9-63F6-009B-ED466F49AEFC}"/>
              </a:ext>
            </a:extLst>
          </p:cNvPr>
          <p:cNvCxnSpPr>
            <a:cxnSpLocks/>
          </p:cNvCxnSpPr>
          <p:nvPr/>
        </p:nvCxnSpPr>
        <p:spPr>
          <a:xfrm>
            <a:off x="8416413" y="4237703"/>
            <a:ext cx="0" cy="3638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7D52DDF-D586-F991-BA68-C22CDCF95DAC}"/>
              </a:ext>
            </a:extLst>
          </p:cNvPr>
          <p:cNvCxnSpPr>
            <a:cxnSpLocks/>
          </p:cNvCxnSpPr>
          <p:nvPr/>
        </p:nvCxnSpPr>
        <p:spPr>
          <a:xfrm>
            <a:off x="8416413" y="4237703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C756311-B4E0-7E88-C85F-BC2C2B6EE0E2}"/>
              </a:ext>
            </a:extLst>
          </p:cNvPr>
          <p:cNvSpPr/>
          <p:nvPr/>
        </p:nvSpPr>
        <p:spPr>
          <a:xfrm>
            <a:off x="9950244" y="3602216"/>
            <a:ext cx="963557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Absolute Path Example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351922-7F03-8D4A-375D-A82FF66E6E05}"/>
              </a:ext>
            </a:extLst>
          </p:cNvPr>
          <p:cNvCxnSpPr>
            <a:cxnSpLocks/>
          </p:cNvCxnSpPr>
          <p:nvPr/>
        </p:nvCxnSpPr>
        <p:spPr>
          <a:xfrm>
            <a:off x="9286568" y="4242619"/>
            <a:ext cx="3392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380A79-51C1-19C6-DC4C-ABF624F7C71F}"/>
              </a:ext>
            </a:extLst>
          </p:cNvPr>
          <p:cNvCxnSpPr>
            <a:cxnSpLocks/>
          </p:cNvCxnSpPr>
          <p:nvPr/>
        </p:nvCxnSpPr>
        <p:spPr>
          <a:xfrm flipV="1">
            <a:off x="9625781" y="3907016"/>
            <a:ext cx="0" cy="3306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4754FE7-317E-D545-6CCE-D122D63B90C8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9625781" y="3907016"/>
            <a:ext cx="3244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910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67769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Write down the absolute paths for the boxed files/folders</a:t>
            </a:r>
          </a:p>
          <a:p>
            <a:pPr>
              <a:buFontTx/>
              <a:buChar char="-"/>
            </a:pPr>
            <a:r>
              <a:rPr lang="en-US" sz="3200" dirty="0"/>
              <a:t>Root Folder</a:t>
            </a:r>
          </a:p>
          <a:p>
            <a:pPr>
              <a:buFontTx/>
              <a:buChar char="-"/>
            </a:pPr>
            <a:r>
              <a:rPr lang="en-US" sz="3200" dirty="0" err="1"/>
              <a:t>MyVideos</a:t>
            </a:r>
            <a:r>
              <a:rPr lang="en-US" sz="3200" dirty="0"/>
              <a:t> Folder</a:t>
            </a:r>
          </a:p>
          <a:p>
            <a:pPr>
              <a:buFontTx/>
              <a:buChar char="-"/>
            </a:pPr>
            <a:r>
              <a:rPr lang="en-US" sz="3200" dirty="0"/>
              <a:t>Timetable.doc</a:t>
            </a:r>
          </a:p>
          <a:p>
            <a:pPr>
              <a:buFontTx/>
              <a:buChar char="-"/>
            </a:pPr>
            <a:r>
              <a:rPr lang="en-US" sz="3200" dirty="0"/>
              <a:t>Mickey.png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BA036E4-8405-FB0E-4580-5FDCE6121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49" y="673100"/>
            <a:ext cx="5838825" cy="581977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C756311-B4E0-7E88-C85F-BC2C2B6EE0E2}"/>
              </a:ext>
            </a:extLst>
          </p:cNvPr>
          <p:cNvSpPr/>
          <p:nvPr/>
        </p:nvSpPr>
        <p:spPr>
          <a:xfrm>
            <a:off x="5968949" y="2828796"/>
            <a:ext cx="825910" cy="8877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Activity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4620FB-6EA1-150A-B92B-D88035892C1A}"/>
              </a:ext>
            </a:extLst>
          </p:cNvPr>
          <p:cNvSpPr/>
          <p:nvPr/>
        </p:nvSpPr>
        <p:spPr>
          <a:xfrm>
            <a:off x="8534400" y="2752277"/>
            <a:ext cx="920085" cy="7676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57285C-BFB4-C180-E8B7-D2E1C490799A}"/>
              </a:ext>
            </a:extLst>
          </p:cNvPr>
          <p:cNvSpPr/>
          <p:nvPr/>
        </p:nvSpPr>
        <p:spPr>
          <a:xfrm>
            <a:off x="9915832" y="5319251"/>
            <a:ext cx="1273278" cy="6145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9D7879-0257-6B41-1042-71FB70CAAD27}"/>
              </a:ext>
            </a:extLst>
          </p:cNvPr>
          <p:cNvSpPr/>
          <p:nvPr/>
        </p:nvSpPr>
        <p:spPr>
          <a:xfrm>
            <a:off x="7339012" y="2890452"/>
            <a:ext cx="920085" cy="7676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9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Relative 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257801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200" dirty="0"/>
              <a:t>The start location can be any folder</a:t>
            </a:r>
          </a:p>
          <a:p>
            <a:pPr>
              <a:buFontTx/>
              <a:buChar char="-"/>
            </a:pPr>
            <a:r>
              <a:rPr lang="en-US" sz="3200" dirty="0"/>
              <a:t>Relative paths are the same for window and mac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BA036E4-8405-FB0E-4580-5FDCE6121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49" y="673100"/>
            <a:ext cx="583882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59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Relative 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182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New Notation</a:t>
            </a:r>
          </a:p>
          <a:p>
            <a:pPr marL="0" indent="0">
              <a:buNone/>
            </a:pPr>
            <a:r>
              <a:rPr lang="en-US" sz="3200" dirty="0"/>
              <a:t>.. (two periods) means to go up one folder (towards root folder)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.. At English = </a:t>
            </a:r>
            <a:r>
              <a:rPr lang="en-US" sz="3200" dirty="0" err="1"/>
              <a:t>MyDocuments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.. At Photos = </a:t>
            </a:r>
            <a:r>
              <a:rPr lang="en-US" sz="3200" dirty="0" err="1"/>
              <a:t>MyPictures</a:t>
            </a:r>
            <a:endParaRPr lang="en-US" sz="3200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BA036E4-8405-FB0E-4580-5FDCE6121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49" y="673100"/>
            <a:ext cx="5838825" cy="58197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D3DC89-F386-F55D-9397-30479B4FC3D8}"/>
              </a:ext>
            </a:extLst>
          </p:cNvPr>
          <p:cNvSpPr/>
          <p:nvPr/>
        </p:nvSpPr>
        <p:spPr>
          <a:xfrm>
            <a:off x="8633490" y="1351526"/>
            <a:ext cx="825910" cy="6935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5F28E3-9DAC-1345-3F33-2D32F9342167}"/>
              </a:ext>
            </a:extLst>
          </p:cNvPr>
          <p:cNvSpPr/>
          <p:nvPr/>
        </p:nvSpPr>
        <p:spPr>
          <a:xfrm>
            <a:off x="7271722" y="1258120"/>
            <a:ext cx="1046368" cy="6935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B41E20-08D8-2497-F5CF-981CB377F7E7}"/>
              </a:ext>
            </a:extLst>
          </p:cNvPr>
          <p:cNvSpPr/>
          <p:nvPr/>
        </p:nvSpPr>
        <p:spPr>
          <a:xfrm>
            <a:off x="7370044" y="4320869"/>
            <a:ext cx="849724" cy="6935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AE6D23-ACC3-3163-8226-5B8F5D01CBEB}"/>
              </a:ext>
            </a:extLst>
          </p:cNvPr>
          <p:cNvSpPr/>
          <p:nvPr/>
        </p:nvSpPr>
        <p:spPr>
          <a:xfrm>
            <a:off x="8633490" y="3954004"/>
            <a:ext cx="751400" cy="6935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D255D20-F3E7-F073-3B59-763E3D1478C4}"/>
              </a:ext>
            </a:extLst>
          </p:cNvPr>
          <p:cNvSpPr/>
          <p:nvPr/>
        </p:nvSpPr>
        <p:spPr>
          <a:xfrm rot="9752984">
            <a:off x="8114087" y="4027976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3299F35-381D-E63D-6B7F-61CAA6B84D88}"/>
              </a:ext>
            </a:extLst>
          </p:cNvPr>
          <p:cNvSpPr/>
          <p:nvPr/>
        </p:nvSpPr>
        <p:spPr>
          <a:xfrm rot="11849353">
            <a:off x="8212408" y="1551782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54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Relative 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67769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How to make</a:t>
            </a:r>
          </a:p>
          <a:p>
            <a:pPr marL="514350" indent="-514350">
              <a:buAutoNum type="arabicPeriod"/>
            </a:pPr>
            <a:r>
              <a:rPr lang="en-US" sz="3200" dirty="0"/>
              <a:t>Start with ./</a:t>
            </a:r>
          </a:p>
          <a:p>
            <a:pPr marL="514350" indent="-514350">
              <a:buAutoNum type="arabicPeriod"/>
            </a:pPr>
            <a:r>
              <a:rPr lang="en-US" sz="3200" dirty="0"/>
              <a:t>Repeat (followed by /)</a:t>
            </a:r>
          </a:p>
          <a:p>
            <a:pPr marL="971550" lvl="1" indent="-514350">
              <a:buAutoNum type="arabicPeriod"/>
            </a:pPr>
            <a:r>
              <a:rPr lang="en-US" sz="2800" dirty="0"/>
              <a:t>Put a folder name to enter a folder</a:t>
            </a:r>
          </a:p>
          <a:p>
            <a:pPr marL="971550" lvl="1" indent="-514350">
              <a:buAutoNum type="arabicPeriod"/>
            </a:pPr>
            <a:r>
              <a:rPr lang="en-US" sz="2800" dirty="0"/>
              <a:t>Put .. To go out of the current folder</a:t>
            </a:r>
          </a:p>
          <a:p>
            <a:pPr marL="514350" indent="-514350">
              <a:buAutoNum type="arabicPeriod"/>
            </a:pPr>
            <a:r>
              <a:rPr lang="en-US" sz="3200" dirty="0"/>
              <a:t>Put a file name if the path is to a file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BA036E4-8405-FB0E-4580-5FDCE6121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49" y="673100"/>
            <a:ext cx="583882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1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C96C-E272-3F4B-DF1D-75076EC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Announcement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FFE3-95DD-19F6-DAEC-297F0215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HW5 (Looping) Due Wednesday </a:t>
            </a:r>
          </a:p>
          <a:p>
            <a:r>
              <a:rPr lang="en-US" dirty="0"/>
              <a:t>Participation Due Thursday</a:t>
            </a:r>
          </a:p>
          <a:p>
            <a:r>
              <a:rPr lang="en-US" dirty="0"/>
              <a:t>Quiz Due Thursday</a:t>
            </a:r>
          </a:p>
          <a:p>
            <a:r>
              <a:rPr lang="en-US" dirty="0"/>
              <a:t>Lab Due Friday</a:t>
            </a:r>
          </a:p>
        </p:txBody>
      </p:sp>
      <p:pic>
        <p:nvPicPr>
          <p:cNvPr id="5" name="Picture 4" descr="A picture containing typewriter">
            <a:extLst>
              <a:ext uri="{FF2B5EF4-FFF2-40B4-BE49-F238E27FC236}">
                <a16:creationId xmlns:a16="http://schemas.microsoft.com/office/drawing/2014/main" id="{5DE576BF-BE5C-2BB4-E250-53E9BD7D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6588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604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Relative Path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67769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Starting: </a:t>
            </a:r>
            <a:r>
              <a:rPr lang="en-US" sz="3200" dirty="0" err="1"/>
              <a:t>Maths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./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= </a:t>
            </a:r>
            <a:r>
              <a:rPr lang="en-US" sz="3200" dirty="0" err="1"/>
              <a:t>Maths</a:t>
            </a:r>
            <a:endParaRPr lang="en-US" sz="3200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BA036E4-8405-FB0E-4580-5FDCE6121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49" y="673100"/>
            <a:ext cx="5838825" cy="58197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43B0C8-BF31-D9BB-8027-BA871371E529}"/>
              </a:ext>
            </a:extLst>
          </p:cNvPr>
          <p:cNvSpPr/>
          <p:nvPr/>
        </p:nvSpPr>
        <p:spPr>
          <a:xfrm>
            <a:off x="8603994" y="673100"/>
            <a:ext cx="825910" cy="6935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82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Relative Path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67769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Starting: </a:t>
            </a:r>
            <a:r>
              <a:rPr lang="en-US" sz="3200" dirty="0" err="1"/>
              <a:t>Maths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./../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= </a:t>
            </a:r>
            <a:r>
              <a:rPr lang="en-US" sz="3200" dirty="0" err="1"/>
              <a:t>MyDocuments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Remember: .. Means up a folder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BA036E4-8405-FB0E-4580-5FDCE6121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49" y="673100"/>
            <a:ext cx="5838825" cy="58197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43B0C8-BF31-D9BB-8027-BA871371E529}"/>
              </a:ext>
            </a:extLst>
          </p:cNvPr>
          <p:cNvSpPr/>
          <p:nvPr/>
        </p:nvSpPr>
        <p:spPr>
          <a:xfrm>
            <a:off x="8603994" y="673100"/>
            <a:ext cx="825910" cy="6935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872DCE-5DCB-549B-A83E-8622F3D848A2}"/>
              </a:ext>
            </a:extLst>
          </p:cNvPr>
          <p:cNvCxnSpPr>
            <a:cxnSpLocks/>
          </p:cNvCxnSpPr>
          <p:nvPr/>
        </p:nvCxnSpPr>
        <p:spPr>
          <a:xfrm>
            <a:off x="8394567" y="941357"/>
            <a:ext cx="2094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6782E9-4BA1-89A6-439F-F2111602AA8F}"/>
              </a:ext>
            </a:extLst>
          </p:cNvPr>
          <p:cNvCxnSpPr>
            <a:cxnSpLocks/>
          </p:cNvCxnSpPr>
          <p:nvPr/>
        </p:nvCxnSpPr>
        <p:spPr>
          <a:xfrm>
            <a:off x="8394567" y="941357"/>
            <a:ext cx="0" cy="6029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E371A4-90C9-4A66-B92E-A8F4DE3FF767}"/>
              </a:ext>
            </a:extLst>
          </p:cNvPr>
          <p:cNvCxnSpPr>
            <a:cxnSpLocks/>
          </p:cNvCxnSpPr>
          <p:nvPr/>
        </p:nvCxnSpPr>
        <p:spPr>
          <a:xfrm>
            <a:off x="8318090" y="1543665"/>
            <a:ext cx="76476" cy="6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05CE715-328B-3673-A1B9-3D4C84BF0C5B}"/>
              </a:ext>
            </a:extLst>
          </p:cNvPr>
          <p:cNvSpPr/>
          <p:nvPr/>
        </p:nvSpPr>
        <p:spPr>
          <a:xfrm>
            <a:off x="7182657" y="1242838"/>
            <a:ext cx="1142167" cy="6935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364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Relative Path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67769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Starting: </a:t>
            </a:r>
            <a:r>
              <a:rPr lang="en-US" sz="3200" dirty="0" err="1"/>
              <a:t>Maths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./../</a:t>
            </a:r>
            <a:r>
              <a:rPr lang="en-US" sz="3200" dirty="0" err="1"/>
              <a:t>ComputerScience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= </a:t>
            </a:r>
            <a:r>
              <a:rPr lang="en-US" sz="3200" dirty="0" err="1"/>
              <a:t>ComputerScience</a:t>
            </a:r>
            <a:endParaRPr lang="en-US" sz="3200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BA036E4-8405-FB0E-4580-5FDCE6121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49" y="673100"/>
            <a:ext cx="5838825" cy="58197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43B0C8-BF31-D9BB-8027-BA871371E529}"/>
              </a:ext>
            </a:extLst>
          </p:cNvPr>
          <p:cNvSpPr/>
          <p:nvPr/>
        </p:nvSpPr>
        <p:spPr>
          <a:xfrm>
            <a:off x="8603994" y="673100"/>
            <a:ext cx="825910" cy="6935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872DCE-5DCB-549B-A83E-8622F3D848A2}"/>
              </a:ext>
            </a:extLst>
          </p:cNvPr>
          <p:cNvCxnSpPr>
            <a:cxnSpLocks/>
          </p:cNvCxnSpPr>
          <p:nvPr/>
        </p:nvCxnSpPr>
        <p:spPr>
          <a:xfrm>
            <a:off x="8394567" y="941357"/>
            <a:ext cx="2094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6782E9-4BA1-89A6-439F-F2111602AA8F}"/>
              </a:ext>
            </a:extLst>
          </p:cNvPr>
          <p:cNvCxnSpPr>
            <a:cxnSpLocks/>
          </p:cNvCxnSpPr>
          <p:nvPr/>
        </p:nvCxnSpPr>
        <p:spPr>
          <a:xfrm>
            <a:off x="8394567" y="941357"/>
            <a:ext cx="0" cy="6029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E371A4-90C9-4A66-B92E-A8F4DE3FF767}"/>
              </a:ext>
            </a:extLst>
          </p:cNvPr>
          <p:cNvCxnSpPr>
            <a:cxnSpLocks/>
          </p:cNvCxnSpPr>
          <p:nvPr/>
        </p:nvCxnSpPr>
        <p:spPr>
          <a:xfrm>
            <a:off x="8072284" y="1544320"/>
            <a:ext cx="3222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05CE715-328B-3673-A1B9-3D4C84BF0C5B}"/>
              </a:ext>
            </a:extLst>
          </p:cNvPr>
          <p:cNvSpPr/>
          <p:nvPr/>
        </p:nvSpPr>
        <p:spPr>
          <a:xfrm>
            <a:off x="8446923" y="2055147"/>
            <a:ext cx="1142167" cy="6935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BEA465-2F1A-9880-C6B4-B3AE87C0C912}"/>
              </a:ext>
            </a:extLst>
          </p:cNvPr>
          <p:cNvCxnSpPr>
            <a:cxnSpLocks/>
          </p:cNvCxnSpPr>
          <p:nvPr/>
        </p:nvCxnSpPr>
        <p:spPr>
          <a:xfrm flipH="1">
            <a:off x="8394567" y="1514167"/>
            <a:ext cx="975" cy="845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4D476F3-4620-0613-3752-E6C2CFE99407}"/>
              </a:ext>
            </a:extLst>
          </p:cNvPr>
          <p:cNvCxnSpPr>
            <a:cxnSpLocks/>
          </p:cNvCxnSpPr>
          <p:nvPr/>
        </p:nvCxnSpPr>
        <p:spPr>
          <a:xfrm>
            <a:off x="8376920" y="2359660"/>
            <a:ext cx="88365" cy="26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980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Relative Path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0069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Starting: </a:t>
            </a:r>
            <a:r>
              <a:rPr lang="en-US" sz="3200" dirty="0" err="1"/>
              <a:t>Maths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./../ComputerScience/Pacman.py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= Pacman.py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BA036E4-8405-FB0E-4580-5FDCE6121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49" y="673100"/>
            <a:ext cx="5838825" cy="58197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43B0C8-BF31-D9BB-8027-BA871371E529}"/>
              </a:ext>
            </a:extLst>
          </p:cNvPr>
          <p:cNvSpPr/>
          <p:nvPr/>
        </p:nvSpPr>
        <p:spPr>
          <a:xfrm>
            <a:off x="8603994" y="673100"/>
            <a:ext cx="825910" cy="6935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872DCE-5DCB-549B-A83E-8622F3D848A2}"/>
              </a:ext>
            </a:extLst>
          </p:cNvPr>
          <p:cNvCxnSpPr>
            <a:cxnSpLocks/>
          </p:cNvCxnSpPr>
          <p:nvPr/>
        </p:nvCxnSpPr>
        <p:spPr>
          <a:xfrm>
            <a:off x="8394567" y="941357"/>
            <a:ext cx="2094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6782E9-4BA1-89A6-439F-F2111602AA8F}"/>
              </a:ext>
            </a:extLst>
          </p:cNvPr>
          <p:cNvCxnSpPr>
            <a:cxnSpLocks/>
          </p:cNvCxnSpPr>
          <p:nvPr/>
        </p:nvCxnSpPr>
        <p:spPr>
          <a:xfrm>
            <a:off x="8394567" y="941357"/>
            <a:ext cx="0" cy="6029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E371A4-90C9-4A66-B92E-A8F4DE3FF767}"/>
              </a:ext>
            </a:extLst>
          </p:cNvPr>
          <p:cNvCxnSpPr>
            <a:cxnSpLocks/>
          </p:cNvCxnSpPr>
          <p:nvPr/>
        </p:nvCxnSpPr>
        <p:spPr>
          <a:xfrm>
            <a:off x="8072284" y="1544320"/>
            <a:ext cx="3222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05CE715-328B-3673-A1B9-3D4C84BF0C5B}"/>
              </a:ext>
            </a:extLst>
          </p:cNvPr>
          <p:cNvSpPr/>
          <p:nvPr/>
        </p:nvSpPr>
        <p:spPr>
          <a:xfrm>
            <a:off x="9941427" y="2930219"/>
            <a:ext cx="1247683" cy="5897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BEA465-2F1A-9880-C6B4-B3AE87C0C912}"/>
              </a:ext>
            </a:extLst>
          </p:cNvPr>
          <p:cNvCxnSpPr>
            <a:cxnSpLocks/>
          </p:cNvCxnSpPr>
          <p:nvPr/>
        </p:nvCxnSpPr>
        <p:spPr>
          <a:xfrm flipH="1">
            <a:off x="8394567" y="1514167"/>
            <a:ext cx="975" cy="845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4D476F3-4620-0613-3752-E6C2CFE99407}"/>
              </a:ext>
            </a:extLst>
          </p:cNvPr>
          <p:cNvCxnSpPr>
            <a:cxnSpLocks/>
          </p:cNvCxnSpPr>
          <p:nvPr/>
        </p:nvCxnSpPr>
        <p:spPr>
          <a:xfrm>
            <a:off x="8376920" y="2359660"/>
            <a:ext cx="3541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4F7039-3333-8413-4261-9BF7EF775626}"/>
              </a:ext>
            </a:extLst>
          </p:cNvPr>
          <p:cNvCxnSpPr>
            <a:cxnSpLocks/>
          </p:cNvCxnSpPr>
          <p:nvPr/>
        </p:nvCxnSpPr>
        <p:spPr>
          <a:xfrm>
            <a:off x="9296236" y="2374409"/>
            <a:ext cx="3541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1DE74A-6885-4616-4D69-4AAD02F4F3D6}"/>
              </a:ext>
            </a:extLst>
          </p:cNvPr>
          <p:cNvCxnSpPr>
            <a:cxnSpLocks/>
          </p:cNvCxnSpPr>
          <p:nvPr/>
        </p:nvCxnSpPr>
        <p:spPr>
          <a:xfrm>
            <a:off x="9650361" y="2374409"/>
            <a:ext cx="0" cy="8604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BA020AF-D27D-88BC-6356-D2C0E7D81AE0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9650361" y="3225084"/>
            <a:ext cx="291066" cy="9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963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67769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Starting from Photos, write down the relative paths to the boxed files/folders</a:t>
            </a:r>
          </a:p>
          <a:p>
            <a:pPr>
              <a:buFontTx/>
              <a:buChar char="-"/>
            </a:pPr>
            <a:r>
              <a:rPr lang="en-US" sz="3200" dirty="0"/>
              <a:t>cat.jpg</a:t>
            </a:r>
          </a:p>
          <a:p>
            <a:pPr>
              <a:buFontTx/>
              <a:buChar char="-"/>
            </a:pPr>
            <a:r>
              <a:rPr lang="en-US" sz="3200" dirty="0"/>
              <a:t>Bugs-bunny.png</a:t>
            </a:r>
          </a:p>
          <a:p>
            <a:pPr>
              <a:buFontTx/>
              <a:buChar char="-"/>
            </a:pPr>
            <a:r>
              <a:rPr lang="en-US" sz="3200" dirty="0"/>
              <a:t>The Root Folder</a:t>
            </a:r>
          </a:p>
          <a:p>
            <a:pPr>
              <a:buFontTx/>
              <a:buChar char="-"/>
            </a:pPr>
            <a:r>
              <a:rPr lang="en-US" sz="3200" dirty="0"/>
              <a:t>Timetable.doc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BA036E4-8405-FB0E-4580-5FDCE6121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49" y="673100"/>
            <a:ext cx="5838825" cy="581977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C756311-B4E0-7E88-C85F-BC2C2B6EE0E2}"/>
              </a:ext>
            </a:extLst>
          </p:cNvPr>
          <p:cNvSpPr/>
          <p:nvPr/>
        </p:nvSpPr>
        <p:spPr>
          <a:xfrm>
            <a:off x="5968949" y="2828796"/>
            <a:ext cx="825910" cy="8877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Activity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4620FB-6EA1-150A-B92B-D88035892C1A}"/>
              </a:ext>
            </a:extLst>
          </p:cNvPr>
          <p:cNvSpPr/>
          <p:nvPr/>
        </p:nvSpPr>
        <p:spPr>
          <a:xfrm>
            <a:off x="8534400" y="2752277"/>
            <a:ext cx="920085" cy="7676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57285C-BFB4-C180-E8B7-D2E1C490799A}"/>
              </a:ext>
            </a:extLst>
          </p:cNvPr>
          <p:cNvSpPr/>
          <p:nvPr/>
        </p:nvSpPr>
        <p:spPr>
          <a:xfrm>
            <a:off x="9896167" y="4630993"/>
            <a:ext cx="1273278" cy="6145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7967B6-7EF5-17C8-D0C9-1C18F246F435}"/>
              </a:ext>
            </a:extLst>
          </p:cNvPr>
          <p:cNvSpPr/>
          <p:nvPr/>
        </p:nvSpPr>
        <p:spPr>
          <a:xfrm>
            <a:off x="9910915" y="5864942"/>
            <a:ext cx="1563330" cy="6145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B61B1F-68CA-F543-3635-0A69C499CE8E}"/>
              </a:ext>
            </a:extLst>
          </p:cNvPr>
          <p:cNvSpPr/>
          <p:nvPr/>
        </p:nvSpPr>
        <p:spPr>
          <a:xfrm>
            <a:off x="8598309" y="3927232"/>
            <a:ext cx="920085" cy="76767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22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Files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25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Information is stored on your computer in the form of </a:t>
            </a:r>
            <a:r>
              <a:rPr lang="en-US" sz="3200" b="1" dirty="0"/>
              <a:t>Files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dirty="0"/>
              <a:t>They are just collections of information</a:t>
            </a:r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4160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Why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You could store your program’s information in variables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But, if your program stops, your variables disappear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Files don’t disappear when a program finishes (Persistent)</a:t>
            </a:r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1315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What’s in a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Let’s make a text file</a:t>
            </a:r>
          </a:p>
          <a:p>
            <a:pPr marL="0" indent="0">
              <a:buNone/>
            </a:pP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/>
              <a:t>Open </a:t>
            </a:r>
            <a:r>
              <a:rPr lang="en-US" sz="3200" dirty="0" err="1"/>
              <a:t>VSCode</a:t>
            </a:r>
            <a:r>
              <a:rPr lang="en-US" sz="3200" dirty="0"/>
              <a:t> to a folder</a:t>
            </a:r>
          </a:p>
          <a:p>
            <a:pPr marL="514350" indent="-514350">
              <a:buAutoNum type="arabicPeriod"/>
            </a:pPr>
            <a:r>
              <a:rPr lang="en-US" sz="3200" dirty="0"/>
              <a:t>Click the new file button</a:t>
            </a:r>
          </a:p>
          <a:p>
            <a:pPr marL="514350" indent="-514350">
              <a:buAutoNum type="arabicPeriod"/>
            </a:pPr>
            <a:r>
              <a:rPr lang="en-US" sz="3200" dirty="0"/>
              <a:t>Name the file something .txt</a:t>
            </a:r>
          </a:p>
          <a:p>
            <a:pPr marL="514350" indent="-514350">
              <a:buAutoNum type="arabicPeriod"/>
            </a:pPr>
            <a:r>
              <a:rPr lang="en-US" sz="3200" dirty="0"/>
              <a:t>Open it up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66AF7E-C627-2316-D237-E140D4D38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627" y="407886"/>
            <a:ext cx="2781541" cy="21185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F5528BB-C801-5D17-E206-211BB5FAA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728" y="1511124"/>
            <a:ext cx="2949196" cy="21642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44EA2EF-9B27-9DA2-A280-729BF2FBB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746" y="2836687"/>
            <a:ext cx="2751058" cy="17756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0E170FB-CC17-3E8E-8AC3-1358618A2F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194" y="4299035"/>
            <a:ext cx="3764606" cy="20956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9DBA1A2-E503-BE9C-B57B-8564F536AC41}"/>
              </a:ext>
            </a:extLst>
          </p:cNvPr>
          <p:cNvSpPr txBox="1"/>
          <p:nvPr/>
        </p:nvSpPr>
        <p:spPr>
          <a:xfrm>
            <a:off x="9471497" y="147484"/>
            <a:ext cx="240742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If you see this, you have not opened </a:t>
            </a:r>
            <a:r>
              <a:rPr lang="en-US" dirty="0" err="1"/>
              <a:t>VSCode</a:t>
            </a:r>
            <a:r>
              <a:rPr lang="en-US" dirty="0"/>
              <a:t> with a folder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29E7592-B12A-796E-5435-C98398AB08B3}"/>
              </a:ext>
            </a:extLst>
          </p:cNvPr>
          <p:cNvSpPr/>
          <p:nvPr/>
        </p:nvSpPr>
        <p:spPr>
          <a:xfrm rot="9752984">
            <a:off x="9036713" y="974668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A04CA61-2F8A-C51F-BF3F-AF3061A04379}"/>
              </a:ext>
            </a:extLst>
          </p:cNvPr>
          <p:cNvSpPr/>
          <p:nvPr/>
        </p:nvSpPr>
        <p:spPr>
          <a:xfrm>
            <a:off x="10404326" y="2314331"/>
            <a:ext cx="253842" cy="2912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947A25-F5D3-901D-F986-56A92A2B9B71}"/>
              </a:ext>
            </a:extLst>
          </p:cNvPr>
          <p:cNvSpPr/>
          <p:nvPr/>
        </p:nvSpPr>
        <p:spPr>
          <a:xfrm>
            <a:off x="10083072" y="4612301"/>
            <a:ext cx="1047044" cy="2841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74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What’s in a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Now, you can type whatever you want in the file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Make sure to save when you are done!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66AF7E-C627-2316-D237-E140D4D38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627" y="407886"/>
            <a:ext cx="2781541" cy="21185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F5528BB-C801-5D17-E206-211BB5FAA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728" y="1511124"/>
            <a:ext cx="2949196" cy="21642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44EA2EF-9B27-9DA2-A280-729BF2FBB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746" y="2836687"/>
            <a:ext cx="2751058" cy="17756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0E170FB-CC17-3E8E-8AC3-1358618A2F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194" y="4299035"/>
            <a:ext cx="3764606" cy="20956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9DBA1A2-E503-BE9C-B57B-8564F536AC41}"/>
              </a:ext>
            </a:extLst>
          </p:cNvPr>
          <p:cNvSpPr txBox="1"/>
          <p:nvPr/>
        </p:nvSpPr>
        <p:spPr>
          <a:xfrm>
            <a:off x="9471497" y="147484"/>
            <a:ext cx="240742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If you see this, you have not opened </a:t>
            </a:r>
            <a:r>
              <a:rPr lang="en-US" dirty="0" err="1"/>
              <a:t>VSCode</a:t>
            </a:r>
            <a:r>
              <a:rPr lang="en-US" dirty="0"/>
              <a:t> with a folder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29E7592-B12A-796E-5435-C98398AB08B3}"/>
              </a:ext>
            </a:extLst>
          </p:cNvPr>
          <p:cNvSpPr/>
          <p:nvPr/>
        </p:nvSpPr>
        <p:spPr>
          <a:xfrm rot="9752984">
            <a:off x="9036713" y="974668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41DBEE-0B80-FD93-269D-0C910B5955AA}"/>
              </a:ext>
            </a:extLst>
          </p:cNvPr>
          <p:cNvSpPr/>
          <p:nvPr/>
        </p:nvSpPr>
        <p:spPr>
          <a:xfrm>
            <a:off x="10404326" y="2314331"/>
            <a:ext cx="253842" cy="2912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CC5BBB-DE00-7B98-551F-200E6A7175ED}"/>
              </a:ext>
            </a:extLst>
          </p:cNvPr>
          <p:cNvSpPr/>
          <p:nvPr/>
        </p:nvSpPr>
        <p:spPr>
          <a:xfrm>
            <a:off x="10083072" y="4612301"/>
            <a:ext cx="1047044" cy="2841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61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5E29E-0DB1-A83C-E2A0-20EFC2A0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Learning Goals Slide</a:t>
            </a:r>
          </a:p>
        </p:txBody>
      </p:sp>
      <p:pic>
        <p:nvPicPr>
          <p:cNvPr id="6" name="Picture 5" descr="A picture containing a sticky note that says &quot;To do&quot;">
            <a:extLst>
              <a:ext uri="{FF2B5EF4-FFF2-40B4-BE49-F238E27FC236}">
                <a16:creationId xmlns:a16="http://schemas.microsoft.com/office/drawing/2014/main" id="{D08F58A1-8D54-6135-4224-DCD32024E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8412"/>
            <a:ext cx="5181600" cy="3445764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01F96-018B-B2EC-3ED3-CB77F76AE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Create absolute and relative file paths</a:t>
            </a:r>
          </a:p>
          <a:p>
            <a:pPr>
              <a:buFontTx/>
              <a:buChar char="-"/>
            </a:pPr>
            <a:r>
              <a:rPr lang="en-US" dirty="0"/>
              <a:t>Understand what a file is, why it is useful, and what it can do</a:t>
            </a:r>
          </a:p>
          <a:p>
            <a:pPr>
              <a:buFontTx/>
              <a:buChar char="-"/>
            </a:pPr>
            <a:r>
              <a:rPr lang="en-US" dirty="0"/>
              <a:t>Can create a file with </a:t>
            </a:r>
            <a:r>
              <a:rPr lang="en-US" dirty="0" err="1"/>
              <a:t>VSCode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Can use python to open, read, write, and close files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682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 fontScale="90000"/>
          </a:bodyPr>
          <a:lstStyle/>
          <a:p>
            <a:r>
              <a:rPr lang="en-US" dirty="0"/>
              <a:t>File Operations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03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can you do with files?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Open a file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Read a file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Write to a file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Close a file</a:t>
            </a:r>
          </a:p>
          <a:p>
            <a:pPr marL="0" indent="0">
              <a:buNone/>
            </a:pPr>
            <a:r>
              <a:rPr lang="en-US" sz="3200" dirty="0"/>
              <a:t>And more!</a:t>
            </a:r>
          </a:p>
        </p:txBody>
      </p:sp>
      <p:pic>
        <p:nvPicPr>
          <p:cNvPr id="4" name="Picture 3" descr="A person holding a light bulb">
            <a:extLst>
              <a:ext uri="{FF2B5EF4-FFF2-40B4-BE49-F238E27FC236}">
                <a16:creationId xmlns:a16="http://schemas.microsoft.com/office/drawing/2014/main" id="{877B6E53-656D-CD0D-110D-A0CEE6DC8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07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27999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Opening a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To open a file is to tell your computer you want to mess with the file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It’s like checking out a book from a library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Like a book, once a file is checked out nobody else can read it until it has been returned</a:t>
            </a:r>
          </a:p>
        </p:txBody>
      </p:sp>
    </p:spTree>
    <p:extLst>
      <p:ext uri="{BB962C8B-B14F-4D97-AF65-F5344CB8AC3E}">
        <p14:creationId xmlns:p14="http://schemas.microsoft.com/office/powerpoint/2010/main" val="2210013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Opening a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When opening a file, you have to say what you want to do</a:t>
            </a:r>
          </a:p>
          <a:p>
            <a:pPr>
              <a:buFontTx/>
              <a:buChar char="-"/>
            </a:pPr>
            <a:r>
              <a:rPr lang="en-US" sz="3200" b="1" dirty="0"/>
              <a:t>r</a:t>
            </a:r>
            <a:r>
              <a:rPr lang="en-US" sz="3200" dirty="0"/>
              <a:t>: Only read the file</a:t>
            </a:r>
          </a:p>
          <a:p>
            <a:pPr>
              <a:buFontTx/>
              <a:buChar char="-"/>
            </a:pPr>
            <a:r>
              <a:rPr lang="en-US" sz="3200" b="1" dirty="0"/>
              <a:t>a</a:t>
            </a:r>
            <a:r>
              <a:rPr lang="en-US" sz="3200" dirty="0"/>
              <a:t>: Append to the end of the file (keeping the contents)</a:t>
            </a:r>
          </a:p>
          <a:p>
            <a:pPr>
              <a:buFontTx/>
              <a:buChar char="-"/>
            </a:pPr>
            <a:r>
              <a:rPr lang="en-US" sz="3200" b="1" dirty="0"/>
              <a:t>w</a:t>
            </a:r>
            <a:r>
              <a:rPr lang="en-US" sz="3200" dirty="0"/>
              <a:t>: Write to the file (clearing the contents)</a:t>
            </a:r>
          </a:p>
        </p:txBody>
      </p:sp>
    </p:spTree>
    <p:extLst>
      <p:ext uri="{BB962C8B-B14F-4D97-AF65-F5344CB8AC3E}">
        <p14:creationId xmlns:p14="http://schemas.microsoft.com/office/powerpoint/2010/main" val="11102802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Opening a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967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Here’s the 3 ways to open a file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Open takes in 2 parameters:</a:t>
            </a:r>
          </a:p>
          <a:p>
            <a:pPr>
              <a:buFontTx/>
              <a:buChar char="-"/>
            </a:pPr>
            <a:r>
              <a:rPr lang="en-US" sz="3200" dirty="0"/>
              <a:t>The path to the file </a:t>
            </a:r>
          </a:p>
          <a:p>
            <a:pPr>
              <a:buFontTx/>
              <a:buChar char="-"/>
            </a:pPr>
            <a:r>
              <a:rPr lang="en-US" sz="3200" dirty="0"/>
              <a:t>What you want to do: ‘r’ for read, ‘a’ for append, ‘w’ for write</a:t>
            </a:r>
          </a:p>
          <a:p>
            <a:pPr>
              <a:buFontTx/>
              <a:buChar char="-"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687008-AAFB-439D-F426-162336AEE918}"/>
              </a:ext>
            </a:extLst>
          </p:cNvPr>
          <p:cNvSpPr txBox="1"/>
          <p:nvPr/>
        </p:nvSpPr>
        <p:spPr>
          <a:xfrm>
            <a:off x="1995948" y="2482887"/>
            <a:ext cx="8672855" cy="1384995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for_reading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'./my_file.txt'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for_appending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'./my_file.txt'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for_writing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'./my_file.txt'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'w'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367717-E60E-A581-C1DA-69A1264D1FF0}"/>
              </a:ext>
            </a:extLst>
          </p:cNvPr>
          <p:cNvSpPr txBox="1"/>
          <p:nvPr/>
        </p:nvSpPr>
        <p:spPr>
          <a:xfrm>
            <a:off x="6302477" y="365125"/>
            <a:ext cx="552572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Note: The path can be absolute or relative. But relative paths will have to start from the folder you opened with VS Code</a:t>
            </a:r>
          </a:p>
        </p:txBody>
      </p:sp>
    </p:spTree>
    <p:extLst>
      <p:ext uri="{BB962C8B-B14F-4D97-AF65-F5344CB8AC3E}">
        <p14:creationId xmlns:p14="http://schemas.microsoft.com/office/powerpoint/2010/main" val="4127821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Reading a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105155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To read a file is to get the file’s contents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 file must be opened in read mode (with an ‘r’) to read the file’s contents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13A4E4-1955-A9E2-0F4E-AE02E783179C}"/>
              </a:ext>
            </a:extLst>
          </p:cNvPr>
          <p:cNvSpPr txBox="1"/>
          <p:nvPr/>
        </p:nvSpPr>
        <p:spPr>
          <a:xfrm>
            <a:off x="2723131" y="4001294"/>
            <a:ext cx="6745732" cy="1384995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'./my_file.txt'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contents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contents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DFBC7E-7D4E-B431-7EEE-CFDFB1748BEE}"/>
              </a:ext>
            </a:extLst>
          </p:cNvPr>
          <p:cNvSpPr/>
          <p:nvPr/>
        </p:nvSpPr>
        <p:spPr>
          <a:xfrm>
            <a:off x="8367252" y="4071526"/>
            <a:ext cx="819760" cy="451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5979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Closing a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105155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When you check out a file with open, your computer doesn’t let other programs change the file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To let your computer know you are done with the file, you should close it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13A4E4-1955-A9E2-0F4E-AE02E783179C}"/>
              </a:ext>
            </a:extLst>
          </p:cNvPr>
          <p:cNvSpPr txBox="1"/>
          <p:nvPr/>
        </p:nvSpPr>
        <p:spPr>
          <a:xfrm>
            <a:off x="4483105" y="4129980"/>
            <a:ext cx="6745732" cy="1815882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'./my_file.txt'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contents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contents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close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D35E59-A738-7E07-46EE-C35AE79DD592}"/>
              </a:ext>
            </a:extLst>
          </p:cNvPr>
          <p:cNvSpPr/>
          <p:nvPr/>
        </p:nvSpPr>
        <p:spPr>
          <a:xfrm>
            <a:off x="4483104" y="5467706"/>
            <a:ext cx="2448637" cy="4781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823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Activity: Reading a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257802" cy="4351338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200" dirty="0"/>
              <a:t>Open a folder with VS Code</a:t>
            </a:r>
          </a:p>
          <a:p>
            <a:pPr marL="514350" indent="-514350">
              <a:buAutoNum type="arabicPeriod"/>
            </a:pPr>
            <a:r>
              <a:rPr lang="en-US" sz="3200" dirty="0"/>
              <a:t>Create a file with VS Code</a:t>
            </a:r>
          </a:p>
          <a:p>
            <a:pPr marL="514350" indent="-514350">
              <a:buAutoNum type="arabicPeriod"/>
            </a:pPr>
            <a:r>
              <a:rPr lang="en-US" sz="3200" dirty="0"/>
              <a:t>Type something in the file and save it</a:t>
            </a:r>
          </a:p>
          <a:p>
            <a:pPr marL="514350" indent="-514350">
              <a:buAutoNum type="arabicPeriod"/>
            </a:pPr>
            <a:r>
              <a:rPr lang="en-US" sz="3200" dirty="0"/>
              <a:t>Write some code to print out what’s in your file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13A4E4-1955-A9E2-0F4E-AE02E783179C}"/>
              </a:ext>
            </a:extLst>
          </p:cNvPr>
          <p:cNvSpPr txBox="1"/>
          <p:nvPr/>
        </p:nvSpPr>
        <p:spPr>
          <a:xfrm>
            <a:off x="5948111" y="2644170"/>
            <a:ext cx="5762108" cy="1569660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'./my_file.txt'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contents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contents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close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8971077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Writing to a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2578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To write to a file is to change the text inside the file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If you opened the file as:</a:t>
            </a:r>
          </a:p>
          <a:p>
            <a:pPr>
              <a:buFontTx/>
              <a:buChar char="-"/>
            </a:pPr>
            <a:r>
              <a:rPr lang="en-US" sz="3200" dirty="0"/>
              <a:t>Append: Add to the end of it</a:t>
            </a:r>
          </a:p>
          <a:p>
            <a:pPr>
              <a:buFontTx/>
              <a:buChar char="-"/>
            </a:pPr>
            <a:r>
              <a:rPr lang="en-US" sz="3200" dirty="0"/>
              <a:t>Write: Delete contents then write to it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A34233B3-16E5-5CA3-3A7B-3795D0B4B7F7}"/>
              </a:ext>
            </a:extLst>
          </p:cNvPr>
          <p:cNvGraphicFramePr>
            <a:graphicFrameLocks noGrp="1"/>
          </p:cNvGraphicFramePr>
          <p:nvPr/>
        </p:nvGraphicFramePr>
        <p:xfrm>
          <a:off x="6567948" y="1083945"/>
          <a:ext cx="4606415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6415">
                  <a:extLst>
                    <a:ext uri="{9D8B030D-6E8A-4147-A177-3AD203B41FA5}">
                      <a16:colId xmlns:a16="http://schemas.microsoft.com/office/drawing/2014/main" val="2673340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</a:rPr>
                        <a:t>my_file.txt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8543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</a:rPr>
                        <a:t>Hello, this is my file!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721794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5B4F0D-53E3-5C88-48F7-60E273C4571D}"/>
              </a:ext>
            </a:extLst>
          </p:cNvPr>
          <p:cNvGraphicFramePr>
            <a:graphicFrameLocks noGrp="1"/>
          </p:cNvGraphicFramePr>
          <p:nvPr/>
        </p:nvGraphicFramePr>
        <p:xfrm>
          <a:off x="6209880" y="2946133"/>
          <a:ext cx="5320902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0902">
                  <a:extLst>
                    <a:ext uri="{9D8B030D-6E8A-4147-A177-3AD203B41FA5}">
                      <a16:colId xmlns:a16="http://schemas.microsoft.com/office/drawing/2014/main" val="2673340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</a:rPr>
                        <a:t>my_file.txt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8543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</a:rPr>
                        <a:t>Hello, this is my file!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DOGGO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721794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3F352D8-25F7-7E94-A6B1-5A9BFC873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418503"/>
              </p:ext>
            </p:extLst>
          </p:nvPr>
        </p:nvGraphicFramePr>
        <p:xfrm>
          <a:off x="7828142" y="4859655"/>
          <a:ext cx="2084380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4380">
                  <a:extLst>
                    <a:ext uri="{9D8B030D-6E8A-4147-A177-3AD203B41FA5}">
                      <a16:colId xmlns:a16="http://schemas.microsoft.com/office/drawing/2014/main" val="2673340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</a:rPr>
                        <a:t>my_file.txt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8543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DOGGO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721794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FE960FB-7B15-83C2-4031-38F1EC71F960}"/>
              </a:ext>
            </a:extLst>
          </p:cNvPr>
          <p:cNvSpPr txBox="1"/>
          <p:nvPr/>
        </p:nvSpPr>
        <p:spPr>
          <a:xfrm>
            <a:off x="8037412" y="622280"/>
            <a:ext cx="166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Original File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2D62F0-A404-165B-70D8-62F3FE433957}"/>
              </a:ext>
            </a:extLst>
          </p:cNvPr>
          <p:cNvSpPr txBox="1"/>
          <p:nvPr/>
        </p:nvSpPr>
        <p:spPr>
          <a:xfrm>
            <a:off x="7635858" y="2518871"/>
            <a:ext cx="2468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Append “DOGGO”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AD2C13-AB36-DAC7-319C-D46DB8B636DC}"/>
              </a:ext>
            </a:extLst>
          </p:cNvPr>
          <p:cNvSpPr txBox="1"/>
          <p:nvPr/>
        </p:nvSpPr>
        <p:spPr>
          <a:xfrm>
            <a:off x="7720254" y="4381059"/>
            <a:ext cx="2192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Write “DOGGO”</a:t>
            </a:r>
          </a:p>
        </p:txBody>
      </p:sp>
    </p:spTree>
    <p:extLst>
      <p:ext uri="{BB962C8B-B14F-4D97-AF65-F5344CB8AC3E}">
        <p14:creationId xmlns:p14="http://schemas.microsoft.com/office/powerpoint/2010/main" val="12253709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Writing to a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67769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To write to a file, after opening it use the write method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It will either append or clear/write depending on how the file was opened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FC8E88-713A-FEF6-278F-2D56086AE5E8}"/>
              </a:ext>
            </a:extLst>
          </p:cNvPr>
          <p:cNvSpPr txBox="1"/>
          <p:nvPr/>
        </p:nvSpPr>
        <p:spPr>
          <a:xfrm>
            <a:off x="5591692" y="1875353"/>
            <a:ext cx="5762108" cy="1200329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'./my_file.txt'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'w'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write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'Hello, world!'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close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277552-2DA4-D1B7-ABEB-0D3295D90E72}"/>
              </a:ext>
            </a:extLst>
          </p:cNvPr>
          <p:cNvSpPr txBox="1"/>
          <p:nvPr/>
        </p:nvSpPr>
        <p:spPr>
          <a:xfrm>
            <a:off x="5591692" y="4505482"/>
            <a:ext cx="5762108" cy="1200329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'./my_file.txt'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write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'Hello, world!'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close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E68028-686C-C35F-5611-BB847A98BB2C}"/>
              </a:ext>
            </a:extLst>
          </p:cNvPr>
          <p:cNvSpPr/>
          <p:nvPr/>
        </p:nvSpPr>
        <p:spPr>
          <a:xfrm>
            <a:off x="10471355" y="4434348"/>
            <a:ext cx="688257" cy="5604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E169B4-C19E-3C7E-AF2E-454356E3902F}"/>
              </a:ext>
            </a:extLst>
          </p:cNvPr>
          <p:cNvSpPr/>
          <p:nvPr/>
        </p:nvSpPr>
        <p:spPr>
          <a:xfrm>
            <a:off x="10471355" y="1809581"/>
            <a:ext cx="688257" cy="5604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51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Recap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81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Activity: Writing to a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67769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For the file you made before</a:t>
            </a:r>
          </a:p>
          <a:p>
            <a:pPr marL="0" indent="0">
              <a:buNone/>
            </a:pP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/>
              <a:t>Write some code to add to your file</a:t>
            </a:r>
          </a:p>
          <a:p>
            <a:pPr marL="514350" indent="-514350">
              <a:buAutoNum type="arabicPeriod"/>
            </a:pPr>
            <a:r>
              <a:rPr lang="en-US" sz="3200" dirty="0"/>
              <a:t>Write some code to overwrite your file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FC8E88-713A-FEF6-278F-2D56086AE5E8}"/>
              </a:ext>
            </a:extLst>
          </p:cNvPr>
          <p:cNvSpPr txBox="1"/>
          <p:nvPr/>
        </p:nvSpPr>
        <p:spPr>
          <a:xfrm>
            <a:off x="5591692" y="1875353"/>
            <a:ext cx="5762108" cy="1200329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'./my_file.txt'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'w'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write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'Hello, world!'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close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277552-2DA4-D1B7-ABEB-0D3295D90E72}"/>
              </a:ext>
            </a:extLst>
          </p:cNvPr>
          <p:cNvSpPr txBox="1"/>
          <p:nvPr/>
        </p:nvSpPr>
        <p:spPr>
          <a:xfrm>
            <a:off x="5591692" y="4505482"/>
            <a:ext cx="5762108" cy="1200329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'./my_file.txt'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write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'Hello, world!'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close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2349280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With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320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Closing Files is Annoying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It’s important to close files, but it’s easily forgettable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Python made a way to automatically close files</a:t>
            </a:r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12299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With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350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Automatically closes files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Runs the code inside the code block (tabbed in area)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When the code block is done, automatically closes the file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665F7B-ADBD-64B6-5DD4-EAC986F6BF49}"/>
              </a:ext>
            </a:extLst>
          </p:cNvPr>
          <p:cNvSpPr txBox="1"/>
          <p:nvPr/>
        </p:nvSpPr>
        <p:spPr>
          <a:xfrm>
            <a:off x="5539225" y="1516531"/>
            <a:ext cx="6400800" cy="1107996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'./my_file.txt'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contents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contents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BD6B3E-E44D-F104-A7F3-704F80153F93}"/>
              </a:ext>
            </a:extLst>
          </p:cNvPr>
          <p:cNvSpPr txBox="1"/>
          <p:nvPr/>
        </p:nvSpPr>
        <p:spPr>
          <a:xfrm>
            <a:off x="6070165" y="4114686"/>
            <a:ext cx="5338918" cy="1446550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'./my_file.txt'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contents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contents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close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ED74C4-1BB8-8BB4-BC88-5A7D475B9C0C}"/>
              </a:ext>
            </a:extLst>
          </p:cNvPr>
          <p:cNvSpPr txBox="1"/>
          <p:nvPr/>
        </p:nvSpPr>
        <p:spPr>
          <a:xfrm>
            <a:off x="7988841" y="3133238"/>
            <a:ext cx="150156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Equivalent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9018682-4122-4E2F-906B-E50945DDEE9D}"/>
              </a:ext>
            </a:extLst>
          </p:cNvPr>
          <p:cNvSpPr/>
          <p:nvPr/>
        </p:nvSpPr>
        <p:spPr>
          <a:xfrm rot="16200000">
            <a:off x="8525021" y="2745744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A8907C2-CBB6-4928-A3F1-C62DB4A55F32}"/>
              </a:ext>
            </a:extLst>
          </p:cNvPr>
          <p:cNvSpPr/>
          <p:nvPr/>
        </p:nvSpPr>
        <p:spPr>
          <a:xfrm rot="5400000">
            <a:off x="8525021" y="3700793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762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Activity: Repeated Write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350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Repeatedly add lines of text to a file until the user types “Quit”. When they quit print out the file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Probably want:</a:t>
            </a:r>
          </a:p>
          <a:p>
            <a:pPr>
              <a:buFontTx/>
              <a:buChar char="-"/>
            </a:pPr>
            <a:r>
              <a:rPr lang="en-US" sz="3200" dirty="0"/>
              <a:t>A while loop</a:t>
            </a:r>
          </a:p>
          <a:p>
            <a:pPr>
              <a:buFontTx/>
              <a:buChar char="-"/>
            </a:pPr>
            <a:r>
              <a:rPr lang="en-US" sz="3200" dirty="0"/>
              <a:t>A call to input()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665F7B-ADBD-64B6-5DD4-EAC986F6BF49}"/>
              </a:ext>
            </a:extLst>
          </p:cNvPr>
          <p:cNvSpPr txBox="1"/>
          <p:nvPr/>
        </p:nvSpPr>
        <p:spPr>
          <a:xfrm>
            <a:off x="5673214" y="2431633"/>
            <a:ext cx="6400800" cy="3139321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'./my_file.txt'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'w'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write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'Cleared the File'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'./my_file.txt'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write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'Added to the File'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'./my_file.txt'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contents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contents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21C60D-96E1-17F8-07F7-23C9E441D8C5}"/>
              </a:ext>
            </a:extLst>
          </p:cNvPr>
          <p:cNvSpPr txBox="1"/>
          <p:nvPr/>
        </p:nvSpPr>
        <p:spPr>
          <a:xfrm>
            <a:off x="7915662" y="1825624"/>
            <a:ext cx="191591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For Reference</a:t>
            </a:r>
          </a:p>
        </p:txBody>
      </p:sp>
    </p:spTree>
    <p:extLst>
      <p:ext uri="{BB962C8B-B14F-4D97-AF65-F5344CB8AC3E}">
        <p14:creationId xmlns:p14="http://schemas.microsoft.com/office/powerpoint/2010/main" val="39678138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Read Lines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F27C89-45C0-DBFE-B82C-68136D790DF0}"/>
              </a:ext>
            </a:extLst>
          </p:cNvPr>
          <p:cNvSpPr txBox="1"/>
          <p:nvPr/>
        </p:nvSpPr>
        <p:spPr>
          <a:xfrm>
            <a:off x="7928493" y="3058894"/>
            <a:ext cx="35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Bonus content: will be covered next class as well</a:t>
            </a:r>
          </a:p>
        </p:txBody>
      </p:sp>
    </p:spTree>
    <p:extLst>
      <p:ext uri="{BB962C8B-B14F-4D97-AF65-F5344CB8AC3E}">
        <p14:creationId xmlns:p14="http://schemas.microsoft.com/office/powerpoint/2010/main" val="8613511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Multiple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9400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Sometime a file has multiple lines of text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To read each line one by one, you can use </a:t>
            </a:r>
            <a:r>
              <a:rPr lang="en-US" sz="3200" dirty="0" err="1"/>
              <a:t>readlines</a:t>
            </a:r>
            <a:r>
              <a:rPr lang="en-US" sz="3200" dirty="0"/>
              <a:t>()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err="1"/>
              <a:t>Readlines</a:t>
            </a:r>
            <a:r>
              <a:rPr lang="en-US" sz="3200" dirty="0"/>
              <a:t> returns a list containing the text for each 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DFAC9B-E9F2-B484-D723-52537DB6E3C8}"/>
              </a:ext>
            </a:extLst>
          </p:cNvPr>
          <p:cNvSpPr txBox="1"/>
          <p:nvPr/>
        </p:nvSpPr>
        <p:spPr>
          <a:xfrm>
            <a:off x="5552768" y="2437964"/>
            <a:ext cx="6400800" cy="1107996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'./my_file.txt'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contents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readlines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contents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917D1A6F-2594-A6DC-C731-8F5F58D644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699124"/>
              </p:ext>
            </p:extLst>
          </p:nvPr>
        </p:nvGraphicFramePr>
        <p:xfrm>
          <a:off x="6539679" y="595957"/>
          <a:ext cx="4606415" cy="1188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6415">
                  <a:extLst>
                    <a:ext uri="{9D8B030D-6E8A-4147-A177-3AD203B41FA5}">
                      <a16:colId xmlns:a16="http://schemas.microsoft.com/office/drawing/2014/main" val="2673340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nsolas" panose="020B0609020204030204" pitchFamily="49" charset="0"/>
                        </a:rPr>
                        <a:t>my_file.txt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8543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nsolas" panose="020B0609020204030204" pitchFamily="49" charset="0"/>
                        </a:rPr>
                        <a:t>Hello, this is my file!</a:t>
                      </a:r>
                    </a:p>
                    <a:p>
                      <a:r>
                        <a:rPr lang="en-US" sz="2200" dirty="0">
                          <a:latin typeface="Consolas" panose="020B0609020204030204" pitchFamily="49" charset="0"/>
                        </a:rPr>
                        <a:t>Line 2!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721794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670EE12-AC71-EB69-F063-9E97F4CAE662}"/>
              </a:ext>
            </a:extLst>
          </p:cNvPr>
          <p:cNvSpPr txBox="1"/>
          <p:nvPr/>
        </p:nvSpPr>
        <p:spPr>
          <a:xfrm>
            <a:off x="8009143" y="134292"/>
            <a:ext cx="166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Original File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6911DD-E942-A132-7466-88DEE3A04114}"/>
              </a:ext>
            </a:extLst>
          </p:cNvPr>
          <p:cNvSpPr txBox="1"/>
          <p:nvPr/>
        </p:nvSpPr>
        <p:spPr>
          <a:xfrm>
            <a:off x="6195551" y="4293236"/>
            <a:ext cx="5158249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Output:</a:t>
            </a:r>
            <a:br>
              <a:rPr lang="en-US" sz="2200" dirty="0"/>
            </a:br>
            <a:r>
              <a:rPr lang="en-US" sz="2200" dirty="0">
                <a:latin typeface="Consolas" panose="020B0609020204030204" pitchFamily="49" charset="0"/>
              </a:rPr>
              <a:t>['Hello, world!\n', 'Line 2!']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E3FF87-0309-F923-1917-C8DEB736ED95}"/>
              </a:ext>
            </a:extLst>
          </p:cNvPr>
          <p:cNvSpPr/>
          <p:nvPr/>
        </p:nvSpPr>
        <p:spPr>
          <a:xfrm>
            <a:off x="7895303" y="2805334"/>
            <a:ext cx="2551471" cy="3803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D89806D-F385-8663-79D7-EF40D4BC29BF}"/>
              </a:ext>
            </a:extLst>
          </p:cNvPr>
          <p:cNvSpPr/>
          <p:nvPr/>
        </p:nvSpPr>
        <p:spPr>
          <a:xfrm rot="16200000">
            <a:off x="8558633" y="5079381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989138-06F7-3A1B-8E8F-C2086EF08AA4}"/>
              </a:ext>
            </a:extLst>
          </p:cNvPr>
          <p:cNvSpPr txBox="1"/>
          <p:nvPr/>
        </p:nvSpPr>
        <p:spPr>
          <a:xfrm>
            <a:off x="7085982" y="5569545"/>
            <a:ext cx="336079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Note: the \n means ‘newline’. So,</a:t>
            </a:r>
            <a:br>
              <a:rPr lang="en-US" dirty="0"/>
            </a:br>
            <a:r>
              <a:rPr lang="en-US" dirty="0"/>
              <a:t>this says that after “Hello, world!”</a:t>
            </a:r>
            <a:br>
              <a:rPr lang="en-US" dirty="0"/>
            </a:br>
            <a:r>
              <a:rPr lang="en-US" dirty="0"/>
              <a:t>a new line of text was started.</a:t>
            </a:r>
          </a:p>
        </p:txBody>
      </p:sp>
    </p:spTree>
    <p:extLst>
      <p:ext uri="{BB962C8B-B14F-4D97-AF65-F5344CB8AC3E}">
        <p14:creationId xmlns:p14="http://schemas.microsoft.com/office/powerpoint/2010/main" val="22677591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Readlines</a:t>
            </a:r>
            <a:r>
              <a:rPr lang="en-US" dirty="0"/>
              <a:t>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94006" cy="4351338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/>
              <a:t>Together, lets try and </a:t>
            </a:r>
          </a:p>
          <a:p>
            <a:pPr lvl="0" algn="l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sz="3200" dirty="0"/>
              <a:t>read a list of items from a file</a:t>
            </a:r>
          </a:p>
          <a:p>
            <a:pPr lvl="0" algn="l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sz="3200" dirty="0"/>
              <a:t>sort it</a:t>
            </a:r>
          </a:p>
          <a:p>
            <a:pPr lvl="0" algn="l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sz="3200" dirty="0"/>
              <a:t>write the list back to the file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US" sz="3200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DFAC9B-E9F2-B484-D723-52537DB6E3C8}"/>
              </a:ext>
            </a:extLst>
          </p:cNvPr>
          <p:cNvSpPr txBox="1"/>
          <p:nvPr/>
        </p:nvSpPr>
        <p:spPr>
          <a:xfrm>
            <a:off x="5552768" y="2437964"/>
            <a:ext cx="6400800" cy="1107996"/>
          </a:xfrm>
          <a:prstGeom prst="rect">
            <a:avLst/>
          </a:prstGeom>
          <a:solidFill>
            <a:srgbClr val="E6E6E6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'./my_file.txt'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contents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readlines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contents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917D1A6F-2594-A6DC-C731-8F5F58D64423}"/>
              </a:ext>
            </a:extLst>
          </p:cNvPr>
          <p:cNvGraphicFramePr>
            <a:graphicFrameLocks noGrp="1"/>
          </p:cNvGraphicFramePr>
          <p:nvPr/>
        </p:nvGraphicFramePr>
        <p:xfrm>
          <a:off x="6539679" y="595957"/>
          <a:ext cx="4606415" cy="1188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6415">
                  <a:extLst>
                    <a:ext uri="{9D8B030D-6E8A-4147-A177-3AD203B41FA5}">
                      <a16:colId xmlns:a16="http://schemas.microsoft.com/office/drawing/2014/main" val="2673340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nsolas" panose="020B0609020204030204" pitchFamily="49" charset="0"/>
                        </a:rPr>
                        <a:t>my_file.txt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8543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nsolas" panose="020B0609020204030204" pitchFamily="49" charset="0"/>
                        </a:rPr>
                        <a:t>Hello, this is my file!</a:t>
                      </a:r>
                    </a:p>
                    <a:p>
                      <a:r>
                        <a:rPr lang="en-US" sz="2200" dirty="0">
                          <a:latin typeface="Consolas" panose="020B0609020204030204" pitchFamily="49" charset="0"/>
                        </a:rPr>
                        <a:t>Line 2!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721794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670EE12-AC71-EB69-F063-9E97F4CAE662}"/>
              </a:ext>
            </a:extLst>
          </p:cNvPr>
          <p:cNvSpPr txBox="1"/>
          <p:nvPr/>
        </p:nvSpPr>
        <p:spPr>
          <a:xfrm>
            <a:off x="8009143" y="134292"/>
            <a:ext cx="166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Original File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6911DD-E942-A132-7466-88DEE3A04114}"/>
              </a:ext>
            </a:extLst>
          </p:cNvPr>
          <p:cNvSpPr txBox="1"/>
          <p:nvPr/>
        </p:nvSpPr>
        <p:spPr>
          <a:xfrm>
            <a:off x="6195551" y="4293236"/>
            <a:ext cx="5158249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Output:</a:t>
            </a:r>
            <a:br>
              <a:rPr lang="en-US" sz="2200" dirty="0"/>
            </a:br>
            <a:r>
              <a:rPr lang="en-US" sz="2200" dirty="0">
                <a:latin typeface="Consolas" panose="020B0609020204030204" pitchFamily="49" charset="0"/>
              </a:rPr>
              <a:t>['Hello, world!\n', 'Line 2!']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D89806D-F385-8663-79D7-EF40D4BC29BF}"/>
              </a:ext>
            </a:extLst>
          </p:cNvPr>
          <p:cNvSpPr/>
          <p:nvPr/>
        </p:nvSpPr>
        <p:spPr>
          <a:xfrm rot="16200000">
            <a:off x="8558633" y="5079381"/>
            <a:ext cx="429208" cy="27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989138-06F7-3A1B-8E8F-C2086EF08AA4}"/>
              </a:ext>
            </a:extLst>
          </p:cNvPr>
          <p:cNvSpPr txBox="1"/>
          <p:nvPr/>
        </p:nvSpPr>
        <p:spPr>
          <a:xfrm>
            <a:off x="7085982" y="5569545"/>
            <a:ext cx="336079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Note: the \n means ‘newline’. So,</a:t>
            </a:r>
            <a:br>
              <a:rPr lang="en-US" dirty="0"/>
            </a:br>
            <a:r>
              <a:rPr lang="en-US" dirty="0"/>
              <a:t>this says that after “Hello, world!”</a:t>
            </a:r>
            <a:br>
              <a:rPr lang="en-US" dirty="0"/>
            </a:br>
            <a:r>
              <a:rPr lang="en-US" dirty="0"/>
              <a:t>a new line of text was started.</a:t>
            </a:r>
          </a:p>
        </p:txBody>
      </p:sp>
    </p:spTree>
    <p:extLst>
      <p:ext uri="{BB962C8B-B14F-4D97-AF65-F5344CB8AC3E}">
        <p14:creationId xmlns:p14="http://schemas.microsoft.com/office/powerpoint/2010/main" val="15720249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98D3A-F22E-FB40-38A6-41C7DA8F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+ Closing</a:t>
            </a:r>
          </a:p>
        </p:txBody>
      </p:sp>
    </p:spTree>
    <p:extLst>
      <p:ext uri="{BB962C8B-B14F-4D97-AF65-F5344CB8AC3E}">
        <p14:creationId xmlns:p14="http://schemas.microsoft.com/office/powerpoint/2010/main" val="35919643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1350-C1B3-F217-6295-57DEC321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39254-DF53-EACF-61A1-5D3B1B051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Paths</a:t>
            </a:r>
          </a:p>
          <a:p>
            <a:pPr lvl="1"/>
            <a:r>
              <a:rPr lang="en-US" dirty="0"/>
              <a:t>Absolute Paths: Paths from the root folder. </a:t>
            </a:r>
          </a:p>
          <a:p>
            <a:pPr lvl="2"/>
            <a:r>
              <a:rPr lang="en-US" dirty="0"/>
              <a:t>Mac: /      Windows: C:/</a:t>
            </a:r>
          </a:p>
          <a:p>
            <a:pPr lvl="1"/>
            <a:r>
              <a:rPr lang="en-US" dirty="0"/>
              <a:t>Relative Paths: Paths relative to a certain folder</a:t>
            </a:r>
          </a:p>
          <a:p>
            <a:pPr lvl="2"/>
            <a:r>
              <a:rPr lang="en-US" dirty="0"/>
              <a:t>.. (2 periods) To go up a folder   	./ to start a relative path</a:t>
            </a:r>
          </a:p>
          <a:p>
            <a:r>
              <a:rPr lang="en-US" dirty="0"/>
              <a:t>Files</a:t>
            </a:r>
          </a:p>
          <a:p>
            <a:pPr lvl="1"/>
            <a:r>
              <a:rPr lang="en-US" dirty="0"/>
              <a:t>Store information even when a program ends</a:t>
            </a:r>
          </a:p>
          <a:p>
            <a:pPr lvl="1"/>
            <a:r>
              <a:rPr lang="en-US" dirty="0"/>
              <a:t>Can Open, Read, Write, and Close them</a:t>
            </a:r>
          </a:p>
          <a:p>
            <a:pPr lvl="2"/>
            <a:r>
              <a:rPr lang="en-US" dirty="0"/>
              <a:t>Can Open to Read (r), Write (w), or Append (w)</a:t>
            </a:r>
          </a:p>
          <a:p>
            <a:r>
              <a:rPr lang="en-US" dirty="0"/>
              <a:t>With</a:t>
            </a:r>
          </a:p>
          <a:p>
            <a:pPr lvl="1"/>
            <a:r>
              <a:rPr lang="en-US" dirty="0"/>
              <a:t>Automatically closes files for 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571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9460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Modules</a:t>
            </a:r>
          </a:p>
          <a:p>
            <a:pPr>
              <a:buFontTx/>
              <a:buChar char="-"/>
            </a:pPr>
            <a:r>
              <a:rPr lang="en-US" sz="3200" dirty="0"/>
              <a:t>A way of organizing code</a:t>
            </a:r>
          </a:p>
          <a:p>
            <a:pPr>
              <a:buFontTx/>
              <a:buChar char="-"/>
            </a:pPr>
            <a:r>
              <a:rPr lang="en-US" sz="3200" dirty="0"/>
              <a:t>Can import code from another file</a:t>
            </a:r>
          </a:p>
          <a:p>
            <a:pPr marL="0" indent="0">
              <a:buNone/>
            </a:pPr>
            <a:r>
              <a:rPr lang="en-US" sz="3200" dirty="0"/>
              <a:t>File System</a:t>
            </a:r>
          </a:p>
          <a:p>
            <a:pPr>
              <a:buFontTx/>
              <a:buChar char="-"/>
            </a:pPr>
            <a:r>
              <a:rPr lang="en-US" sz="3200" dirty="0"/>
              <a:t>The computer stores information in files</a:t>
            </a:r>
          </a:p>
          <a:p>
            <a:pPr>
              <a:buFontTx/>
              <a:buChar char="-"/>
            </a:pPr>
            <a:r>
              <a:rPr lang="en-US" sz="3200" dirty="0"/>
              <a:t>Files are stored in folders</a:t>
            </a:r>
          </a:p>
          <a:p>
            <a:pPr>
              <a:buFontTx/>
              <a:buChar char="-"/>
            </a:pPr>
            <a:endParaRPr lang="en-US" sz="3200" dirty="0"/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4477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C96C-E272-3F4B-DF1D-75076EC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Announcement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FFE3-95DD-19F6-DAEC-297F0215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HW5 (Looping) Due Wednesday </a:t>
            </a:r>
          </a:p>
          <a:p>
            <a:r>
              <a:rPr lang="en-US" dirty="0"/>
              <a:t>Participation Due Thursday</a:t>
            </a:r>
          </a:p>
          <a:p>
            <a:r>
              <a:rPr lang="en-US" dirty="0"/>
              <a:t>Quiz Due Thursday</a:t>
            </a:r>
          </a:p>
          <a:p>
            <a:r>
              <a:rPr lang="en-US" dirty="0"/>
              <a:t>Lab Due Friday</a:t>
            </a:r>
          </a:p>
        </p:txBody>
      </p:sp>
      <p:pic>
        <p:nvPicPr>
          <p:cNvPr id="5" name="Picture 4" descr="A picture containing typewriter">
            <a:extLst>
              <a:ext uri="{FF2B5EF4-FFF2-40B4-BE49-F238E27FC236}">
                <a16:creationId xmlns:a16="http://schemas.microsoft.com/office/drawing/2014/main" id="{5DE576BF-BE5C-2BB4-E250-53E9BD7D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6588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0084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Paths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81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Recap: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67769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Files are stored in Folders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Examples: </a:t>
            </a:r>
            <a:br>
              <a:rPr lang="en-US" sz="3200" dirty="0"/>
            </a:br>
            <a:r>
              <a:rPr lang="en-US" sz="3200" dirty="0"/>
              <a:t>Desktop, Downloads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Together, they make a file system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BA036E4-8405-FB0E-4580-5FDCE6121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49" y="673100"/>
            <a:ext cx="583882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80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Root Folder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67769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</a:t>
            </a:r>
            <a:r>
              <a:rPr lang="en-US" sz="3200" b="1" dirty="0"/>
              <a:t>Root </a:t>
            </a:r>
            <a:r>
              <a:rPr lang="en-US" sz="3200" dirty="0"/>
              <a:t>folder: the folder which holds all other folders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Names:</a:t>
            </a:r>
          </a:p>
          <a:p>
            <a:pPr>
              <a:buFontTx/>
              <a:buChar char="-"/>
            </a:pPr>
            <a:r>
              <a:rPr lang="en-US" sz="3200" dirty="0"/>
              <a:t>Mac: </a:t>
            </a:r>
            <a:r>
              <a:rPr lang="en-US" sz="3200" dirty="0">
                <a:latin typeface="Consolas" panose="020B0609020204030204" pitchFamily="49" charset="0"/>
              </a:rPr>
              <a:t>/</a:t>
            </a:r>
            <a:r>
              <a:rPr lang="en-US" sz="3200" dirty="0"/>
              <a:t> (just a slash)</a:t>
            </a:r>
          </a:p>
          <a:p>
            <a:pPr>
              <a:buFontTx/>
              <a:buChar char="-"/>
            </a:pPr>
            <a:r>
              <a:rPr lang="en-US" sz="3200" dirty="0"/>
              <a:t>Windows: </a:t>
            </a:r>
            <a:r>
              <a:rPr lang="en-US" sz="3200" dirty="0">
                <a:latin typeface="Consolas" panose="020B0609020204030204" pitchFamily="49" charset="0"/>
              </a:rPr>
              <a:t>C:/</a:t>
            </a:r>
            <a:endParaRPr lang="en-US" sz="3200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BA036E4-8405-FB0E-4580-5FDCE6121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49" y="673100"/>
            <a:ext cx="5838825" cy="58197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0D1C34-2F4C-8008-F21B-88F054EBC355}"/>
              </a:ext>
            </a:extLst>
          </p:cNvPr>
          <p:cNvSpPr/>
          <p:nvPr/>
        </p:nvSpPr>
        <p:spPr>
          <a:xfrm>
            <a:off x="5791200" y="2654710"/>
            <a:ext cx="1170039" cy="11012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001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67769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Files and folder have </a:t>
            </a:r>
            <a:r>
              <a:rPr lang="en-US" sz="3200" b="1" dirty="0"/>
              <a:t>Paths</a:t>
            </a:r>
            <a:r>
              <a:rPr lang="en-US" sz="3200" dirty="0"/>
              <a:t> that describe where they are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Like a set of directions to get to that file/folder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BA036E4-8405-FB0E-4580-5FDCE6121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49" y="673100"/>
            <a:ext cx="583882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34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CS 110 Template" id="{A7A7B023-BDF6-4FC7-AEBA-36D5EF15928B}" vid="{0F5DD3FB-D0D3-415E-B80C-A8C16A6C2F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CICS 110 Template</Template>
  <TotalTime>225</TotalTime>
  <Words>1863</Words>
  <Application>Microsoft Office PowerPoint</Application>
  <PresentationFormat>Widescreen</PresentationFormat>
  <Paragraphs>327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Consolas</vt:lpstr>
      <vt:lpstr>Office Theme</vt:lpstr>
      <vt:lpstr>Files and Paths</vt:lpstr>
      <vt:lpstr>Announcement Slide</vt:lpstr>
      <vt:lpstr>Learning Goals Slide</vt:lpstr>
      <vt:lpstr>Recap</vt:lpstr>
      <vt:lpstr>Recap</vt:lpstr>
      <vt:lpstr>Paths</vt:lpstr>
      <vt:lpstr>Recap: File System</vt:lpstr>
      <vt:lpstr>Root Folder</vt:lpstr>
      <vt:lpstr>Paths</vt:lpstr>
      <vt:lpstr>Absolute Paths</vt:lpstr>
      <vt:lpstr>Absolute Paths</vt:lpstr>
      <vt:lpstr>Absolute Path Example</vt:lpstr>
      <vt:lpstr>Absolute Path Example</vt:lpstr>
      <vt:lpstr>Absolute Path Example</vt:lpstr>
      <vt:lpstr>Absolute Path Example</vt:lpstr>
      <vt:lpstr>Activity</vt:lpstr>
      <vt:lpstr>Relative Paths</vt:lpstr>
      <vt:lpstr>Relative Paths</vt:lpstr>
      <vt:lpstr>Relative Paths</vt:lpstr>
      <vt:lpstr>Relative Path Example</vt:lpstr>
      <vt:lpstr>Relative Path Example</vt:lpstr>
      <vt:lpstr>Relative Path Example</vt:lpstr>
      <vt:lpstr>Relative Path Example</vt:lpstr>
      <vt:lpstr>Activity</vt:lpstr>
      <vt:lpstr>Files</vt:lpstr>
      <vt:lpstr>Files</vt:lpstr>
      <vt:lpstr>Why Files</vt:lpstr>
      <vt:lpstr>What’s in a file</vt:lpstr>
      <vt:lpstr>What’s in a file</vt:lpstr>
      <vt:lpstr>File Operations</vt:lpstr>
      <vt:lpstr>What can you do with files?</vt:lpstr>
      <vt:lpstr>Opening a file</vt:lpstr>
      <vt:lpstr>Opening a file</vt:lpstr>
      <vt:lpstr>Opening a file</vt:lpstr>
      <vt:lpstr>Reading a file</vt:lpstr>
      <vt:lpstr>Closing a file</vt:lpstr>
      <vt:lpstr>Activity: Reading a file</vt:lpstr>
      <vt:lpstr>Writing to a file</vt:lpstr>
      <vt:lpstr>Writing to a file</vt:lpstr>
      <vt:lpstr>Activity: Writing to a file</vt:lpstr>
      <vt:lpstr>With</vt:lpstr>
      <vt:lpstr>Closing Files is Annoying</vt:lpstr>
      <vt:lpstr>With statement</vt:lpstr>
      <vt:lpstr>Activity: Repeated Write</vt:lpstr>
      <vt:lpstr>Read Lines</vt:lpstr>
      <vt:lpstr>Multiple Lines</vt:lpstr>
      <vt:lpstr>Readlines Demo</vt:lpstr>
      <vt:lpstr>Recap + Closing</vt:lpstr>
      <vt:lpstr>What did we learn?</vt:lpstr>
      <vt:lpstr>Announcement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for a CICS 110 Lecture</dc:title>
  <dc:creator>kobi</dc:creator>
  <cp:lastModifiedBy>kobi</cp:lastModifiedBy>
  <cp:revision>4</cp:revision>
  <dcterms:created xsi:type="dcterms:W3CDTF">2023-04-10T03:17:44Z</dcterms:created>
  <dcterms:modified xsi:type="dcterms:W3CDTF">2023-04-11T03:25:05Z</dcterms:modified>
</cp:coreProperties>
</file>