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Century Gothic" panose="020B0502020202020204" pitchFamily="34" charset="0"/>
      <p:regular r:id="rId59"/>
      <p:bold r:id="rId60"/>
      <p:italic r:id="rId61"/>
      <p:boldItalic r:id="rId62"/>
    </p:embeddedFont>
    <p:embeddedFont>
      <p:font typeface="Consolas" panose="020B0609020204030204" pitchFamily="49" charset="0"/>
      <p:regular r:id="rId63"/>
      <p:bold r:id="rId64"/>
      <p:italic r:id="rId65"/>
      <p:boldItalic r:id="rId66"/>
    </p:embeddedFont>
    <p:embeddedFont>
      <p:font typeface="Roboto" panose="02000000000000000000" pitchFamily="2" charset="0"/>
      <p:regular r:id="rId67"/>
      <p:bold r:id="rId68"/>
      <p:italic r:id="rId69"/>
      <p:boldItalic r:id="rId70"/>
    </p:embeddedFont>
    <p:embeddedFont>
      <p:font typeface="Roboto Slab" pitchFamily="2" charset="0"/>
      <p:regular r:id="rId71"/>
      <p:bold r:id="rId7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FBA6A1E-F94A-43F1-86B8-03783C40D9C0}">
  <a:tblStyle styleId="{3FBA6A1E-F94A-43F1-86B8-03783C40D9C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4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9.fntdata"/><Relationship Id="rId6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4.fntdata"/><Relationship Id="rId66" Type="http://schemas.openxmlformats.org/officeDocument/2006/relationships/font" Target="fonts/font12.fntdata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67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8.fntdata"/><Relationship Id="rId70" Type="http://schemas.openxmlformats.org/officeDocument/2006/relationships/font" Target="fonts/font16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04784320c2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204784320c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2c7d77609c_1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22c7d77609c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2c7d77609c_1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22c7d77609c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2c7d77609c_1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22c7d77609c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2c7d77609c_1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22c7d77609c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2c7d77609c_1_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22c7d77609c_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2c7d77609c_1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22c7d77609c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2c6e3a5dc2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2c6e3a5dc2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2c7d77609c_1_1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22c7d77609c_1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2c7d77609c_1_1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g22c7d77609c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2c7d77609c_1_1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22c7d77609c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0590763ead_11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20590763ead_1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2c7d77609c_1_1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g22c7d77609c_1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2c7d77609c_1_1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22c7d77609c_1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2c7d77609c_1_1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g22c7d77609c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2c7d77609c_1_1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g22c7d77609c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2c7d77609c_1_1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g22c7d77609c_1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2c7d77609c_1_1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22c7d77609c_1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2c6e3a5dc2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2c6e3a5dc2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2c7d77609c_1_2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g22c7d77609c_1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2c7d77609c_1_2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g22c7d77609c_1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2c7d77609c_1_2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g22c7d77609c_1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05c4a7c78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205c4a7c7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2c7d77609c_1_2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g22c7d77609c_1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2c6e3a5dc2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22c6e3a5dc2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2c7d77609c_1_2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g22c7d77609c_1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22c7d77609c_1_2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g22c7d77609c_1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2c7d77609c_1_2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g22c7d77609c_1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22c6e3a5dc2_0_1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g22c6e3a5dc2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2c7d77609c_1_2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g22c7d77609c_1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22c7d77609c_1_2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g22c7d77609c_1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22c6e3a5dc2_0_1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g22c6e3a5dc2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22c7d77609c_1_2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g22c7d77609c_1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2a41041a87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2a41041a87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2c7d77609c_1_2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g22c7d77609c_1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22c7d77609c_1_2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g22c7d77609c_1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22c7d77609c_1_3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g22c7d77609c_1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22c7d77609c_1_3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g22c7d77609c_1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2c6e3a5dc2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22c6e3a5dc2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22c7d77609c_1_3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g22c7d77609c_1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22c7d77609c_1_3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g22c7d77609c_1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22c7d77609c_1_3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g22c7d77609c_1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22c6e3a5dc2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22c6e3a5dc2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22c6e3a5dc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22c6e3a5dc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2c7d77609c_1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22c7d77609c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2080bffbc3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2080bffbc3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2080bffbc39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g2080bffbc3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22c6e3a5dc2_0_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g22c6e3a5dc2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2c6e3a5dc2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2c6e3a5dc2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2c7d77609c_1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22c7d77609c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2c7d77609c_1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22c7d77609c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2c7d77609c_1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22c7d77609c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 Color Two Column">
  <p:cSld name="TITLE_AND_TWO_COLUMNS_1">
    <p:bg>
      <p:bgPr>
        <a:solidFill>
          <a:schemeClr val="accent4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4387800" y="-75"/>
            <a:ext cx="4756200" cy="51435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4" name="Google Shape;54;p11"/>
          <p:cNvCxnSpPr/>
          <p:nvPr/>
        </p:nvCxnSpPr>
        <p:spPr>
          <a:xfrm>
            <a:off x="423088" y="8710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387900" y="184975"/>
            <a:ext cx="4174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3" name="Google Shape;63;p13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Goals">
  <p:cSld name="SECTION_TITLE_AND_DESCRIPTION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0" name="Google Shape;70;p14"/>
          <p:cNvCxnSpPr/>
          <p:nvPr/>
        </p:nvCxnSpPr>
        <p:spPr>
          <a:xfrm>
            <a:off x="4887750" y="4520328"/>
            <a:ext cx="39405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265500" y="724200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4939500" y="1409825"/>
            <a:ext cx="3837000" cy="28704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4" name="Google Shape;74;p14"/>
          <p:cNvCxnSpPr/>
          <p:nvPr/>
        </p:nvCxnSpPr>
        <p:spPr>
          <a:xfrm>
            <a:off x="265500" y="2230503"/>
            <a:ext cx="5409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5" name="Google Shape;7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1950" y="2372950"/>
            <a:ext cx="3912299" cy="26081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cap">
  <p:cSld name="CAPTION_ONLY_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9500" y="3998150"/>
            <a:ext cx="5998800" cy="5988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19500" y="3119250"/>
            <a:ext cx="7655400" cy="85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8700" y="152400"/>
            <a:ext cx="2971225" cy="30318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2325" y="472438"/>
            <a:ext cx="2172525" cy="23917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7250" y="769925"/>
            <a:ext cx="3194350" cy="179682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">
  <p:cSld name="BIG_NUMB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200"/>
              <a:buNone/>
              <a:defRPr sz="8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1" name="Google Shape;91;p17"/>
          <p:cNvCxnSpPr/>
          <p:nvPr/>
        </p:nvCxnSpPr>
        <p:spPr>
          <a:xfrm>
            <a:off x="2601750" y="2636278"/>
            <a:ext cx="3940500" cy="0"/>
          </a:xfrm>
          <a:prstGeom prst="straightConnector1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 descr="Tag=AccentColor&#10;Flavor=Light&#10;Target=Fill"/>
          <p:cNvSpPr/>
          <p:nvPr/>
        </p:nvSpPr>
        <p:spPr>
          <a:xfrm flipH="1">
            <a:off x="1" y="236333"/>
            <a:ext cx="2266157" cy="1076582"/>
          </a:xfrm>
          <a:custGeom>
            <a:avLst/>
            <a:gdLst/>
            <a:ahLst/>
            <a:cxnLst/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 sz="30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628650" y="1508760"/>
            <a:ext cx="7886700" cy="31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  <a:defRPr b="1"/>
            </a:lvl1pPr>
            <a:lvl2pPr marL="914400" lvl="1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2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3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4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5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6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7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9" name="Google Shape;129;p2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_HEADER_8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9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_HEADER_9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0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0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4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SECTION_HEADER_10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1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1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">
  <p:cSld name="TITLE_AND_BODY_3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Google Shape;23;p5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87900" y="994525"/>
            <a:ext cx="4173000" cy="34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nouncements">
  <p:cSld name="TITLE_AND_BODY_2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4581900" y="75"/>
            <a:ext cx="4562100" cy="5143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" name="Google Shape;28;p6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387900" y="1116950"/>
            <a:ext cx="4194000" cy="34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31" name="Google Shape;31;p6"/>
          <p:cNvPicPr preferRelativeResize="0"/>
          <p:nvPr/>
        </p:nvPicPr>
        <p:blipFill rotWithShape="1">
          <a:blip r:embed="rId2">
            <a:alphaModFix/>
          </a:blip>
          <a:srcRect l="16827" t="11127" r="8778" b="5829"/>
          <a:stretch/>
        </p:blipFill>
        <p:spPr>
          <a:xfrm>
            <a:off x="5090100" y="999064"/>
            <a:ext cx="3545700" cy="314552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 Text">
  <p:cSld name="TITLE_AND_BODY_1">
    <p:bg>
      <p:bgPr>
        <a:solidFill>
          <a:schemeClr val="accent2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Google Shape;33;p7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l Text">
  <p:cSld name="TITLE_AND_BODY_1_1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8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Text">
  <p:cSld name="TITLE_AND_BODY_1_1_1">
    <p:bg>
      <p:bgPr>
        <a:solidFill>
          <a:schemeClr val="accen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oogle Shape;43;p9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Text 1">
  <p:cSld name="TITLE_AND_BODY_1_1_1_1">
    <p:bg>
      <p:bgPr>
        <a:solidFill>
          <a:schemeClr val="lt2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Google Shape;48;p10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2"/>
          <p:cNvSpPr txBox="1">
            <a:spLocks noGrp="1"/>
          </p:cNvSpPr>
          <p:nvPr>
            <p:ph type="title"/>
          </p:nvPr>
        </p:nvSpPr>
        <p:spPr>
          <a:xfrm>
            <a:off x="307175" y="921150"/>
            <a:ext cx="2997900" cy="12552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3600"/>
              <a:t>CICS 110: Lecture 15</a:t>
            </a:r>
            <a:endParaRPr sz="1100"/>
          </a:p>
        </p:txBody>
      </p:sp>
      <p:sp>
        <p:nvSpPr>
          <p:cNvPr id="144" name="Google Shape;144;p32"/>
          <p:cNvSpPr txBox="1">
            <a:spLocks noGrp="1"/>
          </p:cNvSpPr>
          <p:nvPr>
            <p:ph type="body" idx="1"/>
          </p:nvPr>
        </p:nvSpPr>
        <p:spPr>
          <a:xfrm>
            <a:off x="578000" y="4347099"/>
            <a:ext cx="7886700" cy="6102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Today: Files, Paths, Read/Write, Open/Close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5" name="Google Shape;145;p32"/>
          <p:cNvSpPr txBox="1">
            <a:spLocks noGrp="1"/>
          </p:cNvSpPr>
          <p:nvPr>
            <p:ph type="title"/>
          </p:nvPr>
        </p:nvSpPr>
        <p:spPr>
          <a:xfrm>
            <a:off x="307175" y="2634125"/>
            <a:ext cx="2997900" cy="12552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2100"/>
              <a:t>Slides: Kobi Falus</a:t>
            </a:r>
            <a:endParaRPr sz="21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2100"/>
              <a:t>Edited: Cole A. Reilly</a:t>
            </a:r>
            <a:endParaRPr sz="2100"/>
          </a:p>
        </p:txBody>
      </p:sp>
      <p:pic>
        <p:nvPicPr>
          <p:cNvPr id="146" name="Google Shape;14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4625" y="614650"/>
            <a:ext cx="5242449" cy="355613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1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Absolute Paths</a:t>
            </a:r>
            <a:endParaRPr/>
          </a:p>
        </p:txBody>
      </p:sp>
      <p:sp>
        <p:nvSpPr>
          <p:cNvPr id="205" name="Google Shape;205;p41"/>
          <p:cNvSpPr txBox="1">
            <a:spLocks noGrp="1"/>
          </p:cNvSpPr>
          <p:nvPr>
            <p:ph type="body" idx="1"/>
          </p:nvPr>
        </p:nvSpPr>
        <p:spPr>
          <a:xfrm>
            <a:off x="387900" y="994525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A path from the Root folder</a:t>
            </a:r>
            <a:endParaRPr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Describes which folders to enter to get to the file/folder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pic>
        <p:nvPicPr>
          <p:cNvPr id="206" name="Google Shape;206;p41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6712" y="504825"/>
            <a:ext cx="4379119" cy="43648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2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Absolute Paths</a:t>
            </a:r>
            <a:endParaRPr/>
          </a:p>
        </p:txBody>
      </p:sp>
      <p:sp>
        <p:nvSpPr>
          <p:cNvPr id="212" name="Google Shape;212;p42"/>
          <p:cNvSpPr txBox="1">
            <a:spLocks noGrp="1"/>
          </p:cNvSpPr>
          <p:nvPr>
            <p:ph type="body" idx="1"/>
          </p:nvPr>
        </p:nvSpPr>
        <p:spPr>
          <a:xfrm>
            <a:off x="387900" y="994525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How to make:</a:t>
            </a:r>
            <a:endParaRPr/>
          </a:p>
          <a:p>
            <a:pPr marL="3810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Start with Root folder</a:t>
            </a:r>
            <a:endParaRPr/>
          </a:p>
          <a:p>
            <a:pPr marL="3810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List each folder to enter separated with a / (</a:t>
            </a:r>
            <a:r>
              <a:rPr lang="en" sz="2400">
                <a:solidFill>
                  <a:schemeClr val="accent6"/>
                </a:solidFill>
              </a:rPr>
              <a:t>slash</a:t>
            </a:r>
            <a:r>
              <a:rPr lang="en" sz="2400"/>
              <a:t>) or a \ (</a:t>
            </a:r>
            <a:r>
              <a:rPr lang="en" sz="2400">
                <a:solidFill>
                  <a:schemeClr val="accent6"/>
                </a:solidFill>
              </a:rPr>
              <a:t>back-slash</a:t>
            </a:r>
            <a:r>
              <a:rPr lang="en" sz="2400"/>
              <a:t>)</a:t>
            </a:r>
            <a:endParaRPr/>
          </a:p>
          <a:p>
            <a:pPr marL="3810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List the file name if it is a path to a file</a:t>
            </a:r>
            <a:endParaRPr/>
          </a:p>
        </p:txBody>
      </p:sp>
      <p:pic>
        <p:nvPicPr>
          <p:cNvPr id="213" name="Google Shape;213;p42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6712" y="504825"/>
            <a:ext cx="4379119" cy="43648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3"/>
          <p:cNvSpPr txBox="1">
            <a:spLocks noGrp="1"/>
          </p:cNvSpPr>
          <p:nvPr>
            <p:ph type="body" idx="1"/>
          </p:nvPr>
        </p:nvSpPr>
        <p:spPr>
          <a:xfrm>
            <a:off x="387900" y="994525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1. Start with Root folder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Windows: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C:\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Mac: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/</a:t>
            </a:r>
            <a:endParaRPr/>
          </a:p>
        </p:txBody>
      </p:sp>
      <p:pic>
        <p:nvPicPr>
          <p:cNvPr id="219" name="Google Shape;219;p43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6712" y="504825"/>
            <a:ext cx="4379119" cy="43648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20" name="Google Shape;220;p43"/>
          <p:cNvSpPr/>
          <p:nvPr/>
        </p:nvSpPr>
        <p:spPr>
          <a:xfrm>
            <a:off x="4476712" y="2114549"/>
            <a:ext cx="619500" cy="650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43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800"/>
              <a:t>Absolute Path Example</a:t>
            </a:r>
            <a:endParaRPr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4"/>
          <p:cNvSpPr txBox="1">
            <a:spLocks noGrp="1"/>
          </p:cNvSpPr>
          <p:nvPr>
            <p:ph type="body" idx="1"/>
          </p:nvPr>
        </p:nvSpPr>
        <p:spPr>
          <a:xfrm>
            <a:off x="387900" y="994525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2. List each folder to enter separated with a / (</a:t>
            </a:r>
            <a:r>
              <a:rPr lang="en" sz="2400">
                <a:solidFill>
                  <a:schemeClr val="accent6"/>
                </a:solidFill>
              </a:rPr>
              <a:t>slash</a:t>
            </a:r>
            <a:r>
              <a:rPr lang="en" sz="2400"/>
              <a:t>) or a \ (</a:t>
            </a:r>
            <a:r>
              <a:rPr lang="en" sz="2400">
                <a:solidFill>
                  <a:schemeClr val="accent6"/>
                </a:solidFill>
              </a:rPr>
              <a:t>back-slash</a:t>
            </a:r>
            <a:r>
              <a:rPr lang="en" sz="2400"/>
              <a:t>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Windows: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C:\MyPictures\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Mac: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/MyPictures/</a:t>
            </a:r>
            <a:endParaRPr/>
          </a:p>
        </p:txBody>
      </p:sp>
      <p:pic>
        <p:nvPicPr>
          <p:cNvPr id="227" name="Google Shape;227;p44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6712" y="504825"/>
            <a:ext cx="4379119" cy="43648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44"/>
          <p:cNvCxnSpPr/>
          <p:nvPr/>
        </p:nvCxnSpPr>
        <p:spPr>
          <a:xfrm>
            <a:off x="4962833" y="2344994"/>
            <a:ext cx="3465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9" name="Google Shape;229;p44"/>
          <p:cNvCxnSpPr/>
          <p:nvPr/>
        </p:nvCxnSpPr>
        <p:spPr>
          <a:xfrm rot="10800000">
            <a:off x="5309420" y="2345045"/>
            <a:ext cx="0" cy="1120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0" name="Google Shape;230;p44"/>
          <p:cNvCxnSpPr/>
          <p:nvPr/>
        </p:nvCxnSpPr>
        <p:spPr>
          <a:xfrm rot="10800000">
            <a:off x="5316896" y="3450796"/>
            <a:ext cx="2058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1" name="Google Shape;231;p44"/>
          <p:cNvSpPr/>
          <p:nvPr/>
        </p:nvSpPr>
        <p:spPr>
          <a:xfrm>
            <a:off x="5522696" y="3236944"/>
            <a:ext cx="619500" cy="5754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4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800"/>
              <a:t>Absolute Path Example</a:t>
            </a:r>
            <a:endParaRPr sz="2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5"/>
          <p:cNvSpPr txBox="1">
            <a:spLocks noGrp="1"/>
          </p:cNvSpPr>
          <p:nvPr>
            <p:ph type="body" idx="1"/>
          </p:nvPr>
        </p:nvSpPr>
        <p:spPr>
          <a:xfrm>
            <a:off x="387900" y="994525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2. List each folder to enter separated with a / (</a:t>
            </a:r>
            <a:r>
              <a:rPr lang="en" sz="2400">
                <a:solidFill>
                  <a:schemeClr val="accent6"/>
                </a:solidFill>
              </a:rPr>
              <a:t>slash</a:t>
            </a:r>
            <a:r>
              <a:rPr lang="en" sz="2400"/>
              <a:t>) or a \ (</a:t>
            </a:r>
            <a:r>
              <a:rPr lang="en" sz="2400">
                <a:solidFill>
                  <a:schemeClr val="accent6"/>
                </a:solidFill>
              </a:rPr>
              <a:t>back-slash</a:t>
            </a:r>
            <a:r>
              <a:rPr lang="en" sz="2400"/>
              <a:t>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Windows: C:\MyPictures\Photos\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Mac: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/MyPictures/Photos/</a:t>
            </a:r>
            <a:endParaRPr/>
          </a:p>
        </p:txBody>
      </p:sp>
      <p:pic>
        <p:nvPicPr>
          <p:cNvPr id="238" name="Google Shape;238;p45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6712" y="504825"/>
            <a:ext cx="4379119" cy="43648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9" name="Google Shape;239;p45"/>
          <p:cNvCxnSpPr/>
          <p:nvPr/>
        </p:nvCxnSpPr>
        <p:spPr>
          <a:xfrm>
            <a:off x="4962833" y="2344994"/>
            <a:ext cx="3465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0" name="Google Shape;240;p45"/>
          <p:cNvCxnSpPr/>
          <p:nvPr/>
        </p:nvCxnSpPr>
        <p:spPr>
          <a:xfrm rot="10800000">
            <a:off x="5309420" y="2345045"/>
            <a:ext cx="0" cy="1120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1" name="Google Shape;241;p45"/>
          <p:cNvCxnSpPr/>
          <p:nvPr/>
        </p:nvCxnSpPr>
        <p:spPr>
          <a:xfrm rot="10800000">
            <a:off x="5316735" y="3450796"/>
            <a:ext cx="3024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2" name="Google Shape;242;p45"/>
          <p:cNvCxnSpPr/>
          <p:nvPr/>
        </p:nvCxnSpPr>
        <p:spPr>
          <a:xfrm rot="10800000">
            <a:off x="6043036" y="3450796"/>
            <a:ext cx="2619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3" name="Google Shape;243;p45"/>
          <p:cNvCxnSpPr/>
          <p:nvPr/>
        </p:nvCxnSpPr>
        <p:spPr>
          <a:xfrm>
            <a:off x="6312310" y="3178277"/>
            <a:ext cx="0" cy="273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4" name="Google Shape;244;p45"/>
          <p:cNvCxnSpPr/>
          <p:nvPr/>
        </p:nvCxnSpPr>
        <p:spPr>
          <a:xfrm>
            <a:off x="6312310" y="3178277"/>
            <a:ext cx="1548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5" name="Google Shape;245;p45"/>
          <p:cNvSpPr/>
          <p:nvPr/>
        </p:nvSpPr>
        <p:spPr>
          <a:xfrm>
            <a:off x="6467168" y="3008345"/>
            <a:ext cx="619500" cy="457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45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800"/>
              <a:t>Absolute Path Example</a:t>
            </a:r>
            <a:endParaRPr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6"/>
          <p:cNvSpPr txBox="1">
            <a:spLocks noGrp="1"/>
          </p:cNvSpPr>
          <p:nvPr>
            <p:ph type="body" idx="1"/>
          </p:nvPr>
        </p:nvSpPr>
        <p:spPr>
          <a:xfrm>
            <a:off x="387900" y="994525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3. List the file name if it is a path to a file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Windows: </a:t>
            </a:r>
            <a:r>
              <a:rPr lang="en" sz="2300"/>
              <a:t>C:\MyPictures\Photos\sea.jpg</a:t>
            </a:r>
            <a:endParaRPr sz="17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Mac: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/MyPictures/Photos/sea.jpg</a:t>
            </a:r>
            <a:endParaRPr/>
          </a:p>
        </p:txBody>
      </p:sp>
      <p:pic>
        <p:nvPicPr>
          <p:cNvPr id="252" name="Google Shape;252;p46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6712" y="504825"/>
            <a:ext cx="4379119" cy="43648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3" name="Google Shape;253;p46"/>
          <p:cNvCxnSpPr/>
          <p:nvPr/>
        </p:nvCxnSpPr>
        <p:spPr>
          <a:xfrm>
            <a:off x="4962833" y="2344994"/>
            <a:ext cx="3465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4" name="Google Shape;254;p46"/>
          <p:cNvCxnSpPr/>
          <p:nvPr/>
        </p:nvCxnSpPr>
        <p:spPr>
          <a:xfrm rot="10800000">
            <a:off x="5309420" y="2345045"/>
            <a:ext cx="0" cy="1120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5" name="Google Shape;255;p46"/>
          <p:cNvCxnSpPr/>
          <p:nvPr/>
        </p:nvCxnSpPr>
        <p:spPr>
          <a:xfrm rot="10800000">
            <a:off x="5316735" y="3450796"/>
            <a:ext cx="3024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6" name="Google Shape;256;p46"/>
          <p:cNvCxnSpPr/>
          <p:nvPr/>
        </p:nvCxnSpPr>
        <p:spPr>
          <a:xfrm rot="10800000">
            <a:off x="6043036" y="3450796"/>
            <a:ext cx="2619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7" name="Google Shape;257;p46"/>
          <p:cNvCxnSpPr/>
          <p:nvPr/>
        </p:nvCxnSpPr>
        <p:spPr>
          <a:xfrm>
            <a:off x="6312310" y="3178277"/>
            <a:ext cx="0" cy="2730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8" name="Google Shape;258;p46"/>
          <p:cNvCxnSpPr/>
          <p:nvPr/>
        </p:nvCxnSpPr>
        <p:spPr>
          <a:xfrm>
            <a:off x="6312310" y="3178277"/>
            <a:ext cx="2286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9" name="Google Shape;259;p46"/>
          <p:cNvSpPr/>
          <p:nvPr/>
        </p:nvSpPr>
        <p:spPr>
          <a:xfrm>
            <a:off x="7462683" y="2701662"/>
            <a:ext cx="722700" cy="457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46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800"/>
              <a:t>Absolute Path Example</a:t>
            </a:r>
            <a:endParaRPr sz="2800"/>
          </a:p>
        </p:txBody>
      </p:sp>
      <p:cxnSp>
        <p:nvCxnSpPr>
          <p:cNvPr id="261" name="Google Shape;261;p46"/>
          <p:cNvCxnSpPr/>
          <p:nvPr/>
        </p:nvCxnSpPr>
        <p:spPr>
          <a:xfrm>
            <a:off x="6964926" y="3181964"/>
            <a:ext cx="2544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2" name="Google Shape;262;p46"/>
          <p:cNvCxnSpPr/>
          <p:nvPr/>
        </p:nvCxnSpPr>
        <p:spPr>
          <a:xfrm rot="10800000">
            <a:off x="7219336" y="2930177"/>
            <a:ext cx="0" cy="248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3" name="Google Shape;263;p46"/>
          <p:cNvCxnSpPr>
            <a:stCxn id="259" idx="1"/>
          </p:cNvCxnSpPr>
          <p:nvPr/>
        </p:nvCxnSpPr>
        <p:spPr>
          <a:xfrm rot="10800000">
            <a:off x="7219383" y="2930262"/>
            <a:ext cx="2433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7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Differences</a:t>
            </a:r>
            <a:endParaRPr/>
          </a:p>
        </p:txBody>
      </p:sp>
      <p:sp>
        <p:nvSpPr>
          <p:cNvPr id="269" name="Google Shape;269;p47"/>
          <p:cNvSpPr txBox="1">
            <a:spLocks noGrp="1"/>
          </p:cNvSpPr>
          <p:nvPr>
            <p:ph type="body" idx="1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note here about the \ and / differences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\ is now used in many programming languages as the escape character so using windows files can be frustrating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So </a:t>
            </a:r>
            <a:r>
              <a:rPr lang="en" b="1" i="1">
                <a:solidFill>
                  <a:schemeClr val="accent6"/>
                </a:solidFill>
              </a:rPr>
              <a:t>most</a:t>
            </a:r>
            <a:r>
              <a:rPr lang="en" b="1">
                <a:solidFill>
                  <a:schemeClr val="accent6"/>
                </a:solidFill>
              </a:rPr>
              <a:t> </a:t>
            </a:r>
            <a:r>
              <a:rPr lang="en"/>
              <a:t>of the time you can use either / or \ in windows, but you have to be consistent in a path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To better deal with these differences, the os python package has functions to deal with this for you.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8"/>
          <p:cNvSpPr txBox="1">
            <a:spLocks noGrp="1"/>
          </p:cNvSpPr>
          <p:nvPr>
            <p:ph type="body" idx="1"/>
          </p:nvPr>
        </p:nvSpPr>
        <p:spPr>
          <a:xfrm>
            <a:off x="387900" y="994525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Write down the absolute paths for the boxed files/folders</a:t>
            </a:r>
            <a:endParaRPr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Root Folder</a:t>
            </a:r>
            <a:endParaRPr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MyVideos Folder</a:t>
            </a:r>
            <a:endParaRPr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Timetable.doc</a:t>
            </a:r>
            <a:endParaRPr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Mickey.png</a:t>
            </a:r>
            <a:endParaRPr/>
          </a:p>
        </p:txBody>
      </p:sp>
      <p:pic>
        <p:nvPicPr>
          <p:cNvPr id="275" name="Google Shape;275;p48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6712" y="504825"/>
            <a:ext cx="4379119" cy="4364831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8"/>
          <p:cNvSpPr/>
          <p:nvPr/>
        </p:nvSpPr>
        <p:spPr>
          <a:xfrm>
            <a:off x="4476712" y="2121597"/>
            <a:ext cx="619500" cy="665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48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Activity</a:t>
            </a:r>
            <a:endParaRPr/>
          </a:p>
        </p:txBody>
      </p:sp>
      <p:sp>
        <p:nvSpPr>
          <p:cNvPr id="278" name="Google Shape;278;p48"/>
          <p:cNvSpPr/>
          <p:nvPr/>
        </p:nvSpPr>
        <p:spPr>
          <a:xfrm>
            <a:off x="6400800" y="2064208"/>
            <a:ext cx="690000" cy="575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48"/>
          <p:cNvSpPr/>
          <p:nvPr/>
        </p:nvSpPr>
        <p:spPr>
          <a:xfrm>
            <a:off x="7436874" y="3989438"/>
            <a:ext cx="954900" cy="4608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48"/>
          <p:cNvSpPr/>
          <p:nvPr/>
        </p:nvSpPr>
        <p:spPr>
          <a:xfrm>
            <a:off x="5504259" y="2167839"/>
            <a:ext cx="690000" cy="575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9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Relative Paths</a:t>
            </a:r>
            <a:endParaRPr/>
          </a:p>
        </p:txBody>
      </p:sp>
      <p:sp>
        <p:nvSpPr>
          <p:cNvPr id="286" name="Google Shape;286;p49"/>
          <p:cNvSpPr txBox="1">
            <a:spLocks noGrp="1"/>
          </p:cNvSpPr>
          <p:nvPr>
            <p:ph type="body" idx="1"/>
          </p:nvPr>
        </p:nvSpPr>
        <p:spPr>
          <a:xfrm>
            <a:off x="387900" y="994525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The start location can be any folder</a:t>
            </a:r>
            <a:endParaRPr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Relative paths are the same for window and mac</a:t>
            </a:r>
            <a:endParaRPr/>
          </a:p>
        </p:txBody>
      </p:sp>
      <p:pic>
        <p:nvPicPr>
          <p:cNvPr id="287" name="Google Shape;287;p49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6712" y="504825"/>
            <a:ext cx="4379119" cy="4364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0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Relative Paths</a:t>
            </a:r>
            <a:endParaRPr/>
          </a:p>
        </p:txBody>
      </p:sp>
      <p:sp>
        <p:nvSpPr>
          <p:cNvPr id="293" name="Google Shape;293;p50"/>
          <p:cNvSpPr txBox="1">
            <a:spLocks noGrp="1"/>
          </p:cNvSpPr>
          <p:nvPr>
            <p:ph type="body" idx="1"/>
          </p:nvPr>
        </p:nvSpPr>
        <p:spPr>
          <a:xfrm>
            <a:off x="387900" y="925700"/>
            <a:ext cx="4173000" cy="42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000"/>
              <a:t>New Notation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000">
                <a:solidFill>
                  <a:schemeClr val="accent6"/>
                </a:solidFill>
              </a:rPr>
              <a:t>. (one period) refers to the current folder you are in</a:t>
            </a:r>
            <a:endParaRPr sz="2000">
              <a:solidFill>
                <a:schemeClr val="accent6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000"/>
              <a:t>	./Essay.doc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000"/>
              <a:t>	if we are in English folder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000">
                <a:solidFill>
                  <a:schemeClr val="accent6"/>
                </a:solidFill>
              </a:rPr>
              <a:t>.. (two periods) means to go up one folder (towards root folder)</a:t>
            </a:r>
            <a:endParaRPr sz="2000">
              <a:solidFill>
                <a:schemeClr val="accent6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000"/>
              <a:t>../English = MyDocuments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000"/>
              <a:t>.. At Photos = MyPictures</a:t>
            </a:r>
            <a:endParaRPr sz="2000"/>
          </a:p>
        </p:txBody>
      </p:sp>
      <p:pic>
        <p:nvPicPr>
          <p:cNvPr id="294" name="Google Shape;294;p50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6712" y="504825"/>
            <a:ext cx="4379119" cy="4364831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50"/>
          <p:cNvSpPr/>
          <p:nvPr/>
        </p:nvSpPr>
        <p:spPr>
          <a:xfrm>
            <a:off x="6475118" y="1013645"/>
            <a:ext cx="619500" cy="520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50"/>
          <p:cNvSpPr/>
          <p:nvPr/>
        </p:nvSpPr>
        <p:spPr>
          <a:xfrm>
            <a:off x="5453792" y="943590"/>
            <a:ext cx="784800" cy="520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50"/>
          <p:cNvSpPr/>
          <p:nvPr/>
        </p:nvSpPr>
        <p:spPr>
          <a:xfrm>
            <a:off x="5527533" y="3240652"/>
            <a:ext cx="637200" cy="520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50"/>
          <p:cNvSpPr/>
          <p:nvPr/>
        </p:nvSpPr>
        <p:spPr>
          <a:xfrm>
            <a:off x="6475118" y="2965503"/>
            <a:ext cx="563700" cy="520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50"/>
          <p:cNvSpPr/>
          <p:nvPr/>
        </p:nvSpPr>
        <p:spPr>
          <a:xfrm rot="9752645">
            <a:off x="6085490" y="3020901"/>
            <a:ext cx="322030" cy="20845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57C00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50"/>
          <p:cNvSpPr/>
          <p:nvPr/>
        </p:nvSpPr>
        <p:spPr>
          <a:xfrm rot="-9751683">
            <a:off x="6159491" y="1164019"/>
            <a:ext cx="321744" cy="2082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57C00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3"/>
          <p:cNvSpPr txBox="1">
            <a:spLocks noGrp="1"/>
          </p:cNvSpPr>
          <p:nvPr>
            <p:ph type="body" idx="1"/>
          </p:nvPr>
        </p:nvSpPr>
        <p:spPr>
          <a:xfrm>
            <a:off x="4939500" y="1409825"/>
            <a:ext cx="3915300" cy="28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60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600">
                <a:latin typeface="Roboto Slab"/>
                <a:ea typeface="Roboto Slab"/>
                <a:cs typeface="Roboto Slab"/>
                <a:sym typeface="Roboto Slab"/>
              </a:rPr>
              <a:t>Create absolute and relative file paths</a:t>
            </a:r>
            <a:endParaRPr sz="160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600">
                <a:latin typeface="Roboto Slab"/>
                <a:ea typeface="Roboto Slab"/>
                <a:cs typeface="Roboto Slab"/>
                <a:sym typeface="Roboto Slab"/>
              </a:rPr>
              <a:t>Understand what a file is, why it is useful, and what it can do</a:t>
            </a:r>
            <a:endParaRPr sz="160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600">
                <a:latin typeface="Roboto Slab"/>
                <a:ea typeface="Roboto Slab"/>
                <a:cs typeface="Roboto Slab"/>
                <a:sym typeface="Roboto Slab"/>
              </a:rPr>
              <a:t>Can create a file with VSCode</a:t>
            </a:r>
            <a:endParaRPr sz="160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600">
                <a:latin typeface="Roboto Slab"/>
                <a:ea typeface="Roboto Slab"/>
                <a:cs typeface="Roboto Slab"/>
                <a:sym typeface="Roboto Slab"/>
              </a:rPr>
              <a:t>Can use python to open, read, write, and close files</a:t>
            </a:r>
            <a:endParaRPr sz="1600">
              <a:latin typeface="Roboto Slab"/>
              <a:ea typeface="Roboto Slab"/>
              <a:cs typeface="Roboto Slab"/>
              <a:sym typeface="Roboto Slab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600">
              <a:latin typeface="Roboto Slab"/>
              <a:ea typeface="Roboto Slab"/>
              <a:cs typeface="Roboto Slab"/>
              <a:sym typeface="Roboto Slab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600">
              <a:latin typeface="Roboto Slab"/>
              <a:ea typeface="Roboto Slab"/>
              <a:cs typeface="Roboto Slab"/>
              <a:sym typeface="Roboto Slab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6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52" name="Google Shape;152;p33"/>
          <p:cNvSpPr txBox="1">
            <a:spLocks noGrp="1"/>
          </p:cNvSpPr>
          <p:nvPr>
            <p:ph type="title"/>
          </p:nvPr>
        </p:nvSpPr>
        <p:spPr>
          <a:xfrm>
            <a:off x="274100" y="1429700"/>
            <a:ext cx="4045200" cy="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Learning Goals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1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Relative Paths</a:t>
            </a:r>
            <a:endParaRPr/>
          </a:p>
        </p:txBody>
      </p:sp>
      <p:sp>
        <p:nvSpPr>
          <p:cNvPr id="306" name="Google Shape;306;p51"/>
          <p:cNvSpPr txBox="1">
            <a:spLocks noGrp="1"/>
          </p:cNvSpPr>
          <p:nvPr>
            <p:ph type="body" idx="1"/>
          </p:nvPr>
        </p:nvSpPr>
        <p:spPr>
          <a:xfrm>
            <a:off x="387900" y="994525"/>
            <a:ext cx="40374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How to make</a:t>
            </a:r>
            <a:endParaRPr/>
          </a:p>
          <a:p>
            <a:pPr marL="3810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Start with ./ (or .\)</a:t>
            </a:r>
            <a:endParaRPr/>
          </a:p>
          <a:p>
            <a:pPr marL="3810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Repeat (followed by /)</a:t>
            </a:r>
            <a:endParaRPr/>
          </a:p>
          <a:p>
            <a:pPr marL="723900" lvl="1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en" sz="2100"/>
              <a:t>Put a folder name to enter a folder</a:t>
            </a:r>
            <a:endParaRPr/>
          </a:p>
          <a:p>
            <a:pPr marL="723900" lvl="1" indent="-374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en" sz="2100"/>
              <a:t>Put .. To go out of the current folder</a:t>
            </a:r>
            <a:endParaRPr/>
          </a:p>
          <a:p>
            <a:pPr marL="3810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Put a file name if the path is to a file</a:t>
            </a:r>
            <a:endParaRPr/>
          </a:p>
        </p:txBody>
      </p:sp>
      <p:pic>
        <p:nvPicPr>
          <p:cNvPr id="307" name="Google Shape;307;p51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6712" y="504825"/>
            <a:ext cx="4379119" cy="4364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2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900"/>
              <a:t>Relative Path Example</a:t>
            </a:r>
            <a:endParaRPr sz="2900"/>
          </a:p>
        </p:txBody>
      </p:sp>
      <p:sp>
        <p:nvSpPr>
          <p:cNvPr id="313" name="Google Shape;313;p52"/>
          <p:cNvSpPr txBox="1">
            <a:spLocks noGrp="1"/>
          </p:cNvSpPr>
          <p:nvPr>
            <p:ph type="body" idx="1"/>
          </p:nvPr>
        </p:nvSpPr>
        <p:spPr>
          <a:xfrm>
            <a:off x="387900" y="994525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Starting: Maths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./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= Maths</a:t>
            </a:r>
            <a:endParaRPr sz="2400"/>
          </a:p>
        </p:txBody>
      </p:sp>
      <p:pic>
        <p:nvPicPr>
          <p:cNvPr id="314" name="Google Shape;314;p52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6712" y="504825"/>
            <a:ext cx="4379119" cy="4364831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52"/>
          <p:cNvSpPr/>
          <p:nvPr/>
        </p:nvSpPr>
        <p:spPr>
          <a:xfrm>
            <a:off x="6452996" y="504825"/>
            <a:ext cx="619500" cy="520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3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900"/>
              <a:t>Relative Path Example</a:t>
            </a:r>
            <a:endParaRPr sz="2900"/>
          </a:p>
        </p:txBody>
      </p:sp>
      <p:sp>
        <p:nvSpPr>
          <p:cNvPr id="321" name="Google Shape;321;p53"/>
          <p:cNvSpPr txBox="1">
            <a:spLocks noGrp="1"/>
          </p:cNvSpPr>
          <p:nvPr>
            <p:ph type="body" idx="1"/>
          </p:nvPr>
        </p:nvSpPr>
        <p:spPr>
          <a:xfrm>
            <a:off x="387900" y="994525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Starting: Maths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./../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= MyDocuments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322" name="Google Shape;322;p53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6712" y="504825"/>
            <a:ext cx="4379119" cy="436483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53"/>
          <p:cNvSpPr/>
          <p:nvPr/>
        </p:nvSpPr>
        <p:spPr>
          <a:xfrm>
            <a:off x="6452996" y="504825"/>
            <a:ext cx="619500" cy="520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4" name="Google Shape;324;p53"/>
          <p:cNvCxnSpPr/>
          <p:nvPr/>
        </p:nvCxnSpPr>
        <p:spPr>
          <a:xfrm>
            <a:off x="6295925" y="706018"/>
            <a:ext cx="1572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5" name="Google Shape;325;p53"/>
          <p:cNvCxnSpPr/>
          <p:nvPr/>
        </p:nvCxnSpPr>
        <p:spPr>
          <a:xfrm>
            <a:off x="6295925" y="706018"/>
            <a:ext cx="0" cy="452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6" name="Google Shape;326;p53"/>
          <p:cNvCxnSpPr/>
          <p:nvPr/>
        </p:nvCxnSpPr>
        <p:spPr>
          <a:xfrm>
            <a:off x="6238568" y="1157749"/>
            <a:ext cx="57300" cy="6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7" name="Google Shape;327;p53"/>
          <p:cNvSpPr/>
          <p:nvPr/>
        </p:nvSpPr>
        <p:spPr>
          <a:xfrm>
            <a:off x="5386993" y="932129"/>
            <a:ext cx="856500" cy="520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4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900"/>
              <a:t>Relative Path Example</a:t>
            </a:r>
            <a:endParaRPr sz="2900"/>
          </a:p>
        </p:txBody>
      </p:sp>
      <p:sp>
        <p:nvSpPr>
          <p:cNvPr id="333" name="Google Shape;333;p54"/>
          <p:cNvSpPr txBox="1">
            <a:spLocks noGrp="1"/>
          </p:cNvSpPr>
          <p:nvPr>
            <p:ph type="body" idx="1"/>
          </p:nvPr>
        </p:nvSpPr>
        <p:spPr>
          <a:xfrm>
            <a:off x="387900" y="994525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Starting: Maths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./../ComputerScience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= ComputerScience</a:t>
            </a:r>
            <a:endParaRPr sz="2400"/>
          </a:p>
        </p:txBody>
      </p:sp>
      <p:pic>
        <p:nvPicPr>
          <p:cNvPr id="334" name="Google Shape;334;p54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6712" y="504825"/>
            <a:ext cx="4379119" cy="4364831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54"/>
          <p:cNvSpPr/>
          <p:nvPr/>
        </p:nvSpPr>
        <p:spPr>
          <a:xfrm>
            <a:off x="6452996" y="504825"/>
            <a:ext cx="619500" cy="520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6" name="Google Shape;336;p54"/>
          <p:cNvCxnSpPr/>
          <p:nvPr/>
        </p:nvCxnSpPr>
        <p:spPr>
          <a:xfrm>
            <a:off x="6295925" y="706018"/>
            <a:ext cx="1572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7" name="Google Shape;337;p54"/>
          <p:cNvCxnSpPr/>
          <p:nvPr/>
        </p:nvCxnSpPr>
        <p:spPr>
          <a:xfrm>
            <a:off x="6295925" y="706018"/>
            <a:ext cx="0" cy="452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8" name="Google Shape;338;p54"/>
          <p:cNvCxnSpPr/>
          <p:nvPr/>
        </p:nvCxnSpPr>
        <p:spPr>
          <a:xfrm>
            <a:off x="6054213" y="1158240"/>
            <a:ext cx="2418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9" name="Google Shape;339;p54"/>
          <p:cNvSpPr/>
          <p:nvPr/>
        </p:nvSpPr>
        <p:spPr>
          <a:xfrm>
            <a:off x="6335192" y="1541360"/>
            <a:ext cx="856500" cy="520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0" name="Google Shape;340;p54"/>
          <p:cNvCxnSpPr/>
          <p:nvPr/>
        </p:nvCxnSpPr>
        <p:spPr>
          <a:xfrm flipH="1">
            <a:off x="6296057" y="1135625"/>
            <a:ext cx="600" cy="634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1" name="Google Shape;341;p54"/>
          <p:cNvCxnSpPr/>
          <p:nvPr/>
        </p:nvCxnSpPr>
        <p:spPr>
          <a:xfrm>
            <a:off x="6282690" y="1769745"/>
            <a:ext cx="66300" cy="2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5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900"/>
              <a:t>Relative Path Example</a:t>
            </a:r>
            <a:endParaRPr sz="2900"/>
          </a:p>
        </p:txBody>
      </p:sp>
      <p:sp>
        <p:nvSpPr>
          <p:cNvPr id="347" name="Google Shape;347;p55"/>
          <p:cNvSpPr txBox="1">
            <a:spLocks noGrp="1"/>
          </p:cNvSpPr>
          <p:nvPr>
            <p:ph type="body" idx="1"/>
          </p:nvPr>
        </p:nvSpPr>
        <p:spPr>
          <a:xfrm>
            <a:off x="387900" y="994525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Starting: Maths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100"/>
              <a:t>./../ComputerScience/Pacman.py </a:t>
            </a:r>
            <a:endParaRPr sz="15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= Pacman.py</a:t>
            </a:r>
            <a:endParaRPr/>
          </a:p>
        </p:txBody>
      </p:sp>
      <p:pic>
        <p:nvPicPr>
          <p:cNvPr id="348" name="Google Shape;348;p55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6712" y="504825"/>
            <a:ext cx="4379119" cy="4364831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55"/>
          <p:cNvSpPr/>
          <p:nvPr/>
        </p:nvSpPr>
        <p:spPr>
          <a:xfrm>
            <a:off x="6452996" y="504825"/>
            <a:ext cx="619500" cy="520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0" name="Google Shape;350;p55"/>
          <p:cNvCxnSpPr/>
          <p:nvPr/>
        </p:nvCxnSpPr>
        <p:spPr>
          <a:xfrm>
            <a:off x="6295925" y="706018"/>
            <a:ext cx="1572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1" name="Google Shape;351;p55"/>
          <p:cNvCxnSpPr/>
          <p:nvPr/>
        </p:nvCxnSpPr>
        <p:spPr>
          <a:xfrm>
            <a:off x="6295925" y="706018"/>
            <a:ext cx="0" cy="452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2" name="Google Shape;352;p55"/>
          <p:cNvCxnSpPr/>
          <p:nvPr/>
        </p:nvCxnSpPr>
        <p:spPr>
          <a:xfrm>
            <a:off x="6054213" y="1158240"/>
            <a:ext cx="2418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3" name="Google Shape;353;p55"/>
          <p:cNvSpPr/>
          <p:nvPr/>
        </p:nvSpPr>
        <p:spPr>
          <a:xfrm>
            <a:off x="7456070" y="2197664"/>
            <a:ext cx="935700" cy="442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4" name="Google Shape;354;p55"/>
          <p:cNvCxnSpPr/>
          <p:nvPr/>
        </p:nvCxnSpPr>
        <p:spPr>
          <a:xfrm flipH="1">
            <a:off x="6296057" y="1135625"/>
            <a:ext cx="600" cy="634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5" name="Google Shape;355;p55"/>
          <p:cNvCxnSpPr/>
          <p:nvPr/>
        </p:nvCxnSpPr>
        <p:spPr>
          <a:xfrm>
            <a:off x="6282690" y="1769745"/>
            <a:ext cx="2655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6" name="Google Shape;356;p55"/>
          <p:cNvCxnSpPr/>
          <p:nvPr/>
        </p:nvCxnSpPr>
        <p:spPr>
          <a:xfrm>
            <a:off x="6972177" y="1780807"/>
            <a:ext cx="2655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7" name="Google Shape;357;p55"/>
          <p:cNvCxnSpPr/>
          <p:nvPr/>
        </p:nvCxnSpPr>
        <p:spPr>
          <a:xfrm>
            <a:off x="7237771" y="1780807"/>
            <a:ext cx="0" cy="6453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8" name="Google Shape;358;p55"/>
          <p:cNvCxnSpPr>
            <a:endCxn id="353" idx="1"/>
          </p:cNvCxnSpPr>
          <p:nvPr/>
        </p:nvCxnSpPr>
        <p:spPr>
          <a:xfrm rot="10800000" flipH="1">
            <a:off x="7237670" y="2418764"/>
            <a:ext cx="218400" cy="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6"/>
          <p:cNvSpPr txBox="1">
            <a:spLocks noGrp="1"/>
          </p:cNvSpPr>
          <p:nvPr>
            <p:ph type="body" idx="1"/>
          </p:nvPr>
        </p:nvSpPr>
        <p:spPr>
          <a:xfrm>
            <a:off x="387900" y="994525"/>
            <a:ext cx="40269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Starting from Photos, write down the relative paths to the boxed files/folders</a:t>
            </a:r>
            <a:endParaRPr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cat.jpg</a:t>
            </a:r>
            <a:endParaRPr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Bugs-bunny.png</a:t>
            </a:r>
            <a:endParaRPr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The Root Folder</a:t>
            </a:r>
            <a:endParaRPr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Timetable.doc</a:t>
            </a:r>
            <a:endParaRPr/>
          </a:p>
        </p:txBody>
      </p:sp>
      <p:pic>
        <p:nvPicPr>
          <p:cNvPr id="364" name="Google Shape;364;p56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6712" y="504825"/>
            <a:ext cx="4379119" cy="4364831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56"/>
          <p:cNvSpPr/>
          <p:nvPr/>
        </p:nvSpPr>
        <p:spPr>
          <a:xfrm>
            <a:off x="4476712" y="2121597"/>
            <a:ext cx="619500" cy="665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56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Activity</a:t>
            </a:r>
            <a:endParaRPr/>
          </a:p>
        </p:txBody>
      </p:sp>
      <p:sp>
        <p:nvSpPr>
          <p:cNvPr id="367" name="Google Shape;367;p56"/>
          <p:cNvSpPr/>
          <p:nvPr/>
        </p:nvSpPr>
        <p:spPr>
          <a:xfrm>
            <a:off x="6400800" y="2064208"/>
            <a:ext cx="690000" cy="5757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56"/>
          <p:cNvSpPr/>
          <p:nvPr/>
        </p:nvSpPr>
        <p:spPr>
          <a:xfrm>
            <a:off x="7422125" y="3473245"/>
            <a:ext cx="954900" cy="4608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56"/>
          <p:cNvSpPr/>
          <p:nvPr/>
        </p:nvSpPr>
        <p:spPr>
          <a:xfrm>
            <a:off x="7433186" y="4398707"/>
            <a:ext cx="1172400" cy="4608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7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Files</a:t>
            </a:r>
            <a:endParaRPr/>
          </a:p>
        </p:txBody>
      </p:sp>
      <p:sp>
        <p:nvSpPr>
          <p:cNvPr id="375" name="Google Shape;375;p57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The storage of your computer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8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Files</a:t>
            </a:r>
            <a:endParaRPr/>
          </a:p>
        </p:txBody>
      </p:sp>
      <p:sp>
        <p:nvSpPr>
          <p:cNvPr id="381" name="Google Shape;381;p58"/>
          <p:cNvSpPr txBox="1">
            <a:spLocks noGrp="1"/>
          </p:cNvSpPr>
          <p:nvPr>
            <p:ph type="body" idx="1"/>
          </p:nvPr>
        </p:nvSpPr>
        <p:spPr>
          <a:xfrm>
            <a:off x="523425" y="984100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Information is stored on your computer in the form of </a:t>
            </a:r>
            <a:r>
              <a:rPr lang="en" sz="2400" b="1">
                <a:solidFill>
                  <a:schemeClr val="accent6"/>
                </a:solidFill>
              </a:rPr>
              <a:t>Files</a:t>
            </a:r>
            <a:endParaRPr>
              <a:solidFill>
                <a:schemeClr val="accent6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They are just collections of information</a:t>
            </a:r>
            <a:endParaRPr/>
          </a:p>
        </p:txBody>
      </p:sp>
      <p:pic>
        <p:nvPicPr>
          <p:cNvPr id="382" name="Google Shape;382;p58" descr="A person holding a light bul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6849" y="414338"/>
            <a:ext cx="3374705" cy="4218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9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Why Files</a:t>
            </a:r>
            <a:endParaRPr/>
          </a:p>
        </p:txBody>
      </p:sp>
      <p:sp>
        <p:nvSpPr>
          <p:cNvPr id="388" name="Google Shape;388;p59"/>
          <p:cNvSpPr txBox="1">
            <a:spLocks noGrp="1"/>
          </p:cNvSpPr>
          <p:nvPr>
            <p:ph type="body" idx="1"/>
          </p:nvPr>
        </p:nvSpPr>
        <p:spPr>
          <a:xfrm>
            <a:off x="502600" y="1004950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You could store your program’s information in variables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But, if your program stops, your variables disappear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Files don’t disappear when a program finishes (Persistent)</a:t>
            </a:r>
            <a:endParaRPr/>
          </a:p>
        </p:txBody>
      </p:sp>
      <p:pic>
        <p:nvPicPr>
          <p:cNvPr id="389" name="Google Shape;389;p59" descr="A person holding a light bul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6849" y="414338"/>
            <a:ext cx="3374705" cy="421838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0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What’s in a file</a:t>
            </a:r>
            <a:endParaRPr/>
          </a:p>
        </p:txBody>
      </p:sp>
      <p:sp>
        <p:nvSpPr>
          <p:cNvPr id="395" name="Google Shape;395;p60"/>
          <p:cNvSpPr txBox="1">
            <a:spLocks noGrp="1"/>
          </p:cNvSpPr>
          <p:nvPr>
            <p:ph type="body" idx="1"/>
          </p:nvPr>
        </p:nvSpPr>
        <p:spPr>
          <a:xfrm>
            <a:off x="387900" y="994525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Let’s make a text file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810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Open VSCode to a folder</a:t>
            </a:r>
            <a:endParaRPr/>
          </a:p>
          <a:p>
            <a:pPr marL="3810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Click the new file button</a:t>
            </a:r>
            <a:endParaRPr/>
          </a:p>
          <a:p>
            <a:pPr marL="3810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Name the file something .txt</a:t>
            </a:r>
            <a:endParaRPr/>
          </a:p>
          <a:p>
            <a:pPr marL="3810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Open it up</a:t>
            </a:r>
            <a:endParaRPr/>
          </a:p>
        </p:txBody>
      </p:sp>
      <p:pic>
        <p:nvPicPr>
          <p:cNvPr id="396" name="Google Shape;396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2470" y="305915"/>
            <a:ext cx="2086156" cy="158890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97" name="Google Shape;397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7296" y="1133343"/>
            <a:ext cx="2211897" cy="162320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98" name="Google Shape;398;p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35810" y="2127515"/>
            <a:ext cx="2063294" cy="133171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99" name="Google Shape;399;p6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91896" y="3224276"/>
            <a:ext cx="2823455" cy="157176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00" name="Google Shape;400;p60"/>
          <p:cNvSpPr txBox="1"/>
          <p:nvPr/>
        </p:nvSpPr>
        <p:spPr>
          <a:xfrm>
            <a:off x="7103623" y="110613"/>
            <a:ext cx="1805700" cy="7158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see this, you have not opened VSCode with a folder</a:t>
            </a:r>
            <a:endParaRPr sz="1100"/>
          </a:p>
        </p:txBody>
      </p:sp>
      <p:sp>
        <p:nvSpPr>
          <p:cNvPr id="401" name="Google Shape;401;p60"/>
          <p:cNvSpPr/>
          <p:nvPr/>
        </p:nvSpPr>
        <p:spPr>
          <a:xfrm rot="9752645">
            <a:off x="6777459" y="730920"/>
            <a:ext cx="322030" cy="20845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57C00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60"/>
          <p:cNvSpPr/>
          <p:nvPr/>
        </p:nvSpPr>
        <p:spPr>
          <a:xfrm>
            <a:off x="7803245" y="1735748"/>
            <a:ext cx="190500" cy="2184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60"/>
          <p:cNvSpPr/>
          <p:nvPr/>
        </p:nvSpPr>
        <p:spPr>
          <a:xfrm>
            <a:off x="7562304" y="3459226"/>
            <a:ext cx="785400" cy="213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4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500"/>
              <a:t>Announcements</a:t>
            </a:r>
            <a:endParaRPr sz="2500"/>
          </a:p>
        </p:txBody>
      </p:sp>
      <p:sp>
        <p:nvSpPr>
          <p:cNvPr id="158" name="Google Shape;158;p34"/>
          <p:cNvSpPr txBox="1">
            <a:spLocks noGrp="1"/>
          </p:cNvSpPr>
          <p:nvPr>
            <p:ph type="body" idx="1"/>
          </p:nvPr>
        </p:nvSpPr>
        <p:spPr>
          <a:xfrm>
            <a:off x="387900" y="1116950"/>
            <a:ext cx="4194000" cy="37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❖"/>
            </a:pPr>
            <a:r>
              <a:rPr lang="en"/>
              <a:t>Participation 8 due</a:t>
            </a:r>
            <a:r>
              <a:rPr lang="en">
                <a:solidFill>
                  <a:schemeClr val="accent6"/>
                </a:solidFill>
              </a:rPr>
              <a:t> </a:t>
            </a:r>
            <a:r>
              <a:rPr lang="en" b="1">
                <a:solidFill>
                  <a:schemeClr val="accent6"/>
                </a:solidFill>
              </a:rPr>
              <a:t>Thursday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Quiz 9 due </a:t>
            </a:r>
            <a:r>
              <a:rPr lang="en" b="1">
                <a:solidFill>
                  <a:schemeClr val="accent6"/>
                </a:solidFill>
              </a:rPr>
              <a:t>Thursday</a:t>
            </a:r>
            <a:endParaRPr b="1">
              <a:solidFill>
                <a:schemeClr val="accent6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Lab on </a:t>
            </a:r>
            <a:r>
              <a:rPr lang="en" b="1">
                <a:solidFill>
                  <a:schemeClr val="accent6"/>
                </a:solidFill>
              </a:rPr>
              <a:t>Friday</a:t>
            </a:r>
            <a:endParaRPr b="1">
              <a:solidFill>
                <a:schemeClr val="accent6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 b="1">
                <a:solidFill>
                  <a:schemeClr val="accent6"/>
                </a:solidFill>
              </a:rPr>
              <a:t>HW5 DUE APRIL 12th</a:t>
            </a:r>
            <a:endParaRPr b="1">
              <a:solidFill>
                <a:schemeClr val="accent6"/>
              </a:solidFill>
            </a:endParaRPr>
          </a:p>
          <a:p>
            <a:pPr marL="914400" lvl="1" indent="-3175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400"/>
              <a:buChar char="➢"/>
            </a:pPr>
            <a:r>
              <a:rPr lang="en">
                <a:solidFill>
                  <a:schemeClr val="accent6"/>
                </a:solidFill>
              </a:rPr>
              <a:t>This Wednesday</a:t>
            </a:r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1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What’s in a file</a:t>
            </a:r>
            <a:endParaRPr/>
          </a:p>
        </p:txBody>
      </p:sp>
      <p:sp>
        <p:nvSpPr>
          <p:cNvPr id="409" name="Google Shape;409;p61"/>
          <p:cNvSpPr txBox="1">
            <a:spLocks noGrp="1"/>
          </p:cNvSpPr>
          <p:nvPr>
            <p:ph type="body" idx="1"/>
          </p:nvPr>
        </p:nvSpPr>
        <p:spPr>
          <a:xfrm>
            <a:off x="387900" y="994525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Now, you can type whatever you want in the file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Make sure to save when you are done!</a:t>
            </a:r>
            <a:endParaRPr/>
          </a:p>
        </p:txBody>
      </p:sp>
      <p:pic>
        <p:nvPicPr>
          <p:cNvPr id="410" name="Google Shape;410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2470" y="305915"/>
            <a:ext cx="2086156" cy="158890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11" name="Google Shape;411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7296" y="1133343"/>
            <a:ext cx="2211897" cy="162320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12" name="Google Shape;412;p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35810" y="2127515"/>
            <a:ext cx="2063294" cy="133171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13" name="Google Shape;413;p6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91896" y="3224276"/>
            <a:ext cx="2823455" cy="157176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14" name="Google Shape;414;p61"/>
          <p:cNvSpPr txBox="1"/>
          <p:nvPr/>
        </p:nvSpPr>
        <p:spPr>
          <a:xfrm>
            <a:off x="7103623" y="110613"/>
            <a:ext cx="1805700" cy="69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see this, you have not opened VSCode with a folder</a:t>
            </a:r>
            <a:endParaRPr sz="1100"/>
          </a:p>
        </p:txBody>
      </p:sp>
      <p:sp>
        <p:nvSpPr>
          <p:cNvPr id="415" name="Google Shape;415;p61"/>
          <p:cNvSpPr/>
          <p:nvPr/>
        </p:nvSpPr>
        <p:spPr>
          <a:xfrm rot="9752645">
            <a:off x="6777459" y="730920"/>
            <a:ext cx="322030" cy="20845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61"/>
          <p:cNvSpPr/>
          <p:nvPr/>
        </p:nvSpPr>
        <p:spPr>
          <a:xfrm>
            <a:off x="7803245" y="1735748"/>
            <a:ext cx="190500" cy="2184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61"/>
          <p:cNvSpPr/>
          <p:nvPr/>
        </p:nvSpPr>
        <p:spPr>
          <a:xfrm>
            <a:off x="7562304" y="3459226"/>
            <a:ext cx="785400" cy="213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2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File Operations</a:t>
            </a:r>
            <a:endParaRPr/>
          </a:p>
        </p:txBody>
      </p:sp>
      <p:sp>
        <p:nvSpPr>
          <p:cNvPr id="423" name="Google Shape;423;p62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3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800"/>
              <a:t>What can you do with files?</a:t>
            </a:r>
            <a:endParaRPr sz="2800"/>
          </a:p>
        </p:txBody>
      </p:sp>
      <p:sp>
        <p:nvSpPr>
          <p:cNvPr id="429" name="Google Shape;429;p63"/>
          <p:cNvSpPr txBox="1">
            <a:spLocks noGrp="1"/>
          </p:cNvSpPr>
          <p:nvPr>
            <p:ph type="body" idx="1"/>
          </p:nvPr>
        </p:nvSpPr>
        <p:spPr>
          <a:xfrm>
            <a:off x="596450" y="925700"/>
            <a:ext cx="4173000" cy="42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3810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Open a file</a:t>
            </a:r>
            <a:endParaRPr sz="240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or Create a file</a:t>
            </a:r>
            <a:endParaRPr sz="2400"/>
          </a:p>
          <a:p>
            <a:pPr marL="3810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Read a file</a:t>
            </a:r>
            <a:endParaRPr sz="2400"/>
          </a:p>
          <a:p>
            <a:pPr marL="3810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Write a file</a:t>
            </a:r>
            <a:endParaRPr sz="2400"/>
          </a:p>
          <a:p>
            <a:pPr marL="914400" lvl="1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or append to a file</a:t>
            </a:r>
            <a:endParaRPr sz="2400"/>
          </a:p>
          <a:p>
            <a:pPr marL="3810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Close a file</a:t>
            </a:r>
            <a:endParaRPr sz="2400"/>
          </a:p>
          <a:p>
            <a:pPr marL="381000" lvl="0" indent="-3810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Delete a file/folder</a:t>
            </a:r>
            <a:endParaRPr sz="2400"/>
          </a:p>
          <a:p>
            <a:pPr marL="914400" lvl="1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needs the os lib </a:t>
            </a:r>
            <a:endParaRPr sz="2400"/>
          </a:p>
          <a:p>
            <a:pPr marL="457200" lvl="0" indent="-3810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Clone a file</a:t>
            </a:r>
            <a:endParaRPr sz="2400"/>
          </a:p>
          <a:p>
            <a:pPr marL="914400" lvl="1" indent="-38100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○"/>
            </a:pPr>
            <a:r>
              <a:rPr lang="en" sz="2400"/>
              <a:t>needs the shutil lib</a:t>
            </a:r>
            <a:endParaRPr sz="2400"/>
          </a:p>
        </p:txBody>
      </p:sp>
      <p:pic>
        <p:nvPicPr>
          <p:cNvPr id="430" name="Google Shape;430;p63" descr="A person holding a light bul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6455" y="414338"/>
            <a:ext cx="3374705" cy="421838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4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Opening a file</a:t>
            </a:r>
            <a:endParaRPr/>
          </a:p>
        </p:txBody>
      </p:sp>
      <p:sp>
        <p:nvSpPr>
          <p:cNvPr id="436" name="Google Shape;436;p64"/>
          <p:cNvSpPr txBox="1">
            <a:spLocks noGrp="1"/>
          </p:cNvSpPr>
          <p:nvPr>
            <p:ph type="body" idx="1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To open a file is to tell your computer you want to interact with the file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It’s like calling ahead to reserve the file, or pulling the book you are going to read/write from the shelf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Once a file is reserved, other programs can’t change it until you are done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65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Opening a file</a:t>
            </a:r>
            <a:endParaRPr/>
          </a:p>
        </p:txBody>
      </p:sp>
      <p:sp>
        <p:nvSpPr>
          <p:cNvPr id="442" name="Google Shape;442;p65"/>
          <p:cNvSpPr txBox="1">
            <a:spLocks noGrp="1"/>
          </p:cNvSpPr>
          <p:nvPr>
            <p:ph type="body" idx="1"/>
          </p:nvPr>
        </p:nvSpPr>
        <p:spPr>
          <a:xfrm>
            <a:off x="387900" y="92570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When opening a file in python, you have to say what you want to do</a:t>
            </a:r>
            <a:endParaRPr/>
          </a:p>
          <a:p>
            <a:pPr marL="177800" lvl="0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 b="1">
                <a:solidFill>
                  <a:schemeClr val="accent6"/>
                </a:solidFill>
              </a:rPr>
              <a:t>r</a:t>
            </a:r>
            <a:r>
              <a:rPr lang="en" sz="2400"/>
              <a:t>: Only read the file</a:t>
            </a:r>
            <a:endParaRPr/>
          </a:p>
          <a:p>
            <a:pPr marL="177800" lvl="0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 b="1">
                <a:solidFill>
                  <a:schemeClr val="accent6"/>
                </a:solidFill>
              </a:rPr>
              <a:t>a</a:t>
            </a:r>
            <a:r>
              <a:rPr lang="en" sz="2400"/>
              <a:t>: Append to the end of the file (keeping the contents)</a:t>
            </a:r>
            <a:endParaRPr/>
          </a:p>
          <a:p>
            <a:pPr marL="177800" lvl="0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 b="1">
                <a:solidFill>
                  <a:schemeClr val="accent6"/>
                </a:solidFill>
              </a:rPr>
              <a:t>w</a:t>
            </a:r>
            <a:r>
              <a:rPr lang="en" sz="2400"/>
              <a:t>: Write to the file (clearing the contents)</a:t>
            </a:r>
            <a:endParaRPr sz="2400"/>
          </a:p>
          <a:p>
            <a:pPr marL="177800" lvl="0" indent="-17780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-"/>
            </a:pPr>
            <a:r>
              <a:rPr lang="en" sz="2400" b="1">
                <a:solidFill>
                  <a:schemeClr val="accent6"/>
                </a:solidFill>
              </a:rPr>
              <a:t>x</a:t>
            </a:r>
            <a:r>
              <a:rPr lang="en" sz="2400"/>
              <a:t>: create a file</a:t>
            </a:r>
            <a:endParaRPr sz="2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6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Opening a file</a:t>
            </a:r>
            <a:endParaRPr/>
          </a:p>
        </p:txBody>
      </p:sp>
      <p:sp>
        <p:nvSpPr>
          <p:cNvPr id="448" name="Google Shape;448;p66"/>
          <p:cNvSpPr txBox="1">
            <a:spLocks noGrp="1"/>
          </p:cNvSpPr>
          <p:nvPr>
            <p:ph type="body" idx="1"/>
          </p:nvPr>
        </p:nvSpPr>
        <p:spPr>
          <a:xfrm>
            <a:off x="387900" y="925700"/>
            <a:ext cx="41841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/>
              <a:t>open() is a built-in python function like print() or input()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/>
              <a:t>Here are the modes you can open a file with</a:t>
            </a:r>
            <a:endParaRPr sz="2400"/>
          </a:p>
        </p:txBody>
      </p:sp>
      <p:pic>
        <p:nvPicPr>
          <p:cNvPr id="449" name="Google Shape;449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9" y="727925"/>
            <a:ext cx="4509886" cy="38406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67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Opening a file</a:t>
            </a:r>
            <a:endParaRPr/>
          </a:p>
        </p:txBody>
      </p:sp>
      <p:sp>
        <p:nvSpPr>
          <p:cNvPr id="455" name="Google Shape;455;p67"/>
          <p:cNvSpPr txBox="1">
            <a:spLocks noGrp="1"/>
          </p:cNvSpPr>
          <p:nvPr>
            <p:ph type="body" idx="1"/>
          </p:nvPr>
        </p:nvSpPr>
        <p:spPr>
          <a:xfrm>
            <a:off x="387900" y="1116950"/>
            <a:ext cx="8368200" cy="40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Here are 4 ways to open a file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br>
              <a:rPr lang="en" sz="2400"/>
            </a:b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Open takes in 2 parameters:</a:t>
            </a:r>
            <a:endParaRPr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The path to the file </a:t>
            </a:r>
            <a:endParaRPr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What you want to do: ‘r’ for read, ‘a’ for append, ‘w’ for write</a:t>
            </a:r>
            <a:endParaRPr sz="2400"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also have 'x' for creation, </a:t>
            </a:r>
            <a:endParaRPr sz="2400"/>
          </a:p>
        </p:txBody>
      </p:sp>
      <p:sp>
        <p:nvSpPr>
          <p:cNvPr id="456" name="Google Shape;456;p67"/>
          <p:cNvSpPr txBox="1"/>
          <p:nvPr/>
        </p:nvSpPr>
        <p:spPr>
          <a:xfrm>
            <a:off x="1496961" y="1653640"/>
            <a:ext cx="6504600" cy="13623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for_reading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21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open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'./my_file.txt'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'r'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for_appending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21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open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'./my_file.txt'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'a'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for_writing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21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open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'./my_file.txt'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'w'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2100" b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for_creating </a:t>
            </a: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= </a:t>
            </a:r>
            <a:r>
              <a:rPr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open</a:t>
            </a: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'./my_file.txt'</a:t>
            </a: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'x'</a:t>
            </a:r>
            <a:r>
              <a:rPr lang="en" sz="210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21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57" name="Google Shape;457;p67"/>
          <p:cNvSpPr txBox="1"/>
          <p:nvPr/>
        </p:nvSpPr>
        <p:spPr>
          <a:xfrm>
            <a:off x="4726858" y="273844"/>
            <a:ext cx="4144200" cy="9003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The path can be absolute or relative. But relative paths will have to start from the folder you opened with VS Code</a:t>
            </a:r>
            <a:endParaRPr sz="11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68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Reading a file</a:t>
            </a:r>
            <a:endParaRPr/>
          </a:p>
        </p:txBody>
      </p:sp>
      <p:sp>
        <p:nvSpPr>
          <p:cNvPr id="463" name="Google Shape;463;p68"/>
          <p:cNvSpPr txBox="1">
            <a:spLocks noGrp="1"/>
          </p:cNvSpPr>
          <p:nvPr>
            <p:ph type="body" idx="1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To read a file is to get the file’s contents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 file must be opened in read mode (with an ‘r’) to read the file’s contents</a:t>
            </a:r>
            <a:endParaRPr/>
          </a:p>
        </p:txBody>
      </p:sp>
      <p:sp>
        <p:nvSpPr>
          <p:cNvPr id="464" name="Google Shape;464;p68"/>
          <p:cNvSpPr txBox="1"/>
          <p:nvPr/>
        </p:nvSpPr>
        <p:spPr>
          <a:xfrm>
            <a:off x="2042348" y="3000971"/>
            <a:ext cx="5059200" cy="10389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file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21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open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'./my_file.txt'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'r'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contents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21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file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21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read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21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contents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465" name="Google Shape;465;p68"/>
          <p:cNvSpPr/>
          <p:nvPr/>
        </p:nvSpPr>
        <p:spPr>
          <a:xfrm>
            <a:off x="6275439" y="3053645"/>
            <a:ext cx="614700" cy="3384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9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Reading a file</a:t>
            </a:r>
            <a:endParaRPr/>
          </a:p>
        </p:txBody>
      </p:sp>
      <p:sp>
        <p:nvSpPr>
          <p:cNvPr id="471" name="Google Shape;471;p69"/>
          <p:cNvSpPr txBox="1">
            <a:spLocks noGrp="1"/>
          </p:cNvSpPr>
          <p:nvPr>
            <p:ph type="body" idx="1"/>
          </p:nvPr>
        </p:nvSpPr>
        <p:spPr>
          <a:xfrm>
            <a:off x="195900" y="1054375"/>
            <a:ext cx="89481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300"/>
              <a:t>You can also read with these two functions:</a:t>
            </a:r>
            <a:endParaRPr sz="230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300"/>
              <a:t>	readline() looks for a '\n' and returns the single line it finds</a:t>
            </a:r>
            <a:endParaRPr sz="230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300"/>
              <a:t>	readlines() separates lines by '\n' and returns a list of all the lines</a:t>
            </a:r>
            <a:endParaRPr sz="2300"/>
          </a:p>
        </p:txBody>
      </p:sp>
      <p:sp>
        <p:nvSpPr>
          <p:cNvPr id="472" name="Google Shape;472;p69"/>
          <p:cNvSpPr txBox="1"/>
          <p:nvPr/>
        </p:nvSpPr>
        <p:spPr>
          <a:xfrm>
            <a:off x="238573" y="2750496"/>
            <a:ext cx="5059200" cy="10389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file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21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open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'./my_file.txt'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'r'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one_line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21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file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21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readline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one_line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473" name="Google Shape;473;p69"/>
          <p:cNvSpPr txBox="1"/>
          <p:nvPr/>
        </p:nvSpPr>
        <p:spPr>
          <a:xfrm>
            <a:off x="3894273" y="3883221"/>
            <a:ext cx="5059200" cy="10389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file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21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open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'./my_file.txt'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'r'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list_lines 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 </a:t>
            </a:r>
            <a:r>
              <a:rPr lang="en" sz="21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file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21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readlines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list_lines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70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Closing a file</a:t>
            </a:r>
            <a:endParaRPr/>
          </a:p>
        </p:txBody>
      </p:sp>
      <p:sp>
        <p:nvSpPr>
          <p:cNvPr id="479" name="Google Shape;479;p70"/>
          <p:cNvSpPr txBox="1">
            <a:spLocks noGrp="1"/>
          </p:cNvSpPr>
          <p:nvPr>
            <p:ph type="body" idx="1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When you reserve a file with open, your computer doesn’t let other programs change the file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To let your computer know you are done with the file, you should close it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sp>
        <p:nvSpPr>
          <p:cNvPr id="480" name="Google Shape;480;p70"/>
          <p:cNvSpPr txBox="1"/>
          <p:nvPr/>
        </p:nvSpPr>
        <p:spPr>
          <a:xfrm>
            <a:off x="3362329" y="3097485"/>
            <a:ext cx="5059200" cy="13623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file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21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open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'./my_file.txt'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21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'r'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contents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21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file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21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read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21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contents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file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21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close</a:t>
            </a:r>
            <a:r>
              <a:rPr lang="en" sz="21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</p:txBody>
      </p:sp>
      <p:sp>
        <p:nvSpPr>
          <p:cNvPr id="481" name="Google Shape;481;p70"/>
          <p:cNvSpPr/>
          <p:nvPr/>
        </p:nvSpPr>
        <p:spPr>
          <a:xfrm>
            <a:off x="3362328" y="4100780"/>
            <a:ext cx="1836600" cy="3585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5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</a:t>
            </a:r>
            <a:endParaRPr/>
          </a:p>
        </p:txBody>
      </p:sp>
      <p:sp>
        <p:nvSpPr>
          <p:cNvPr id="164" name="Google Shape;164;p35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Reviewing Last Week's Lecture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71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Activity: Reading a file</a:t>
            </a:r>
            <a:endParaRPr/>
          </a:p>
        </p:txBody>
      </p:sp>
      <p:sp>
        <p:nvSpPr>
          <p:cNvPr id="487" name="Google Shape;487;p71"/>
          <p:cNvSpPr txBox="1">
            <a:spLocks noGrp="1"/>
          </p:cNvSpPr>
          <p:nvPr>
            <p:ph type="body" idx="1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3810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" sz="2400"/>
              <a:t>Open a folder with VSCode</a:t>
            </a:r>
            <a:endParaRPr/>
          </a:p>
          <a:p>
            <a:pPr marL="3810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Create a file with VSCode</a:t>
            </a:r>
            <a:endParaRPr/>
          </a:p>
          <a:p>
            <a:pPr marL="3810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Type something in the file and save it</a:t>
            </a:r>
            <a:endParaRPr/>
          </a:p>
          <a:p>
            <a:pPr marL="3810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Write some code to print out what’s in your file</a:t>
            </a:r>
            <a:endParaRPr/>
          </a:p>
        </p:txBody>
      </p:sp>
      <p:sp>
        <p:nvSpPr>
          <p:cNvPr id="488" name="Google Shape;488;p71"/>
          <p:cNvSpPr txBox="1"/>
          <p:nvPr/>
        </p:nvSpPr>
        <p:spPr>
          <a:xfrm>
            <a:off x="4356808" y="3036203"/>
            <a:ext cx="4321500" cy="11775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file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open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'./my_file.txt'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'r'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contents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file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read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contents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file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close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72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Writing to a file</a:t>
            </a:r>
            <a:endParaRPr/>
          </a:p>
        </p:txBody>
      </p:sp>
      <p:sp>
        <p:nvSpPr>
          <p:cNvPr id="494" name="Google Shape;494;p72"/>
          <p:cNvSpPr txBox="1">
            <a:spLocks noGrp="1"/>
          </p:cNvSpPr>
          <p:nvPr>
            <p:ph type="body" idx="1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To write to a file is to change the text inside the file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If you opened the file as:</a:t>
            </a:r>
            <a:endParaRPr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Append: Add to the end of it</a:t>
            </a:r>
            <a:endParaRPr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Write: Delete contents then write to it</a:t>
            </a:r>
            <a:endParaRPr/>
          </a:p>
        </p:txBody>
      </p:sp>
      <p:graphicFrame>
        <p:nvGraphicFramePr>
          <p:cNvPr id="495" name="Google Shape;495;p72"/>
          <p:cNvGraphicFramePr/>
          <p:nvPr/>
        </p:nvGraphicFramePr>
        <p:xfrm>
          <a:off x="5428536" y="2000759"/>
          <a:ext cx="3454800" cy="685840"/>
        </p:xfrm>
        <a:graphic>
          <a:graphicData uri="http://schemas.openxmlformats.org/drawingml/2006/table">
            <a:tbl>
              <a:tblPr>
                <a:noFill/>
                <a:tableStyleId>{3FBA6A1E-F94A-43F1-86B8-03783C40D9C0}</a:tableStyleId>
              </a:tblPr>
              <a:tblGrid>
                <a:gridCol w="345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strike="noStrike" cap="none">
                          <a:solidFill>
                            <a:srgbClr val="1E1E1E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my_file.txt</a:t>
                      </a:r>
                      <a:endParaRPr sz="1100">
                        <a:solidFill>
                          <a:srgbClr val="1E1E1E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1E1E1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E1E1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E1E1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E1E1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1E1E1E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Hello, this is my file!</a:t>
                      </a:r>
                      <a:endParaRPr sz="1100">
                        <a:solidFill>
                          <a:srgbClr val="1E1E1E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1E1E1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E1E1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E1E1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E1E1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6" name="Google Shape;496;p72"/>
          <p:cNvGraphicFramePr/>
          <p:nvPr/>
        </p:nvGraphicFramePr>
        <p:xfrm>
          <a:off x="3020460" y="3644800"/>
          <a:ext cx="3990675" cy="685840"/>
        </p:xfrm>
        <a:graphic>
          <a:graphicData uri="http://schemas.openxmlformats.org/drawingml/2006/table">
            <a:tbl>
              <a:tblPr>
                <a:noFill/>
                <a:tableStyleId>{3FBA6A1E-F94A-43F1-86B8-03783C40D9C0}</a:tableStyleId>
              </a:tblPr>
              <a:tblGrid>
                <a:gridCol w="399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1E1E1E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my_file.txt</a:t>
                      </a:r>
                      <a:endParaRPr sz="1100">
                        <a:solidFill>
                          <a:srgbClr val="1E1E1E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1E1E1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E1E1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E1E1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E1E1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1E1E1E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Hello, this is my file! DOG</a:t>
                      </a:r>
                      <a:endParaRPr sz="1100">
                        <a:solidFill>
                          <a:srgbClr val="1E1E1E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1E1E1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E1E1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E1E1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E1E1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7" name="Google Shape;497;p72"/>
          <p:cNvGraphicFramePr/>
          <p:nvPr/>
        </p:nvGraphicFramePr>
        <p:xfrm>
          <a:off x="7192832" y="4291191"/>
          <a:ext cx="1563275" cy="685840"/>
        </p:xfrm>
        <a:graphic>
          <a:graphicData uri="http://schemas.openxmlformats.org/drawingml/2006/table">
            <a:tbl>
              <a:tblPr>
                <a:noFill/>
                <a:tableStyleId>{3FBA6A1E-F94A-43F1-86B8-03783C40D9C0}</a:tableStyleId>
              </a:tblPr>
              <a:tblGrid>
                <a:gridCol w="156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1E1E1E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my_file.txt</a:t>
                      </a:r>
                      <a:endParaRPr sz="1100">
                        <a:solidFill>
                          <a:srgbClr val="1E1E1E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1E1E1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E1E1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E1E1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E1E1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1E1E1E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DOG</a:t>
                      </a:r>
                      <a:endParaRPr sz="1100">
                        <a:solidFill>
                          <a:srgbClr val="1E1E1E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68600" marR="68600" marT="34300" marB="34300">
                    <a:lnL w="12700" cap="flat" cmpd="sng">
                      <a:solidFill>
                        <a:srgbClr val="1E1E1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E1E1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E1E1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E1E1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98" name="Google Shape;498;p72"/>
          <p:cNvSpPr txBox="1"/>
          <p:nvPr/>
        </p:nvSpPr>
        <p:spPr>
          <a:xfrm>
            <a:off x="6789184" y="1654560"/>
            <a:ext cx="12495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Original File</a:t>
            </a:r>
            <a:endParaRPr sz="1100"/>
          </a:p>
        </p:txBody>
      </p:sp>
      <p:sp>
        <p:nvSpPr>
          <p:cNvPr id="499" name="Google Shape;499;p72"/>
          <p:cNvSpPr txBox="1"/>
          <p:nvPr/>
        </p:nvSpPr>
        <p:spPr>
          <a:xfrm>
            <a:off x="4162919" y="3298553"/>
            <a:ext cx="18516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Append “DOG”</a:t>
            </a:r>
            <a:endParaRPr sz="1100"/>
          </a:p>
        </p:txBody>
      </p:sp>
      <p:sp>
        <p:nvSpPr>
          <p:cNvPr id="500" name="Google Shape;500;p72"/>
          <p:cNvSpPr txBox="1"/>
          <p:nvPr/>
        </p:nvSpPr>
        <p:spPr>
          <a:xfrm>
            <a:off x="7152353" y="3939444"/>
            <a:ext cx="1644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“DOG”</a:t>
            </a:r>
            <a:endParaRPr sz="11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73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Writing to a file</a:t>
            </a:r>
            <a:endParaRPr/>
          </a:p>
        </p:txBody>
      </p:sp>
      <p:sp>
        <p:nvSpPr>
          <p:cNvPr id="506" name="Google Shape;506;p73"/>
          <p:cNvSpPr txBox="1">
            <a:spLocks noGrp="1"/>
          </p:cNvSpPr>
          <p:nvPr>
            <p:ph type="body" idx="1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To write to a file, after opening it use the write method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It will either append or clear/write depending on how the file was opened</a:t>
            </a:r>
            <a:endParaRPr/>
          </a:p>
        </p:txBody>
      </p:sp>
      <p:sp>
        <p:nvSpPr>
          <p:cNvPr id="507" name="Google Shape;507;p73"/>
          <p:cNvSpPr txBox="1"/>
          <p:nvPr/>
        </p:nvSpPr>
        <p:spPr>
          <a:xfrm>
            <a:off x="4193819" y="1615065"/>
            <a:ext cx="4321500" cy="9003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file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open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'./my_file.txt'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'w'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file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write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'Hello, world!'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file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close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</p:txBody>
      </p:sp>
      <p:sp>
        <p:nvSpPr>
          <p:cNvPr id="508" name="Google Shape;508;p73"/>
          <p:cNvSpPr txBox="1"/>
          <p:nvPr/>
        </p:nvSpPr>
        <p:spPr>
          <a:xfrm>
            <a:off x="4193769" y="3379112"/>
            <a:ext cx="4321500" cy="9003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file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open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'./my_file.txt'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'a'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file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write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'Hello, world!'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file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close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</p:txBody>
      </p:sp>
      <p:sp>
        <p:nvSpPr>
          <p:cNvPr id="509" name="Google Shape;509;p73"/>
          <p:cNvSpPr/>
          <p:nvPr/>
        </p:nvSpPr>
        <p:spPr>
          <a:xfrm>
            <a:off x="7853525" y="3418375"/>
            <a:ext cx="419100" cy="291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73"/>
          <p:cNvSpPr/>
          <p:nvPr/>
        </p:nvSpPr>
        <p:spPr>
          <a:xfrm>
            <a:off x="7853525" y="1659550"/>
            <a:ext cx="440100" cy="299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4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Activity: Writing to a file</a:t>
            </a:r>
            <a:endParaRPr/>
          </a:p>
        </p:txBody>
      </p:sp>
      <p:sp>
        <p:nvSpPr>
          <p:cNvPr id="516" name="Google Shape;516;p74"/>
          <p:cNvSpPr txBox="1">
            <a:spLocks noGrp="1"/>
          </p:cNvSpPr>
          <p:nvPr>
            <p:ph type="body" idx="1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For the file you made before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810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Write some code to add to your file</a:t>
            </a:r>
            <a:endParaRPr/>
          </a:p>
          <a:p>
            <a:pPr marL="3810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Write some code to overwrite your file</a:t>
            </a:r>
            <a:endParaRPr/>
          </a:p>
        </p:txBody>
      </p:sp>
      <p:sp>
        <p:nvSpPr>
          <p:cNvPr id="517" name="Google Shape;517;p74"/>
          <p:cNvSpPr txBox="1"/>
          <p:nvPr/>
        </p:nvSpPr>
        <p:spPr>
          <a:xfrm>
            <a:off x="4360569" y="1406515"/>
            <a:ext cx="4321500" cy="9003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file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open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'./my_file.txt'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'w'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file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write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'Hello, world!'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file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close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</p:txBody>
      </p:sp>
      <p:sp>
        <p:nvSpPr>
          <p:cNvPr id="518" name="Google Shape;518;p74"/>
          <p:cNvSpPr txBox="1"/>
          <p:nvPr/>
        </p:nvSpPr>
        <p:spPr>
          <a:xfrm>
            <a:off x="4193769" y="3379112"/>
            <a:ext cx="4321500" cy="9003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file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open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'./my_file.txt'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'a'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file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write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'Hello, world!'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file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8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close</a:t>
            </a:r>
            <a:r>
              <a:rPr lang="en" sz="18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75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</a:t>
            </a:r>
            <a:endParaRPr/>
          </a:p>
        </p:txBody>
      </p:sp>
      <p:sp>
        <p:nvSpPr>
          <p:cNvPr id="524" name="Google Shape;524;p75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keyword to simplify using a file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76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Closing Files is Annoying</a:t>
            </a:r>
            <a:endParaRPr/>
          </a:p>
        </p:txBody>
      </p:sp>
      <p:sp>
        <p:nvSpPr>
          <p:cNvPr id="530" name="Google Shape;530;p76"/>
          <p:cNvSpPr txBox="1">
            <a:spLocks noGrp="1"/>
          </p:cNvSpPr>
          <p:nvPr>
            <p:ph type="body" idx="1"/>
          </p:nvPr>
        </p:nvSpPr>
        <p:spPr>
          <a:xfrm>
            <a:off x="387900" y="994525"/>
            <a:ext cx="44961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It’s important to close files, but it’s commonly forgotten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Python made a way to automatically close files</a:t>
            </a:r>
            <a:endParaRPr/>
          </a:p>
        </p:txBody>
      </p:sp>
      <p:pic>
        <p:nvPicPr>
          <p:cNvPr id="531" name="Google Shape;531;p76" descr="A person holding a light bul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6849" y="414338"/>
            <a:ext cx="3374705" cy="4218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77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With statement</a:t>
            </a:r>
            <a:endParaRPr/>
          </a:p>
        </p:txBody>
      </p:sp>
      <p:sp>
        <p:nvSpPr>
          <p:cNvPr id="537" name="Google Shape;537;p77"/>
          <p:cNvSpPr txBox="1">
            <a:spLocks noGrp="1"/>
          </p:cNvSpPr>
          <p:nvPr>
            <p:ph type="body" idx="1"/>
          </p:nvPr>
        </p:nvSpPr>
        <p:spPr>
          <a:xfrm>
            <a:off x="387900" y="994525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Automatically closes files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Runs the code inside the code block (tabbed in area)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When the code block is done, automatically closes the file</a:t>
            </a:r>
            <a:endParaRPr/>
          </a:p>
        </p:txBody>
      </p:sp>
      <p:sp>
        <p:nvSpPr>
          <p:cNvPr id="538" name="Google Shape;538;p77"/>
          <p:cNvSpPr txBox="1"/>
          <p:nvPr/>
        </p:nvSpPr>
        <p:spPr>
          <a:xfrm>
            <a:off x="4154419" y="1137398"/>
            <a:ext cx="4800600" cy="808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with</a:t>
            </a: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6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open</a:t>
            </a: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6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'./my_file.txt'</a:t>
            </a: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6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'r'</a:t>
            </a: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" sz="1600" b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as</a:t>
            </a: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6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file</a:t>
            </a: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16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contents</a:t>
            </a: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16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file</a:t>
            </a: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6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read</a:t>
            </a: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16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6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contents</a:t>
            </a: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000"/>
          </a:p>
        </p:txBody>
      </p:sp>
      <p:sp>
        <p:nvSpPr>
          <p:cNvPr id="539" name="Google Shape;539;p77"/>
          <p:cNvSpPr txBox="1"/>
          <p:nvPr/>
        </p:nvSpPr>
        <p:spPr>
          <a:xfrm>
            <a:off x="4552624" y="3086015"/>
            <a:ext cx="4004100" cy="1054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file</a:t>
            </a: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16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open</a:t>
            </a: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6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'./my_file.txt'</a:t>
            </a: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6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'r'</a:t>
            </a: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contents</a:t>
            </a: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16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file</a:t>
            </a: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6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read</a:t>
            </a: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6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contents</a:t>
            </a: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file</a:t>
            </a: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6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close</a:t>
            </a: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000"/>
          </a:p>
        </p:txBody>
      </p:sp>
      <p:sp>
        <p:nvSpPr>
          <p:cNvPr id="540" name="Google Shape;540;p77"/>
          <p:cNvSpPr txBox="1"/>
          <p:nvPr/>
        </p:nvSpPr>
        <p:spPr>
          <a:xfrm>
            <a:off x="5991631" y="2349929"/>
            <a:ext cx="1126200" cy="3462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Equivalent</a:t>
            </a:r>
            <a:endParaRPr sz="1100"/>
          </a:p>
        </p:txBody>
      </p:sp>
      <p:sp>
        <p:nvSpPr>
          <p:cNvPr id="541" name="Google Shape;541;p77"/>
          <p:cNvSpPr/>
          <p:nvPr/>
        </p:nvSpPr>
        <p:spPr>
          <a:xfrm rot="-5400000">
            <a:off x="6393839" y="2059241"/>
            <a:ext cx="321900" cy="208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57C00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77"/>
          <p:cNvSpPr/>
          <p:nvPr/>
        </p:nvSpPr>
        <p:spPr>
          <a:xfrm rot="5400000">
            <a:off x="6393698" y="2775521"/>
            <a:ext cx="321900" cy="208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57C00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78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Activity: Repeated Write</a:t>
            </a:r>
            <a:endParaRPr/>
          </a:p>
        </p:txBody>
      </p:sp>
      <p:sp>
        <p:nvSpPr>
          <p:cNvPr id="548" name="Google Shape;548;p78"/>
          <p:cNvSpPr txBox="1">
            <a:spLocks noGrp="1"/>
          </p:cNvSpPr>
          <p:nvPr>
            <p:ph type="body" idx="1"/>
          </p:nvPr>
        </p:nvSpPr>
        <p:spPr>
          <a:xfrm>
            <a:off x="387900" y="994525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Repeatedly add lines of text to a file until the user types “Quit”. When they quit print out the file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Probably want:</a:t>
            </a:r>
            <a:endParaRPr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A while loop</a:t>
            </a:r>
            <a:endParaRPr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A call to input()</a:t>
            </a:r>
            <a:endParaRPr/>
          </a:p>
        </p:txBody>
      </p:sp>
      <p:sp>
        <p:nvSpPr>
          <p:cNvPr id="549" name="Google Shape;549;p78"/>
          <p:cNvSpPr txBox="1"/>
          <p:nvPr/>
        </p:nvSpPr>
        <p:spPr>
          <a:xfrm>
            <a:off x="4254911" y="1823725"/>
            <a:ext cx="4800600" cy="2285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with</a:t>
            </a: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6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open</a:t>
            </a: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6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'./my_file.txt'</a:t>
            </a: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6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'w'</a:t>
            </a: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" sz="1600" b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as</a:t>
            </a: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6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file</a:t>
            </a: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16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file</a:t>
            </a: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6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write</a:t>
            </a: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6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'Cleared the File'</a:t>
            </a: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endParaRPr sz="1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with</a:t>
            </a: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6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open</a:t>
            </a: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6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'./my_file.txt'</a:t>
            </a: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6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'a'</a:t>
            </a: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" sz="1600" b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as</a:t>
            </a: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6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file</a:t>
            </a: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16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file</a:t>
            </a: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6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write</a:t>
            </a: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6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'Added to the File'</a:t>
            </a: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endParaRPr sz="1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with</a:t>
            </a: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6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open</a:t>
            </a: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6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'./my_file.txt'</a:t>
            </a: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600" b="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'r'</a:t>
            </a: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" sz="1600" b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as</a:t>
            </a: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6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file</a:t>
            </a: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16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contents</a:t>
            </a: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16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file</a:t>
            </a: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6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read</a:t>
            </a: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" sz="1600" b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600" b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contents</a:t>
            </a:r>
            <a:r>
              <a:rPr lang="en" sz="1600" b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000"/>
          </a:p>
        </p:txBody>
      </p:sp>
      <p:sp>
        <p:nvSpPr>
          <p:cNvPr id="550" name="Google Shape;550;p78"/>
          <p:cNvSpPr txBox="1"/>
          <p:nvPr/>
        </p:nvSpPr>
        <p:spPr>
          <a:xfrm>
            <a:off x="5841124" y="1369218"/>
            <a:ext cx="1628246" cy="346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Reference</a:t>
            </a:r>
            <a:endParaRPr sz="11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79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980"/>
              <a:t>Reading/Writing a list</a:t>
            </a:r>
            <a:endParaRPr sz="5980"/>
          </a:p>
        </p:txBody>
      </p:sp>
      <p:sp>
        <p:nvSpPr>
          <p:cNvPr id="556" name="Google Shape;556;p79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common python operation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80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Reading/Writing a file to a list</a:t>
            </a:r>
            <a:endParaRPr/>
          </a:p>
        </p:txBody>
      </p:sp>
      <p:sp>
        <p:nvSpPr>
          <p:cNvPr id="562" name="Google Shape;562;p80"/>
          <p:cNvSpPr txBox="1">
            <a:spLocks noGrp="1"/>
          </p:cNvSpPr>
          <p:nvPr>
            <p:ph type="body" idx="1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Together, lets try and read a list of items from a file, sort it, and then write the list back to the file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6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Recap</a:t>
            </a:r>
            <a:endParaRPr/>
          </a:p>
        </p:txBody>
      </p:sp>
      <p:sp>
        <p:nvSpPr>
          <p:cNvPr id="170" name="Google Shape;170;p36"/>
          <p:cNvSpPr txBox="1">
            <a:spLocks noGrp="1"/>
          </p:cNvSpPr>
          <p:nvPr>
            <p:ph type="body" idx="1"/>
          </p:nvPr>
        </p:nvSpPr>
        <p:spPr>
          <a:xfrm>
            <a:off x="513025" y="994525"/>
            <a:ext cx="4173000" cy="3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Modules</a:t>
            </a:r>
            <a:endParaRPr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A way of organizing code</a:t>
            </a:r>
            <a:endParaRPr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Can import code from another file</a:t>
            </a:r>
            <a:endParaRPr sz="2400"/>
          </a:p>
          <a:p>
            <a:pPr marL="4572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File System</a:t>
            </a:r>
            <a:endParaRPr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The computer stores information in files</a:t>
            </a:r>
            <a:endParaRPr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Files are stored in folders</a:t>
            </a:r>
            <a:endParaRPr/>
          </a:p>
          <a:p>
            <a:pPr marL="177800" lvl="0" indent="-2540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/>
          </a:p>
        </p:txBody>
      </p:sp>
      <p:pic>
        <p:nvPicPr>
          <p:cNvPr id="171" name="Google Shape;171;p36" descr="A person holding a light bul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6849" y="414338"/>
            <a:ext cx="3374705" cy="421838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81"/>
          <p:cNvSpPr txBox="1">
            <a:spLocks noGrp="1"/>
          </p:cNvSpPr>
          <p:nvPr>
            <p:ph type="body" idx="1"/>
          </p:nvPr>
        </p:nvSpPr>
        <p:spPr>
          <a:xfrm>
            <a:off x="319500" y="3998150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Let’s review</a:t>
            </a:r>
            <a:endParaRPr/>
          </a:p>
        </p:txBody>
      </p:sp>
      <p:sp>
        <p:nvSpPr>
          <p:cNvPr id="568" name="Google Shape;568;p81"/>
          <p:cNvSpPr txBox="1">
            <a:spLocks noGrp="1"/>
          </p:cNvSpPr>
          <p:nvPr>
            <p:ph type="title"/>
          </p:nvPr>
        </p:nvSpPr>
        <p:spPr>
          <a:xfrm>
            <a:off x="319500" y="3119250"/>
            <a:ext cx="7655400" cy="85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 + Closing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82"/>
          <p:cNvSpPr txBox="1">
            <a:spLocks noGrp="1"/>
          </p:cNvSpPr>
          <p:nvPr>
            <p:ph type="title"/>
          </p:nvPr>
        </p:nvSpPr>
        <p:spPr>
          <a:xfrm>
            <a:off x="471488" y="282658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What did we learn?</a:t>
            </a:r>
            <a:endParaRPr/>
          </a:p>
        </p:txBody>
      </p:sp>
      <p:sp>
        <p:nvSpPr>
          <p:cNvPr id="574" name="Google Shape;574;p82"/>
          <p:cNvSpPr/>
          <p:nvPr/>
        </p:nvSpPr>
        <p:spPr>
          <a:xfrm>
            <a:off x="523075" y="1369625"/>
            <a:ext cx="3943200" cy="932100"/>
          </a:xfrm>
          <a:prstGeom prst="roundRect">
            <a:avLst>
              <a:gd name="adj" fmla="val 10000"/>
            </a:avLst>
          </a:prstGeom>
          <a:solidFill>
            <a:srgbClr val="E6913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82"/>
          <p:cNvSpPr txBox="1"/>
          <p:nvPr/>
        </p:nvSpPr>
        <p:spPr>
          <a:xfrm>
            <a:off x="1157125" y="1369700"/>
            <a:ext cx="1372200" cy="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650" tIns="98650" rIns="98650" bIns="9865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Paths</a:t>
            </a:r>
            <a:endParaRPr sz="19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76" name="Google Shape;576;p82"/>
          <p:cNvSpPr txBox="1"/>
          <p:nvPr/>
        </p:nvSpPr>
        <p:spPr>
          <a:xfrm>
            <a:off x="2573125" y="1369700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650" tIns="98650" rIns="98650" bIns="9865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Absolute Paths: Paths from the root folder. 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Relative Paths: Paths relative to a certain folder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7" name="Google Shape;577;p82"/>
          <p:cNvSpPr/>
          <p:nvPr/>
        </p:nvSpPr>
        <p:spPr>
          <a:xfrm>
            <a:off x="523075" y="2435525"/>
            <a:ext cx="3943200" cy="932100"/>
          </a:xfrm>
          <a:prstGeom prst="roundRect">
            <a:avLst>
              <a:gd name="adj" fmla="val 10000"/>
            </a:avLst>
          </a:prstGeom>
          <a:solidFill>
            <a:srgbClr val="B45F06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82"/>
          <p:cNvSpPr txBox="1"/>
          <p:nvPr/>
        </p:nvSpPr>
        <p:spPr>
          <a:xfrm>
            <a:off x="1157125" y="2435600"/>
            <a:ext cx="1416000" cy="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650" tIns="98650" rIns="98650" bIns="9865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Files</a:t>
            </a:r>
            <a:endParaRPr sz="1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79" name="Google Shape;579;p82"/>
          <p:cNvSpPr txBox="1"/>
          <p:nvPr/>
        </p:nvSpPr>
        <p:spPr>
          <a:xfrm>
            <a:off x="2573125" y="2435600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650" tIns="98650" rIns="98650" bIns="9865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Store information even when a program ends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0" name="Google Shape;580;p82"/>
          <p:cNvSpPr/>
          <p:nvPr/>
        </p:nvSpPr>
        <p:spPr>
          <a:xfrm>
            <a:off x="523075" y="3501425"/>
            <a:ext cx="3943200" cy="932100"/>
          </a:xfrm>
          <a:prstGeom prst="roundRect">
            <a:avLst>
              <a:gd name="adj" fmla="val 10000"/>
            </a:avLst>
          </a:prstGeom>
          <a:solidFill>
            <a:srgbClr val="783F04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82"/>
          <p:cNvSpPr txBox="1"/>
          <p:nvPr/>
        </p:nvSpPr>
        <p:spPr>
          <a:xfrm>
            <a:off x="1157125" y="3501500"/>
            <a:ext cx="1555800" cy="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650" tIns="98650" rIns="98650" bIns="9865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With</a:t>
            </a:r>
            <a:endParaRPr sz="19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82" name="Google Shape;582;p82"/>
          <p:cNvSpPr txBox="1"/>
          <p:nvPr/>
        </p:nvSpPr>
        <p:spPr>
          <a:xfrm>
            <a:off x="2573125" y="3501500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650" tIns="98650" rIns="98650" bIns="9865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Automatically closes files for you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3" name="Google Shape;583;p82"/>
          <p:cNvSpPr/>
          <p:nvPr/>
        </p:nvSpPr>
        <p:spPr>
          <a:xfrm>
            <a:off x="4682025" y="2435525"/>
            <a:ext cx="3943200" cy="932100"/>
          </a:xfrm>
          <a:prstGeom prst="roundRect">
            <a:avLst>
              <a:gd name="adj" fmla="val 1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82"/>
          <p:cNvSpPr txBox="1"/>
          <p:nvPr/>
        </p:nvSpPr>
        <p:spPr>
          <a:xfrm>
            <a:off x="5316075" y="2435600"/>
            <a:ext cx="1416000" cy="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650" tIns="98650" rIns="98650" bIns="9865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Read/Write</a:t>
            </a:r>
            <a:endParaRPr sz="1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85" name="Google Shape;585;p82"/>
          <p:cNvSpPr txBox="1"/>
          <p:nvPr/>
        </p:nvSpPr>
        <p:spPr>
          <a:xfrm>
            <a:off x="6732075" y="2435600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650" tIns="98650" rIns="98650" bIns="9865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Can Open to Read (r), Write (w), Append (w), or Create (x)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86" name="Google Shape;586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550" y="1525900"/>
            <a:ext cx="590451" cy="590451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87" name="Google Shape;587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575" y="3672275"/>
            <a:ext cx="590400" cy="590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88" name="Google Shape;588;p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3365" y="2644175"/>
            <a:ext cx="514949" cy="51494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89" name="Google Shape;589;p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5572" y="2606450"/>
            <a:ext cx="590400" cy="590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83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500"/>
              <a:t>Announcements</a:t>
            </a:r>
            <a:endParaRPr sz="2500"/>
          </a:p>
        </p:txBody>
      </p:sp>
      <p:sp>
        <p:nvSpPr>
          <p:cNvPr id="595" name="Google Shape;595;p83"/>
          <p:cNvSpPr txBox="1">
            <a:spLocks noGrp="1"/>
          </p:cNvSpPr>
          <p:nvPr>
            <p:ph type="body" idx="1"/>
          </p:nvPr>
        </p:nvSpPr>
        <p:spPr>
          <a:xfrm>
            <a:off x="387900" y="1116950"/>
            <a:ext cx="4194000" cy="37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❖"/>
            </a:pPr>
            <a:r>
              <a:rPr lang="en"/>
              <a:t>Participation 8 due</a:t>
            </a:r>
            <a:r>
              <a:rPr lang="en">
                <a:solidFill>
                  <a:schemeClr val="accent6"/>
                </a:solidFill>
              </a:rPr>
              <a:t> </a:t>
            </a:r>
            <a:r>
              <a:rPr lang="en" b="1">
                <a:solidFill>
                  <a:schemeClr val="accent6"/>
                </a:solidFill>
              </a:rPr>
              <a:t>Thursday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Quiz 9 due </a:t>
            </a:r>
            <a:r>
              <a:rPr lang="en" b="1">
                <a:solidFill>
                  <a:schemeClr val="accent6"/>
                </a:solidFill>
              </a:rPr>
              <a:t>Thursday</a:t>
            </a:r>
            <a:endParaRPr b="1">
              <a:solidFill>
                <a:schemeClr val="accent6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Lab on </a:t>
            </a:r>
            <a:r>
              <a:rPr lang="en" b="1">
                <a:solidFill>
                  <a:schemeClr val="accent6"/>
                </a:solidFill>
              </a:rPr>
              <a:t>Friday</a:t>
            </a:r>
            <a:endParaRPr b="1">
              <a:solidFill>
                <a:schemeClr val="accent6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 b="1">
                <a:solidFill>
                  <a:schemeClr val="accent6"/>
                </a:solidFill>
              </a:rPr>
              <a:t>HW5 DUE APRIL 12th</a:t>
            </a:r>
            <a:endParaRPr b="1">
              <a:solidFill>
                <a:schemeClr val="accent6"/>
              </a:solidFill>
            </a:endParaRPr>
          </a:p>
          <a:p>
            <a:pPr marL="914400" lvl="1" indent="-31750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400"/>
              <a:buChar char="➢"/>
            </a:pPr>
            <a:r>
              <a:rPr lang="en">
                <a:solidFill>
                  <a:schemeClr val="accent6"/>
                </a:solidFill>
              </a:rPr>
              <a:t>This Wednesday</a:t>
            </a:r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7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Path</a:t>
            </a:r>
            <a:endParaRPr/>
          </a:p>
        </p:txBody>
      </p:sp>
      <p:sp>
        <p:nvSpPr>
          <p:cNvPr id="177" name="Google Shape;177;p37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Locating files in your computer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8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Recap: File System</a:t>
            </a:r>
            <a:endParaRPr/>
          </a:p>
        </p:txBody>
      </p:sp>
      <p:sp>
        <p:nvSpPr>
          <p:cNvPr id="183" name="Google Shape;183;p38"/>
          <p:cNvSpPr txBox="1">
            <a:spLocks noGrp="1"/>
          </p:cNvSpPr>
          <p:nvPr>
            <p:ph type="body" idx="1"/>
          </p:nvPr>
        </p:nvSpPr>
        <p:spPr>
          <a:xfrm>
            <a:off x="387900" y="994525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Files are stored in Folders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Examples: </a:t>
            </a:r>
            <a:br>
              <a:rPr lang="en" sz="2400"/>
            </a:br>
            <a:r>
              <a:rPr lang="en" sz="2400"/>
              <a:t>Desktop, Downloads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Together, they make a file system</a:t>
            </a:r>
            <a:endParaRPr/>
          </a:p>
        </p:txBody>
      </p:sp>
      <p:pic>
        <p:nvPicPr>
          <p:cNvPr id="184" name="Google Shape;184;p38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6712" y="504825"/>
            <a:ext cx="4379119" cy="43648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9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Root Folder</a:t>
            </a:r>
            <a:endParaRPr/>
          </a:p>
        </p:txBody>
      </p:sp>
      <p:sp>
        <p:nvSpPr>
          <p:cNvPr id="190" name="Google Shape;190;p39"/>
          <p:cNvSpPr txBox="1">
            <a:spLocks noGrp="1"/>
          </p:cNvSpPr>
          <p:nvPr>
            <p:ph type="body" idx="1"/>
          </p:nvPr>
        </p:nvSpPr>
        <p:spPr>
          <a:xfrm>
            <a:off x="387900" y="994525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 </a:t>
            </a:r>
            <a:r>
              <a:rPr lang="en" sz="2400" b="1">
                <a:solidFill>
                  <a:schemeClr val="accent6"/>
                </a:solidFill>
              </a:rPr>
              <a:t>Root </a:t>
            </a:r>
            <a:r>
              <a:rPr lang="en" sz="2400"/>
              <a:t>folder: the folder which holds all other folders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Names:</a:t>
            </a:r>
            <a:endParaRPr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Mac: 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/</a:t>
            </a:r>
            <a:r>
              <a:rPr lang="en" sz="2400"/>
              <a:t> (just a slash)</a:t>
            </a:r>
            <a:endParaRPr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" sz="2400"/>
              <a:t>Windows: 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C:/</a:t>
            </a:r>
            <a:endParaRPr sz="2400"/>
          </a:p>
        </p:txBody>
      </p:sp>
      <p:pic>
        <p:nvPicPr>
          <p:cNvPr id="191" name="Google Shape;191;p39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6712" y="504825"/>
            <a:ext cx="4379119" cy="43648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92" name="Google Shape;192;p39"/>
          <p:cNvSpPr/>
          <p:nvPr/>
        </p:nvSpPr>
        <p:spPr>
          <a:xfrm>
            <a:off x="4343400" y="1991033"/>
            <a:ext cx="877500" cy="825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0"/>
          <p:cNvSpPr txBox="1">
            <a:spLocks noGrp="1"/>
          </p:cNvSpPr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Paths</a:t>
            </a:r>
            <a:endParaRPr/>
          </a:p>
        </p:txBody>
      </p:sp>
      <p:sp>
        <p:nvSpPr>
          <p:cNvPr id="198" name="Google Shape;198;p40"/>
          <p:cNvSpPr txBox="1">
            <a:spLocks noGrp="1"/>
          </p:cNvSpPr>
          <p:nvPr>
            <p:ph type="body" idx="1"/>
          </p:nvPr>
        </p:nvSpPr>
        <p:spPr>
          <a:xfrm>
            <a:off x="387900" y="994525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Files and folder have </a:t>
            </a:r>
            <a:r>
              <a:rPr lang="en" sz="2400" b="1">
                <a:solidFill>
                  <a:schemeClr val="accent6"/>
                </a:solidFill>
              </a:rPr>
              <a:t>Paths</a:t>
            </a:r>
            <a:r>
              <a:rPr lang="en" sz="2400">
                <a:solidFill>
                  <a:schemeClr val="accent6"/>
                </a:solidFill>
              </a:rPr>
              <a:t> </a:t>
            </a:r>
            <a:r>
              <a:rPr lang="en" sz="2400"/>
              <a:t>that describe where they are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Like a set of directions to get to that file/folder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pic>
        <p:nvPicPr>
          <p:cNvPr id="199" name="Google Shape;199;p40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6712" y="504825"/>
            <a:ext cx="4379119" cy="43648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les 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419E2F"/>
      </a:accent5>
      <a:accent6>
        <a:srgbClr val="FFEB38"/>
      </a:accent6>
      <a:hlink>
        <a:srgbClr val="FF9900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1977</Words>
  <Application>Microsoft Office PowerPoint</Application>
  <PresentationFormat>On-screen Show (16:9)</PresentationFormat>
  <Paragraphs>342</Paragraphs>
  <Slides>52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Calibri</vt:lpstr>
      <vt:lpstr>Arial</vt:lpstr>
      <vt:lpstr>Century Gothic</vt:lpstr>
      <vt:lpstr>Roboto Slab</vt:lpstr>
      <vt:lpstr>Roboto</vt:lpstr>
      <vt:lpstr>Consolas</vt:lpstr>
      <vt:lpstr>Coles Marina</vt:lpstr>
      <vt:lpstr>CICS 110: Lecture 15</vt:lpstr>
      <vt:lpstr>Learning Goals</vt:lpstr>
      <vt:lpstr>Announcements</vt:lpstr>
      <vt:lpstr>Recap</vt:lpstr>
      <vt:lpstr>Recap</vt:lpstr>
      <vt:lpstr>Path</vt:lpstr>
      <vt:lpstr>Recap: File System</vt:lpstr>
      <vt:lpstr>Root Folder</vt:lpstr>
      <vt:lpstr>Paths</vt:lpstr>
      <vt:lpstr>Absolute Paths</vt:lpstr>
      <vt:lpstr>Absolute Paths</vt:lpstr>
      <vt:lpstr>Absolute Path Example</vt:lpstr>
      <vt:lpstr>Absolute Path Example</vt:lpstr>
      <vt:lpstr>Absolute Path Example</vt:lpstr>
      <vt:lpstr>Absolute Path Example</vt:lpstr>
      <vt:lpstr>Differences</vt:lpstr>
      <vt:lpstr>Activity</vt:lpstr>
      <vt:lpstr>Relative Paths</vt:lpstr>
      <vt:lpstr>Relative Paths</vt:lpstr>
      <vt:lpstr>Relative Paths</vt:lpstr>
      <vt:lpstr>Relative Path Example</vt:lpstr>
      <vt:lpstr>Relative Path Example</vt:lpstr>
      <vt:lpstr>Relative Path Example</vt:lpstr>
      <vt:lpstr>Relative Path Example</vt:lpstr>
      <vt:lpstr>Activity</vt:lpstr>
      <vt:lpstr>Files</vt:lpstr>
      <vt:lpstr>Files</vt:lpstr>
      <vt:lpstr>Why Files</vt:lpstr>
      <vt:lpstr>What’s in a file</vt:lpstr>
      <vt:lpstr>What’s in a file</vt:lpstr>
      <vt:lpstr>File Operations</vt:lpstr>
      <vt:lpstr>What can you do with files?</vt:lpstr>
      <vt:lpstr>Opening a file</vt:lpstr>
      <vt:lpstr>Opening a file</vt:lpstr>
      <vt:lpstr>Opening a file</vt:lpstr>
      <vt:lpstr>Opening a file</vt:lpstr>
      <vt:lpstr>Reading a file</vt:lpstr>
      <vt:lpstr>Reading a file</vt:lpstr>
      <vt:lpstr>Closing a file</vt:lpstr>
      <vt:lpstr>Activity: Reading a file</vt:lpstr>
      <vt:lpstr>Writing to a file</vt:lpstr>
      <vt:lpstr>Writing to a file</vt:lpstr>
      <vt:lpstr>Activity: Writing to a file</vt:lpstr>
      <vt:lpstr>With</vt:lpstr>
      <vt:lpstr>Closing Files is Annoying</vt:lpstr>
      <vt:lpstr>With statement</vt:lpstr>
      <vt:lpstr>Activity: Repeated Write</vt:lpstr>
      <vt:lpstr>Reading/Writing a list</vt:lpstr>
      <vt:lpstr>Reading/Writing a file to a list</vt:lpstr>
      <vt:lpstr>Recap + Closing</vt:lpstr>
      <vt:lpstr>What did we learn?</vt:lpstr>
      <vt:lpstr>Announcements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CICS 110: Lecture 15</dc:title>
  <cp:lastModifiedBy>kobi</cp:lastModifiedBy>
  <cp:revision>1</cp:revision>
  <dcterms:modified xsi:type="dcterms:W3CDTF">2023-04-10T16:45:15Z</dcterms:modified>
</cp:coreProperties>
</file>