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63" r:id="rId5"/>
    <p:sldId id="287" r:id="rId6"/>
    <p:sldId id="283" r:id="rId7"/>
    <p:sldId id="288" r:id="rId8"/>
    <p:sldId id="289" r:id="rId9"/>
    <p:sldId id="290" r:id="rId10"/>
    <p:sldId id="294" r:id="rId11"/>
    <p:sldId id="292" r:id="rId12"/>
    <p:sldId id="284" r:id="rId13"/>
    <p:sldId id="293" r:id="rId14"/>
    <p:sldId id="322" r:id="rId15"/>
    <p:sldId id="323" r:id="rId16"/>
    <p:sldId id="324" r:id="rId17"/>
    <p:sldId id="329" r:id="rId18"/>
    <p:sldId id="327" r:id="rId19"/>
    <p:sldId id="328" r:id="rId20"/>
    <p:sldId id="285" r:id="rId21"/>
    <p:sldId id="316" r:id="rId22"/>
    <p:sldId id="330" r:id="rId23"/>
    <p:sldId id="331" r:id="rId24"/>
    <p:sldId id="332" r:id="rId25"/>
    <p:sldId id="286" r:id="rId26"/>
    <p:sldId id="333" r:id="rId27"/>
    <p:sldId id="335" r:id="rId28"/>
    <p:sldId id="334" r:id="rId29"/>
    <p:sldId id="336" r:id="rId30"/>
    <p:sldId id="337" r:id="rId31"/>
    <p:sldId id="338" r:id="rId32"/>
    <p:sldId id="277" r:id="rId33"/>
    <p:sldId id="278" r:id="rId34"/>
    <p:sldId id="28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44" autoAdjust="0"/>
  </p:normalViewPr>
  <p:slideViewPr>
    <p:cSldViewPr snapToGrid="0">
      <p:cViewPr varScale="1">
        <p:scale>
          <a:sx n="78" d="100"/>
          <a:sy n="78" d="100"/>
        </p:scale>
        <p:origin x="87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133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FB686-C321-4215-B288-CC584B23D197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2E6C8-89E3-47AE-AF87-F263AF1952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3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628DD6-8E97-6D4B-351A-2A2E2DB84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FAE05AB-2A0F-BAFB-1B8A-8448D4E8C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376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E05F7-2A03-ADB5-054D-CAC63D40D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E7CAA-956E-6074-37A9-4BD752928A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87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DBEA-3DD9-6C26-D161-CE50BD5C3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7C47F-675B-6E9F-FB07-0D2C16FFF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01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5E63-6ECE-5743-57D5-8B58BFC78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5A28-211D-5683-699C-42AFEFE63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D5A283-801F-384F-87DF-A74CE381A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908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7EE09-D290-2FD6-67B3-CFADE353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B6CA72-A941-A2CF-A8BC-10B0D8BC6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215432-C8B2-8C50-6BAC-BE7669A8B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689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8E81A9-5FE6-F1E6-475D-851830A5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472D70-4847-BC60-CFBC-449C25A5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1849F3-4618-A934-5CDF-27950F750B62}"/>
              </a:ext>
            </a:extLst>
          </p:cNvPr>
          <p:cNvSpPr txBox="1"/>
          <p:nvPr userDrawn="1"/>
        </p:nvSpPr>
        <p:spPr>
          <a:xfrm>
            <a:off x="0" y="6607221"/>
            <a:ext cx="19704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Created by Kobi Falus for CICS 110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2DABC1-0816-BC1B-845B-78E455442804}"/>
              </a:ext>
            </a:extLst>
          </p:cNvPr>
          <p:cNvSpPr txBox="1"/>
          <p:nvPr userDrawn="1"/>
        </p:nvSpPr>
        <p:spPr>
          <a:xfrm>
            <a:off x="11690397" y="6611779"/>
            <a:ext cx="5016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A409ECA-E4AF-446A-804D-C793AD153163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67826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383D69-1EB0-D29E-EC43-8D0911D0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US" sz="5200" dirty="0"/>
              <a:t>CSV Files</a:t>
            </a:r>
          </a:p>
        </p:txBody>
      </p:sp>
      <p:pic>
        <p:nvPicPr>
          <p:cNvPr id="5" name="Picture 4" descr="A computer on a desk">
            <a:extLst>
              <a:ext uri="{FF2B5EF4-FFF2-40B4-BE49-F238E27FC236}">
                <a16:creationId xmlns:a16="http://schemas.microsoft.com/office/drawing/2014/main" id="{9288C1E9-2D48-8180-E1B5-6C3D29058D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7" r="8334" b="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4890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CSV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They contain lines of values with commas in between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Each line is a row in </a:t>
            </a:r>
            <a:br>
              <a:rPr lang="en-US" sz="3200" dirty="0"/>
            </a:br>
            <a:r>
              <a:rPr lang="en-US" sz="3200" dirty="0"/>
              <a:t>a grid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Each comma separates</a:t>
            </a:r>
            <a:br>
              <a:rPr lang="en-US" sz="3200" dirty="0"/>
            </a:br>
            <a:r>
              <a:rPr lang="en-US" sz="3200" dirty="0"/>
              <a:t>the values on each </a:t>
            </a:r>
            <a:br>
              <a:rPr lang="en-US" sz="3200" dirty="0"/>
            </a:br>
            <a:r>
              <a:rPr lang="en-US" sz="3200" dirty="0"/>
              <a:t>column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DA5BC56-907F-1AEC-0944-5C176746B094}"/>
              </a:ext>
            </a:extLst>
          </p:cNvPr>
          <p:cNvGraphicFramePr>
            <a:graphicFrameLocks noGrp="1"/>
          </p:cNvGraphicFramePr>
          <p:nvPr/>
        </p:nvGraphicFramePr>
        <p:xfrm>
          <a:off x="5279921" y="2514600"/>
          <a:ext cx="6292648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162">
                  <a:extLst>
                    <a:ext uri="{9D8B030D-6E8A-4147-A177-3AD203B41FA5}">
                      <a16:colId xmlns:a16="http://schemas.microsoft.com/office/drawing/2014/main" val="2273359384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1597899753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3154448611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818181132"/>
                    </a:ext>
                  </a:extLst>
                </a:gridCol>
              </a:tblGrid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Quantity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571221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04462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Pineapple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388675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Apple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738284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DB451DA-EC82-CC75-EE2D-73D51E1534F4}"/>
              </a:ext>
            </a:extLst>
          </p:cNvPr>
          <p:cNvSpPr txBox="1"/>
          <p:nvPr/>
        </p:nvSpPr>
        <p:spPr>
          <a:xfrm>
            <a:off x="5279921" y="4739148"/>
            <a:ext cx="629264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/>
              <a:t>Name,Price,Quantity,Total</a:t>
            </a:r>
            <a:endParaRPr lang="en-US" sz="2400" dirty="0"/>
          </a:p>
          <a:p>
            <a:r>
              <a:rPr lang="en-US" sz="2400" dirty="0"/>
              <a:t>Pen,0.2,3,0.60</a:t>
            </a:r>
          </a:p>
          <a:p>
            <a:r>
              <a:rPr lang="en-US" sz="2400" dirty="0"/>
              <a:t>Pineapple,3.84,2,7.68</a:t>
            </a:r>
          </a:p>
          <a:p>
            <a:r>
              <a:rPr lang="en-US" sz="2400" dirty="0"/>
              <a:t>Apple,0.79,6,4.74</a:t>
            </a:r>
          </a:p>
        </p:txBody>
      </p:sp>
    </p:spTree>
    <p:extLst>
      <p:ext uri="{BB962C8B-B14F-4D97-AF65-F5344CB8AC3E}">
        <p14:creationId xmlns:p14="http://schemas.microsoft.com/office/powerpoint/2010/main" val="72530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Making a CSV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look at a csv file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On the website is a CSV file that contains a list of products someone is buying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total column has been removed so we can write code to calculate it</a:t>
            </a:r>
            <a:endParaRPr lang="en-US" sz="2800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647A019-65F1-0D39-3A15-53A3245D7D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164861"/>
              </p:ext>
            </p:extLst>
          </p:nvPr>
        </p:nvGraphicFramePr>
        <p:xfrm>
          <a:off x="5319250" y="681037"/>
          <a:ext cx="6292648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162">
                  <a:extLst>
                    <a:ext uri="{9D8B030D-6E8A-4147-A177-3AD203B41FA5}">
                      <a16:colId xmlns:a16="http://schemas.microsoft.com/office/drawing/2014/main" val="2273359384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1597899753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3154448611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818181132"/>
                    </a:ext>
                  </a:extLst>
                </a:gridCol>
              </a:tblGrid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Quantity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571221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04462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Pineapple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7.68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388675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Apple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4.74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738284"/>
                  </a:ext>
                </a:extLst>
              </a:tr>
            </a:tbl>
          </a:graphicData>
        </a:graphic>
      </p:graphicFrame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ABCB5304-C0E9-D8EE-C76C-991A9E5B26CB}"/>
              </a:ext>
            </a:extLst>
          </p:cNvPr>
          <p:cNvSpPr/>
          <p:nvPr/>
        </p:nvSpPr>
        <p:spPr>
          <a:xfrm>
            <a:off x="10058400" y="681037"/>
            <a:ext cx="1553498" cy="1993337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57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Reading a CSV file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6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Reading a CSV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6954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Currently, we have a CSV file that looks like this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Step 1 for creating a total column: Reading the file</a:t>
            </a:r>
            <a:endParaRPr lang="en-US" sz="3200" b="1" dirty="0"/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277E4CD8-213C-097C-C9E1-027D5D6D3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30661"/>
              </p:ext>
            </p:extLst>
          </p:nvPr>
        </p:nvGraphicFramePr>
        <p:xfrm>
          <a:off x="6007409" y="1467617"/>
          <a:ext cx="4719486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162">
                  <a:extLst>
                    <a:ext uri="{9D8B030D-6E8A-4147-A177-3AD203B41FA5}">
                      <a16:colId xmlns:a16="http://schemas.microsoft.com/office/drawing/2014/main" val="2273359384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1597899753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3154448611"/>
                    </a:ext>
                  </a:extLst>
                </a:gridCol>
              </a:tblGrid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Quantity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571221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04462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Pineapple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388675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Apple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738284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B383E4A-4950-088C-71D0-F4898CAB87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95192"/>
              </p:ext>
            </p:extLst>
          </p:nvPr>
        </p:nvGraphicFramePr>
        <p:xfrm>
          <a:off x="6007409" y="4001294"/>
          <a:ext cx="4270477" cy="201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0477">
                  <a:extLst>
                    <a:ext uri="{9D8B030D-6E8A-4147-A177-3AD203B41FA5}">
                      <a16:colId xmlns:a16="http://schemas.microsoft.com/office/drawing/2014/main" val="33971832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CSV File Contents: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8154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err="1"/>
                        <a:t>Name,Price,Quantity</a:t>
                      </a:r>
                      <a:endParaRPr lang="en-US" sz="2400" dirty="0"/>
                    </a:p>
                    <a:p>
                      <a:r>
                        <a:rPr lang="en-US" sz="2400" dirty="0"/>
                        <a:t>Pen,0.2,3</a:t>
                      </a:r>
                    </a:p>
                    <a:p>
                      <a:r>
                        <a:rPr lang="en-US" sz="2400" dirty="0"/>
                        <a:t>Pineapple,3.84,2</a:t>
                      </a:r>
                    </a:p>
                    <a:p>
                      <a:r>
                        <a:rPr lang="en-US" sz="2400" dirty="0"/>
                        <a:t>Apple,0.79,6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794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5315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Reading a CSV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359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CSV Files are made of multiple lines of data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get each line separately, we can use </a:t>
            </a:r>
            <a:r>
              <a:rPr lang="en-US" sz="3200" dirty="0" err="1"/>
              <a:t>readlines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gives us each line as an element in a list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3E300-5008-6070-4E6E-71E4A7BC8F66}"/>
              </a:ext>
            </a:extLst>
          </p:cNvPr>
          <p:cNvSpPr txBox="1"/>
          <p:nvPr/>
        </p:nvSpPr>
        <p:spPr>
          <a:xfrm>
            <a:off x="6292445" y="3687097"/>
            <a:ext cx="4935993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Value of contents: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'</a:t>
            </a:r>
            <a:r>
              <a:rPr lang="en-US" sz="2400" dirty="0" err="1">
                <a:latin typeface="Consolas" panose="020B0609020204030204" pitchFamily="49" charset="0"/>
              </a:rPr>
              <a:t>Name,Price,Quantity</a:t>
            </a:r>
            <a:r>
              <a:rPr lang="en-US" sz="2400" dirty="0">
                <a:latin typeface="Consolas" panose="020B0609020204030204" pitchFamily="49" charset="0"/>
              </a:rPr>
              <a:t>\n',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'Pen,0.2,3\n', 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'Pineapple,3.84,2\n',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'Apple,0.79,6\n'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FFEBD-D0CA-E4D3-8675-002F3E8DD60D}"/>
              </a:ext>
            </a:extLst>
          </p:cNvPr>
          <p:cNvSpPr txBox="1"/>
          <p:nvPr/>
        </p:nvSpPr>
        <p:spPr>
          <a:xfrm>
            <a:off x="5774192" y="1416576"/>
            <a:ext cx="6096000" cy="120032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'my_csv.csv'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readlines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1FBF1-4ED1-935A-A778-B1EA9E5F1FFD}"/>
              </a:ext>
            </a:extLst>
          </p:cNvPr>
          <p:cNvSpPr/>
          <p:nvPr/>
        </p:nvSpPr>
        <p:spPr>
          <a:xfrm>
            <a:off x="8327923" y="1825625"/>
            <a:ext cx="2271251" cy="40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99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Reading a CSV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2951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Next, we can separate each column in a row using split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In this case, split splits the string wherever it finds a comma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Now, it’s easier to work with the data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5F3FC-470F-3FCF-D381-2C6D6D5FCCA9}"/>
              </a:ext>
            </a:extLst>
          </p:cNvPr>
          <p:cNvSpPr txBox="1"/>
          <p:nvPr/>
        </p:nvSpPr>
        <p:spPr>
          <a:xfrm>
            <a:off x="5774192" y="677913"/>
            <a:ext cx="6096000" cy="2677656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'my_csv.csv'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readlines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[]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contents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split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line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split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','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append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split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3E300-5008-6070-4E6E-71E4A7BC8F66}"/>
              </a:ext>
            </a:extLst>
          </p:cNvPr>
          <p:cNvSpPr txBox="1"/>
          <p:nvPr/>
        </p:nvSpPr>
        <p:spPr>
          <a:xfrm>
            <a:off x="5567714" y="3668357"/>
            <a:ext cx="6302478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Value of rows: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['Name', ' Price', ' Quantity\n’],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['Pen', ' 0.2', ' 3\n’],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['Pineapple', ' 3.84', ' 2\n’],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['Apple', ' 0.79', ' 6\n’]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C9C750-C2A2-4B15-B9BA-A2EDADE9C67D}"/>
              </a:ext>
            </a:extLst>
          </p:cNvPr>
          <p:cNvSpPr/>
          <p:nvPr/>
        </p:nvSpPr>
        <p:spPr>
          <a:xfrm>
            <a:off x="8524568" y="2179586"/>
            <a:ext cx="2595716" cy="40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28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Reading a CSV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35992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Another way to do this is with the csv module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csv module has a reader which automatically makes this data format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We’ll use this since it is smaller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5F3FC-470F-3FCF-D381-2C6D6D5FCCA9}"/>
              </a:ext>
            </a:extLst>
          </p:cNvPr>
          <p:cNvSpPr txBox="1"/>
          <p:nvPr/>
        </p:nvSpPr>
        <p:spPr>
          <a:xfrm>
            <a:off x="5774192" y="1231911"/>
            <a:ext cx="6096000" cy="156966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'my_csv.csv'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3E300-5008-6070-4E6E-71E4A7BC8F66}"/>
              </a:ext>
            </a:extLst>
          </p:cNvPr>
          <p:cNvSpPr txBox="1"/>
          <p:nvPr/>
        </p:nvSpPr>
        <p:spPr>
          <a:xfrm>
            <a:off x="5567714" y="3668357"/>
            <a:ext cx="6302478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Value of rows: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['Name', 'Price', 'Quantity'],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['Pen', '0.2', '3'],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['Pineapple', '3.84', '2'],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['Apple', '0.79', '6']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23057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CSV File as a list of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359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 first row has the titles for each columns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 remaining rows have data matching the titles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Let’s see how we can use this format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3E300-5008-6070-4E6E-71E4A7BC8F66}"/>
              </a:ext>
            </a:extLst>
          </p:cNvPr>
          <p:cNvSpPr txBox="1"/>
          <p:nvPr/>
        </p:nvSpPr>
        <p:spPr>
          <a:xfrm>
            <a:off x="5695533" y="1721110"/>
            <a:ext cx="6302478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Value of rows: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['Name', 'Price', 'Quantity'],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['Pen', '0.2', '3'],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['Pineapple', '3.84', '2'],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['Apple', '0.79', '6']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797966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Finding a Value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35992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/>
              <a:t>Let’s try to find the price of a Pen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If we don’t know which row has the info for a pen, we must find it with a for loop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We then know that at index 1 is the price from the first row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D9398E-3011-9279-942C-E2E0D7F7F374}"/>
              </a:ext>
            </a:extLst>
          </p:cNvPr>
          <p:cNvSpPr txBox="1"/>
          <p:nvPr/>
        </p:nvSpPr>
        <p:spPr>
          <a:xfrm>
            <a:off x="5774192" y="365125"/>
            <a:ext cx="6096000" cy="304698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'my_csv.csv'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'Pen'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8483D08-B333-7D5B-05F0-EA6E16854D76}"/>
              </a:ext>
            </a:extLst>
          </p:cNvPr>
          <p:cNvSpPr/>
          <p:nvPr/>
        </p:nvSpPr>
        <p:spPr>
          <a:xfrm>
            <a:off x="5810865" y="2238277"/>
            <a:ext cx="3982064" cy="7897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029C81-7247-8B74-2D1F-2D21F0EF781B}"/>
              </a:ext>
            </a:extLst>
          </p:cNvPr>
          <p:cNvSpPr txBox="1"/>
          <p:nvPr/>
        </p:nvSpPr>
        <p:spPr>
          <a:xfrm>
            <a:off x="5774192" y="3804926"/>
            <a:ext cx="60960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Value of rows: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['Name', 'Price', 'Quantity'],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['Pen', '0.2', '3'],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['Pineapple', '3.84', '2'],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['Apple', '0.79', '6']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46696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359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Try to find how many Apples we want to buy in the csv file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5F3FC-470F-3FCF-D381-2C6D6D5FCCA9}"/>
              </a:ext>
            </a:extLst>
          </p:cNvPr>
          <p:cNvSpPr txBox="1"/>
          <p:nvPr/>
        </p:nvSpPr>
        <p:spPr>
          <a:xfrm>
            <a:off x="5774192" y="1905506"/>
            <a:ext cx="6096000" cy="3046988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'my_csv.csv'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  <a:p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b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'Pen'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</a:t>
            </a: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83E82D7A-7790-D81E-C71C-0296C8326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048798"/>
              </p:ext>
            </p:extLst>
          </p:nvPr>
        </p:nvGraphicFramePr>
        <p:xfrm>
          <a:off x="838200" y="3989004"/>
          <a:ext cx="4719486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3162">
                  <a:extLst>
                    <a:ext uri="{9D8B030D-6E8A-4147-A177-3AD203B41FA5}">
                      <a16:colId xmlns:a16="http://schemas.microsoft.com/office/drawing/2014/main" val="2273359384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1597899753"/>
                    </a:ext>
                  </a:extLst>
                </a:gridCol>
                <a:gridCol w="1573162">
                  <a:extLst>
                    <a:ext uri="{9D8B030D-6E8A-4147-A177-3AD203B41FA5}">
                      <a16:colId xmlns:a16="http://schemas.microsoft.com/office/drawing/2014/main" val="3154448611"/>
                    </a:ext>
                  </a:extLst>
                </a:gridCol>
              </a:tblGrid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Quantity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571221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904462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Pineapple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3.84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388675"/>
                  </a:ext>
                </a:extLst>
              </a:tr>
              <a:tr h="435692">
                <a:tc>
                  <a:txBody>
                    <a:bodyPr/>
                    <a:lstStyle/>
                    <a:p>
                      <a:r>
                        <a:rPr lang="en-US" sz="2400" dirty="0"/>
                        <a:t>Apple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0.79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9738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926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HW5 (Looping) Due Wednesday </a:t>
            </a:r>
          </a:p>
          <a:p>
            <a:r>
              <a:rPr lang="en-US" dirty="0"/>
              <a:t>Participation Due Thursday</a:t>
            </a:r>
          </a:p>
          <a:p>
            <a:r>
              <a:rPr lang="en-US" dirty="0"/>
              <a:t>Quiz Due Thursday</a:t>
            </a:r>
          </a:p>
          <a:p>
            <a:r>
              <a:rPr lang="en-US" dirty="0"/>
              <a:t>Lab Due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6045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Creating a CSV file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63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Creating a CSV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Goal: Creating a total column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Step 1: Read the file into a useful format</a:t>
            </a:r>
          </a:p>
          <a:p>
            <a:pPr marL="0" indent="0">
              <a:buNone/>
            </a:pPr>
            <a:r>
              <a:rPr lang="en-US" sz="3200" dirty="0"/>
              <a:t>Step 2: {for later}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Step 3: Creating a new CSV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5D11-0601-D3EB-AC52-FC449E974224}"/>
              </a:ext>
            </a:extLst>
          </p:cNvPr>
          <p:cNvSpPr txBox="1"/>
          <p:nvPr/>
        </p:nvSpPr>
        <p:spPr>
          <a:xfrm>
            <a:off x="5823353" y="1313648"/>
            <a:ext cx="60960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Value of rows: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['Name', 'Price', 'Quantity'],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['Pen', '0.2', '3'],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['Pineapple', '3.84', '2'],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['Apple', '0.79', '6']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15975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Creating a CSV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Let’s try to make a CSV file from this format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With this format, we can use join to put commas between each element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Then we can write it to a new file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F15D11-0601-D3EB-AC52-FC449E974224}"/>
              </a:ext>
            </a:extLst>
          </p:cNvPr>
          <p:cNvSpPr txBox="1"/>
          <p:nvPr/>
        </p:nvSpPr>
        <p:spPr>
          <a:xfrm>
            <a:off x="5823353" y="751344"/>
            <a:ext cx="60960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Value of rows: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['Name', 'Price', 'Quantity'],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['Pen', '0.2', '3'],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['Pineapple', '3.84', '2'],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['Apple', '0.79', '6']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ACD84-BB61-59F0-4705-51725495443A}"/>
              </a:ext>
            </a:extLst>
          </p:cNvPr>
          <p:cNvSpPr txBox="1"/>
          <p:nvPr/>
        </p:nvSpPr>
        <p:spPr>
          <a:xfrm>
            <a:off x="5823353" y="4001294"/>
            <a:ext cx="6096000" cy="156966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'new_csv.csv'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combined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','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join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combined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EE0000"/>
                </a:solidFill>
                <a:effectLst/>
                <a:latin typeface="Consolas" panose="020B0609020204030204" pitchFamily="49" charset="0"/>
              </a:rPr>
              <a:t>\n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0433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Creating a CSV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We can also use the csv module to do this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With the module, we don’t have to join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But, we do have to make a “writer”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ACD84-BB61-59F0-4705-51725495443A}"/>
              </a:ext>
            </a:extLst>
          </p:cNvPr>
          <p:cNvSpPr txBox="1"/>
          <p:nvPr/>
        </p:nvSpPr>
        <p:spPr>
          <a:xfrm>
            <a:off x="5823353" y="4001294"/>
            <a:ext cx="6096000" cy="156966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'new_csv.csv'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17F900-DA84-0C56-DE2E-D98BADD7463C}"/>
              </a:ext>
            </a:extLst>
          </p:cNvPr>
          <p:cNvSpPr txBox="1"/>
          <p:nvPr/>
        </p:nvSpPr>
        <p:spPr>
          <a:xfrm>
            <a:off x="5823353" y="751344"/>
            <a:ext cx="60960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Value of rows: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['Name', 'Price', 'Quantity'],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['Pen', '0.2', '3'],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['Pineapple', '3.84', '2'],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['Apple', '0.79', '6']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133837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Copy a CSV file. Make sure you create the format to the right.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To do this</a:t>
            </a:r>
          </a:p>
          <a:p>
            <a:pPr marL="514350" indent="-514350">
              <a:buAutoNum type="arabicPeriod"/>
            </a:pPr>
            <a:r>
              <a:rPr lang="en-US" sz="3200" dirty="0"/>
              <a:t>Read the file into the format</a:t>
            </a:r>
          </a:p>
          <a:p>
            <a:pPr marL="514350" indent="-514350">
              <a:buAutoNum type="arabicPeriod"/>
            </a:pPr>
            <a:r>
              <a:rPr lang="en-US" sz="3200" dirty="0"/>
              <a:t>Write the format to a new file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DACD84-BB61-59F0-4705-51725495443A}"/>
              </a:ext>
            </a:extLst>
          </p:cNvPr>
          <p:cNvSpPr txBox="1"/>
          <p:nvPr/>
        </p:nvSpPr>
        <p:spPr>
          <a:xfrm>
            <a:off x="5823353" y="4001294"/>
            <a:ext cx="6096000" cy="156966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'new_csv.csv'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5B022D-FF6A-D22B-337B-53FD24B30B26}"/>
              </a:ext>
            </a:extLst>
          </p:cNvPr>
          <p:cNvSpPr txBox="1"/>
          <p:nvPr/>
        </p:nvSpPr>
        <p:spPr>
          <a:xfrm>
            <a:off x="5823353" y="751344"/>
            <a:ext cx="60960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Value of rows: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['Name', 'Price', 'Quantity'],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['Pen', '0.2', '3'],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['Pineapple', '3.84', '2'],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['Apple', '0.79', '6']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976116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Modifying a CSV file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8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Modifying a CSV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Goal: Creating a total column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Step 1: Read the file into a useful format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Step 2: Modify the format</a:t>
            </a:r>
          </a:p>
          <a:p>
            <a:pPr marL="0" indent="0">
              <a:buNone/>
            </a:pPr>
            <a:r>
              <a:rPr lang="en-US" sz="3200" dirty="0"/>
              <a:t>Step 3: Creating a new CSV file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A72BF-50A0-0AC0-815D-51BD75A74984}"/>
              </a:ext>
            </a:extLst>
          </p:cNvPr>
          <p:cNvSpPr txBox="1"/>
          <p:nvPr/>
        </p:nvSpPr>
        <p:spPr>
          <a:xfrm>
            <a:off x="5823353" y="751344"/>
            <a:ext cx="6096000" cy="267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Value of rows: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['Name', 'Price', 'Quantity'],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['Pen', '0.2', '3'],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['Pineapple', '3.84', '2'],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['Apple', '0.79', '6']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82031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Try on your 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multiply all our Quantities by 10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can we do this?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76256A-35C3-0433-051B-989C0B2D3B7D}"/>
              </a:ext>
            </a:extLst>
          </p:cNvPr>
          <p:cNvSpPr txBox="1"/>
          <p:nvPr/>
        </p:nvSpPr>
        <p:spPr>
          <a:xfrm>
            <a:off x="5574890" y="5024728"/>
            <a:ext cx="6096000" cy="156966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'new_csv.csv'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2D82-90C8-99FE-4028-2FE88CD03EBD}"/>
              </a:ext>
            </a:extLst>
          </p:cNvPr>
          <p:cNvSpPr txBox="1"/>
          <p:nvPr/>
        </p:nvSpPr>
        <p:spPr>
          <a:xfrm>
            <a:off x="5574890" y="1190375"/>
            <a:ext cx="6096000" cy="120032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'my_csv.csv'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3ED5E3-CD2D-995A-AA72-BF321D233A5C}"/>
              </a:ext>
            </a:extLst>
          </p:cNvPr>
          <p:cNvSpPr txBox="1"/>
          <p:nvPr/>
        </p:nvSpPr>
        <p:spPr>
          <a:xfrm>
            <a:off x="5574890" y="2553554"/>
            <a:ext cx="60960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[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['Name', 'Price', 'Quantity'],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['Pen', '0.2', '3'],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['Pineapple', '3.84', '2'],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['Apple', '0.79', '6']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51099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Modifying a CSV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Let’s multiply all our Quantities by 10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For each row:</a:t>
            </a:r>
          </a:p>
          <a:p>
            <a:pPr>
              <a:buFontTx/>
              <a:buChar char="-"/>
            </a:pPr>
            <a:r>
              <a:rPr lang="en-US" sz="3200" dirty="0"/>
              <a:t>Convert the Quantity to an int</a:t>
            </a:r>
          </a:p>
          <a:p>
            <a:pPr>
              <a:buFontTx/>
              <a:buChar char="-"/>
            </a:pPr>
            <a:r>
              <a:rPr lang="en-US" sz="3200" dirty="0"/>
              <a:t>Multiply it by 10</a:t>
            </a:r>
          </a:p>
          <a:p>
            <a:pPr>
              <a:buFontTx/>
              <a:buChar char="-"/>
            </a:pPr>
            <a:r>
              <a:rPr lang="en-US" sz="3200" dirty="0"/>
              <a:t>Replace the prior value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192A07-9A67-F7B8-0EA7-41FC88A6FA73}"/>
              </a:ext>
            </a:extLst>
          </p:cNvPr>
          <p:cNvSpPr txBox="1"/>
          <p:nvPr/>
        </p:nvSpPr>
        <p:spPr>
          <a:xfrm>
            <a:off x="5574890" y="2662953"/>
            <a:ext cx="6096000" cy="830997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5FED9-4ECB-006B-0937-25A2A050FA11}"/>
              </a:ext>
            </a:extLst>
          </p:cNvPr>
          <p:cNvSpPr txBox="1"/>
          <p:nvPr/>
        </p:nvSpPr>
        <p:spPr>
          <a:xfrm>
            <a:off x="6843251" y="5667625"/>
            <a:ext cx="355927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Note: Need to skip first row since it has the titles.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AF3B88-0AF2-7B51-0A02-7EFF88F49971}"/>
              </a:ext>
            </a:extLst>
          </p:cNvPr>
          <p:cNvSpPr txBox="1"/>
          <p:nvPr/>
        </p:nvSpPr>
        <p:spPr>
          <a:xfrm>
            <a:off x="5574890" y="3766199"/>
            <a:ext cx="6096000" cy="156966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'new_csv.csv'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AA8AF1-1012-375A-D07B-8E444A0B0420}"/>
              </a:ext>
            </a:extLst>
          </p:cNvPr>
          <p:cNvSpPr txBox="1"/>
          <p:nvPr/>
        </p:nvSpPr>
        <p:spPr>
          <a:xfrm>
            <a:off x="5574890" y="1190375"/>
            <a:ext cx="6096000" cy="120032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'my_csv.csv'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4690674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Increase each price by 1 dollar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Remember:</a:t>
            </a:r>
          </a:p>
          <a:p>
            <a:pPr marL="0" indent="0">
              <a:buNone/>
            </a:pPr>
            <a:r>
              <a:rPr lang="en-US" sz="3200" dirty="0"/>
              <a:t>Step 1: Read the file</a:t>
            </a:r>
          </a:p>
          <a:p>
            <a:pPr marL="0" indent="0">
              <a:buNone/>
            </a:pPr>
            <a:r>
              <a:rPr lang="en-US" sz="3200" dirty="0"/>
              <a:t>Step 2: Modify the format</a:t>
            </a:r>
          </a:p>
          <a:p>
            <a:pPr marL="0" indent="0">
              <a:buNone/>
            </a:pPr>
            <a:r>
              <a:rPr lang="en-US" sz="3200" dirty="0"/>
              <a:t>Step 3: Write the file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42BA29-36EF-88F8-043E-6E9A3C6C9FDF}"/>
              </a:ext>
            </a:extLst>
          </p:cNvPr>
          <p:cNvSpPr txBox="1"/>
          <p:nvPr/>
        </p:nvSpPr>
        <p:spPr>
          <a:xfrm>
            <a:off x="5574890" y="2662953"/>
            <a:ext cx="6096000" cy="830997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6A382-AC67-CF16-627C-F90DCF80DB39}"/>
              </a:ext>
            </a:extLst>
          </p:cNvPr>
          <p:cNvSpPr txBox="1"/>
          <p:nvPr/>
        </p:nvSpPr>
        <p:spPr>
          <a:xfrm>
            <a:off x="5574890" y="3766199"/>
            <a:ext cx="6096000" cy="156966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'new_csv.csv'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D55B19-AF03-947A-D676-743FF8A6D6EE}"/>
              </a:ext>
            </a:extLst>
          </p:cNvPr>
          <p:cNvSpPr txBox="1"/>
          <p:nvPr/>
        </p:nvSpPr>
        <p:spPr>
          <a:xfrm>
            <a:off x="5574890" y="1190375"/>
            <a:ext cx="6096000" cy="120032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'my_csv.csv'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068488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5E29E-0DB1-A83C-E2A0-20EFC2A0C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Learning Goals Slide</a:t>
            </a:r>
          </a:p>
        </p:txBody>
      </p:sp>
      <p:pic>
        <p:nvPicPr>
          <p:cNvPr id="6" name="Picture 5" descr="A picture containing a sticky note that says &quot;To do&quot;">
            <a:extLst>
              <a:ext uri="{FF2B5EF4-FFF2-40B4-BE49-F238E27FC236}">
                <a16:creationId xmlns:a16="http://schemas.microsoft.com/office/drawing/2014/main" id="{D08F58A1-8D54-6135-4224-DCD32024E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4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01F96-018B-B2EC-3ED3-CB77F76AE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CSV Files</a:t>
            </a:r>
          </a:p>
          <a:p>
            <a:pPr lvl="1"/>
            <a:r>
              <a:rPr lang="en-US" dirty="0"/>
              <a:t>What are they</a:t>
            </a:r>
          </a:p>
          <a:p>
            <a:pPr lvl="1"/>
            <a:r>
              <a:rPr lang="en-US" dirty="0"/>
              <a:t>How do you read/write them</a:t>
            </a:r>
          </a:p>
          <a:p>
            <a:r>
              <a:rPr lang="en-US" dirty="0"/>
              <a:t>Modifying with read/write</a:t>
            </a:r>
          </a:p>
          <a:p>
            <a:pPr lvl="1"/>
            <a:r>
              <a:rPr lang="en-US" dirty="0"/>
              <a:t>How to modify a csv file without the csv module</a:t>
            </a:r>
          </a:p>
          <a:p>
            <a:r>
              <a:rPr lang="en-US" dirty="0"/>
              <a:t>Modifying with csv Module</a:t>
            </a:r>
          </a:p>
          <a:p>
            <a:pPr lvl="1"/>
            <a:r>
              <a:rPr lang="en-US" dirty="0"/>
              <a:t>What is it</a:t>
            </a:r>
          </a:p>
          <a:p>
            <a:pPr lvl="1"/>
            <a:r>
              <a:rPr lang="en-US" dirty="0"/>
              <a:t>How to use it instead of </a:t>
            </a:r>
            <a:r>
              <a:rPr lang="en-US" dirty="0" err="1"/>
              <a:t>readlines</a:t>
            </a:r>
            <a:r>
              <a:rPr lang="en-US" dirty="0"/>
              <a:t> and write</a:t>
            </a:r>
          </a:p>
        </p:txBody>
      </p:sp>
    </p:spTree>
    <p:extLst>
      <p:ext uri="{BB962C8B-B14F-4D97-AF65-F5344CB8AC3E}">
        <p14:creationId xmlns:p14="http://schemas.microsoft.com/office/powerpoint/2010/main" val="2372682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Putting it Together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66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Activity: Create a total column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6482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dirty="0"/>
              <a:t>Goal: Creating a total column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Add a new column where the total is the price times the quantity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Bonus</a:t>
            </a:r>
            <a:r>
              <a:rPr lang="en-US" sz="3200"/>
              <a:t>: Print </a:t>
            </a:r>
            <a:r>
              <a:rPr lang="en-US" sz="3200" dirty="0"/>
              <a:t>the Grand Total (the sum of all totals)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FFCD5-F274-2435-538C-ABEE05080483}"/>
              </a:ext>
            </a:extLst>
          </p:cNvPr>
          <p:cNvSpPr txBox="1"/>
          <p:nvPr/>
        </p:nvSpPr>
        <p:spPr>
          <a:xfrm>
            <a:off x="5663380" y="3298203"/>
            <a:ext cx="6096000" cy="830997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:]: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]) * 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10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47744A-6F88-071D-5375-C1E6B87E1153}"/>
              </a:ext>
            </a:extLst>
          </p:cNvPr>
          <p:cNvSpPr txBox="1"/>
          <p:nvPr/>
        </p:nvSpPr>
        <p:spPr>
          <a:xfrm>
            <a:off x="5663380" y="4401449"/>
            <a:ext cx="6096000" cy="1569660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'new_csv.csv'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'w'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writer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writerow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6D141F-30D6-B00A-C308-632827D18751}"/>
              </a:ext>
            </a:extLst>
          </p:cNvPr>
          <p:cNvSpPr txBox="1"/>
          <p:nvPr/>
        </p:nvSpPr>
        <p:spPr>
          <a:xfrm>
            <a:off x="5663380" y="1825625"/>
            <a:ext cx="6096000" cy="1200329"/>
          </a:xfrm>
          <a:prstGeom prst="rect">
            <a:avLst/>
          </a:prstGeom>
          <a:solidFill>
            <a:srgbClr val="E6E6E6"/>
          </a:solidFill>
        </p:spPr>
        <p:txBody>
          <a:bodyPr wrap="square" rtlCol="0" anchor="ctr">
            <a:spAutoFit/>
          </a:bodyPr>
          <a:lstStyle/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import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endParaRPr lang="en-US" sz="2400" b="0" dirty="0">
              <a:solidFill>
                <a:srgbClr val="000000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with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open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'my_csv.csv'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'r'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as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rows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list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csv</a:t>
            </a:r>
            <a:r>
              <a:rPr lang="en-US" sz="2400" b="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reader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31907194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98D3A-F22E-FB40-38A6-41C7DA8F7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+ Closing</a:t>
            </a:r>
          </a:p>
        </p:txBody>
      </p:sp>
    </p:spTree>
    <p:extLst>
      <p:ext uri="{BB962C8B-B14F-4D97-AF65-F5344CB8AC3E}">
        <p14:creationId xmlns:p14="http://schemas.microsoft.com/office/powerpoint/2010/main" val="3591964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41350-C1B3-F217-6295-57DEC321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did we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39254-DF53-EACF-61A1-5D3B1B051A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csv file</a:t>
            </a:r>
          </a:p>
          <a:p>
            <a:pPr lvl="1"/>
            <a:r>
              <a:rPr lang="en-US" dirty="0"/>
              <a:t>Stores data in a grid. Each row in the file is a row in the grid. Each column is marked by a comma in the row</a:t>
            </a:r>
          </a:p>
          <a:p>
            <a:pPr lvl="1"/>
            <a:r>
              <a:rPr lang="en-US" dirty="0"/>
              <a:t>Ends in .csv</a:t>
            </a:r>
          </a:p>
          <a:p>
            <a:r>
              <a:rPr lang="en-US" dirty="0"/>
              <a:t>Reading a CSV file</a:t>
            </a:r>
          </a:p>
          <a:p>
            <a:pPr lvl="1"/>
            <a:r>
              <a:rPr lang="en-US" dirty="0"/>
              <a:t>Can use split and </a:t>
            </a:r>
            <a:r>
              <a:rPr lang="en-US" dirty="0" err="1"/>
              <a:t>readlines</a:t>
            </a:r>
            <a:r>
              <a:rPr lang="en-US" dirty="0"/>
              <a:t>. Or can use the csv module’s reader.</a:t>
            </a:r>
          </a:p>
          <a:p>
            <a:r>
              <a:rPr lang="en-US" dirty="0"/>
              <a:t>Writing a CSV file</a:t>
            </a:r>
          </a:p>
          <a:p>
            <a:pPr lvl="1"/>
            <a:r>
              <a:rPr lang="en-US" dirty="0"/>
              <a:t>Can use join and write. Or can use the csv module’s writer.</a:t>
            </a:r>
          </a:p>
          <a:p>
            <a:r>
              <a:rPr lang="en-US" dirty="0"/>
              <a:t>How to modify a CSV file</a:t>
            </a:r>
          </a:p>
        </p:txBody>
      </p:sp>
    </p:spTree>
    <p:extLst>
      <p:ext uri="{BB962C8B-B14F-4D97-AF65-F5344CB8AC3E}">
        <p14:creationId xmlns:p14="http://schemas.microsoft.com/office/powerpoint/2010/main" val="926571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BC96C-E272-3F4B-DF1D-75076EC8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Announcement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8FFE3-95DD-19F6-DAEC-297F0215C9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n-US" dirty="0"/>
              <a:t>HW5 (Looping) Due Wednesday </a:t>
            </a:r>
          </a:p>
          <a:p>
            <a:r>
              <a:rPr lang="en-US" dirty="0"/>
              <a:t>Participation Due Thursday</a:t>
            </a:r>
          </a:p>
          <a:p>
            <a:r>
              <a:rPr lang="en-US" dirty="0"/>
              <a:t>Quiz Due Thursday</a:t>
            </a:r>
          </a:p>
          <a:p>
            <a:r>
              <a:rPr lang="en-US" dirty="0"/>
              <a:t>Lab Due Friday</a:t>
            </a:r>
          </a:p>
        </p:txBody>
      </p:sp>
      <p:pic>
        <p:nvPicPr>
          <p:cNvPr id="5" name="Picture 4" descr="A picture containing typewriter">
            <a:extLst>
              <a:ext uri="{FF2B5EF4-FFF2-40B4-BE49-F238E27FC236}">
                <a16:creationId xmlns:a16="http://schemas.microsoft.com/office/drawing/2014/main" id="{5DE576BF-BE5C-2BB4-E250-53E9BD7D6C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5" r="16588" b="-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50084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Recap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281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44381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Paths</a:t>
            </a:r>
          </a:p>
          <a:p>
            <a:pPr lvl="1"/>
            <a:r>
              <a:rPr lang="en-US" sz="2800" dirty="0"/>
              <a:t>Addresses for Files</a:t>
            </a:r>
          </a:p>
          <a:p>
            <a:pPr lvl="1"/>
            <a:r>
              <a:rPr lang="en-US" sz="2800" dirty="0"/>
              <a:t>2 Types: Absolute and Relative</a:t>
            </a:r>
          </a:p>
          <a:p>
            <a:r>
              <a:rPr lang="en-US" sz="3200" dirty="0"/>
              <a:t>Files</a:t>
            </a:r>
          </a:p>
          <a:p>
            <a:pPr lvl="1"/>
            <a:r>
              <a:rPr lang="en-US" sz="2800" dirty="0"/>
              <a:t>Store information</a:t>
            </a:r>
          </a:p>
          <a:p>
            <a:pPr lvl="1"/>
            <a:r>
              <a:rPr lang="en-US" sz="2800" dirty="0"/>
              <a:t>Open: Check out a file (‘r’, ‘w’, ‘a’)</a:t>
            </a:r>
          </a:p>
          <a:p>
            <a:pPr lvl="1"/>
            <a:r>
              <a:rPr lang="en-US" sz="2800" dirty="0"/>
              <a:t>Read: Get the contents of the file</a:t>
            </a:r>
          </a:p>
          <a:p>
            <a:pPr lvl="1"/>
            <a:r>
              <a:rPr lang="en-US" sz="2800" dirty="0"/>
              <a:t>Write: Add stuff to the file</a:t>
            </a:r>
          </a:p>
          <a:p>
            <a:pPr lvl="1"/>
            <a:r>
              <a:rPr lang="en-US" sz="2800" dirty="0"/>
              <a:t>Close: Let the computer know you’re done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2972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22B4-B2F0-2AB6-464D-C52FE563E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8493" y="1333501"/>
            <a:ext cx="3556000" cy="1819275"/>
          </a:xfrm>
        </p:spPr>
        <p:txBody>
          <a:bodyPr>
            <a:normAutofit/>
          </a:bodyPr>
          <a:lstStyle/>
          <a:p>
            <a:r>
              <a:rPr lang="en-US" dirty="0"/>
              <a:t>CSV Files</a:t>
            </a:r>
          </a:p>
        </p:txBody>
      </p:sp>
      <p:pic>
        <p:nvPicPr>
          <p:cNvPr id="7" name="Picture 6" descr="A sign on a brick wall">
            <a:extLst>
              <a:ext uri="{FF2B5EF4-FFF2-40B4-BE49-F238E27FC236}">
                <a16:creationId xmlns:a16="http://schemas.microsoft.com/office/drawing/2014/main" id="{81ECAEE5-C469-8E1A-50E9-D029A8A39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7" y="1333501"/>
            <a:ext cx="6651268" cy="443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11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File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06404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Files often end with a period then some letters</a:t>
            </a:r>
          </a:p>
          <a:p>
            <a:pPr marL="0" indent="0">
              <a:buNone/>
            </a:pPr>
            <a:r>
              <a:rPr lang="en-US" sz="3200" dirty="0"/>
              <a:t>.pdf, .doc, .txt, .</a:t>
            </a:r>
            <a:r>
              <a:rPr lang="en-US" sz="3200" dirty="0" err="1"/>
              <a:t>py</a:t>
            </a:r>
            <a:r>
              <a:rPr lang="en-US" sz="3200" dirty="0"/>
              <a:t>, .csv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These define the file’s </a:t>
            </a:r>
            <a:r>
              <a:rPr lang="en-US" sz="3200" b="1" dirty="0"/>
              <a:t>type</a:t>
            </a:r>
          </a:p>
          <a:p>
            <a:pPr marL="0" indent="0">
              <a:buNone/>
            </a:pPr>
            <a:r>
              <a:rPr lang="en-US" sz="3200" dirty="0"/>
              <a:t>.pdf = PDF,  .doc = Word Document</a:t>
            </a:r>
          </a:p>
          <a:p>
            <a:pPr marL="0" indent="0">
              <a:buNone/>
            </a:pPr>
            <a:r>
              <a:rPr lang="en-US" sz="3200" dirty="0"/>
              <a:t>.txt = text, .</a:t>
            </a:r>
            <a:r>
              <a:rPr lang="en-US" sz="3200" dirty="0" err="1"/>
              <a:t>py</a:t>
            </a:r>
            <a:r>
              <a:rPr lang="en-US" sz="3200" dirty="0"/>
              <a:t> = python</a:t>
            </a:r>
          </a:p>
        </p:txBody>
      </p:sp>
      <p:pic>
        <p:nvPicPr>
          <p:cNvPr id="5" name="Picture 4" descr="A person holding a light bulb">
            <a:extLst>
              <a:ext uri="{FF2B5EF4-FFF2-40B4-BE49-F238E27FC236}">
                <a16:creationId xmlns:a16="http://schemas.microsoft.com/office/drawing/2014/main" id="{1B6E4684-8CB7-E955-B0C6-4E8619215F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465" y="552450"/>
            <a:ext cx="4499609" cy="56245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2883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CSV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Files that end in .csv are </a:t>
            </a:r>
            <a:r>
              <a:rPr lang="en-US" sz="3200" b="1" dirty="0"/>
              <a:t>Comma Separated Value</a:t>
            </a:r>
            <a:r>
              <a:rPr lang="en-US" sz="3200" dirty="0"/>
              <a:t> files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This is the datatype associated with spreadsheets (Excel, Google Sheets, etc.)</a:t>
            </a:r>
          </a:p>
        </p:txBody>
      </p:sp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72B908A9-4E49-12BD-BB30-138510141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742" y="3596354"/>
            <a:ext cx="4827638" cy="27155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505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75F9A-0FFE-B735-C876-23AE372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CSV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1CA83-DA75-A176-9F03-4BB353014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They contain lines of values with commas in between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Each line is a row in </a:t>
            </a:r>
            <a:br>
              <a:rPr lang="en-US" sz="3200" dirty="0"/>
            </a:br>
            <a:r>
              <a:rPr lang="en-US" sz="3200" dirty="0"/>
              <a:t>a grid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Each comma separates</a:t>
            </a:r>
            <a:br>
              <a:rPr lang="en-US" sz="3200" dirty="0"/>
            </a:br>
            <a:r>
              <a:rPr lang="en-US" sz="3200" dirty="0"/>
              <a:t>the values on each </a:t>
            </a:r>
            <a:br>
              <a:rPr lang="en-US" sz="3200" dirty="0"/>
            </a:br>
            <a:r>
              <a:rPr lang="en-US" sz="3200" dirty="0"/>
              <a:t>column</a:t>
            </a:r>
          </a:p>
        </p:txBody>
      </p:sp>
      <p:pic>
        <p:nvPicPr>
          <p:cNvPr id="6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72B908A9-4E49-12BD-BB30-1385101418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103" y="2880699"/>
            <a:ext cx="5860025" cy="32962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0770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ICS 110 Template" id="{A7A7B023-BDF6-4FC7-AEBA-36D5EF15928B}" vid="{0F5DD3FB-D0D3-415E-B80C-A8C16A6C2F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CICS 110 Template</Template>
  <TotalTime>679</TotalTime>
  <Words>2091</Words>
  <Application>Microsoft Office PowerPoint</Application>
  <PresentationFormat>Widescreen</PresentationFormat>
  <Paragraphs>381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Office Theme</vt:lpstr>
      <vt:lpstr>CSV Files</vt:lpstr>
      <vt:lpstr>Announcement Slide</vt:lpstr>
      <vt:lpstr>Learning Goals Slide</vt:lpstr>
      <vt:lpstr>Recap</vt:lpstr>
      <vt:lpstr>Recap</vt:lpstr>
      <vt:lpstr>CSV Files</vt:lpstr>
      <vt:lpstr>File Types</vt:lpstr>
      <vt:lpstr>CSV Files</vt:lpstr>
      <vt:lpstr>CSV Files</vt:lpstr>
      <vt:lpstr>CSV Files</vt:lpstr>
      <vt:lpstr>Making a CSV file</vt:lpstr>
      <vt:lpstr>Reading a CSV file</vt:lpstr>
      <vt:lpstr>Reading a CSV File</vt:lpstr>
      <vt:lpstr>Reading a CSV File</vt:lpstr>
      <vt:lpstr>Reading a CSV File</vt:lpstr>
      <vt:lpstr>Reading a CSV File</vt:lpstr>
      <vt:lpstr>CSV File as a list of lists</vt:lpstr>
      <vt:lpstr>Finding a Value</vt:lpstr>
      <vt:lpstr>Activity</vt:lpstr>
      <vt:lpstr>Creating a CSV file</vt:lpstr>
      <vt:lpstr>Creating a CSV file</vt:lpstr>
      <vt:lpstr>Creating a CSV file</vt:lpstr>
      <vt:lpstr>Creating a CSV file</vt:lpstr>
      <vt:lpstr>Activity</vt:lpstr>
      <vt:lpstr>Modifying a CSV file</vt:lpstr>
      <vt:lpstr>Modifying a CSV file</vt:lpstr>
      <vt:lpstr>Try on your own</vt:lpstr>
      <vt:lpstr>Modifying a CSV file</vt:lpstr>
      <vt:lpstr>Activity</vt:lpstr>
      <vt:lpstr>Putting it Together</vt:lpstr>
      <vt:lpstr>Activity: Create a total column</vt:lpstr>
      <vt:lpstr>Recap + Closing</vt:lpstr>
      <vt:lpstr>What did we learn?</vt:lpstr>
      <vt:lpstr>Announcement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CSV Files</dc:title>
  <dc:creator>kobi</dc:creator>
  <cp:lastModifiedBy>kobi</cp:lastModifiedBy>
  <cp:revision>3</cp:revision>
  <dcterms:created xsi:type="dcterms:W3CDTF">2023-04-11T19:24:56Z</dcterms:created>
  <dcterms:modified xsi:type="dcterms:W3CDTF">2023-04-13T07:37:57Z</dcterms:modified>
</cp:coreProperties>
</file>