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</p:sldIdLst>
  <p:sldSz cy="5143500" cx="9144000"/>
  <p:notesSz cx="6858000" cy="9144000"/>
  <p:embeddedFontLst>
    <p:embeddedFont>
      <p:font typeface="Roboto Slab"/>
      <p:regular r:id="rId51"/>
      <p:bold r:id="rId52"/>
    </p:embeddedFont>
    <p:embeddedFont>
      <p:font typeface="Roboto"/>
      <p:regular r:id="rId53"/>
      <p:bold r:id="rId54"/>
      <p:italic r:id="rId55"/>
      <p:boldItalic r:id="rId56"/>
    </p:embeddedFont>
    <p:embeddedFont>
      <p:font typeface="Century Gothic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B79789F-9E3A-483F-B37F-5C7DA1D44AA8}">
  <a:tblStyle styleId="{DB79789F-9E3A-483F-B37F-5C7DA1D44AA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fill>
          <a:solidFill>
            <a:srgbClr val="CDD4EA"/>
          </a:solidFill>
        </a:fill>
      </a:tcStyle>
    </a:band1H>
    <a:band2H>
      <a:tcTxStyle/>
    </a:band2H>
    <a:band1V>
      <a:tcTxStyle/>
      <a:tcStyle>
        <a:fill>
          <a:solidFill>
            <a:srgbClr val="CDD4EA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F0194740-C538-4F59-B3B7-7CFA26169F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CenturyGothic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Slab-regular.fntdata"/><Relationship Id="rId50" Type="http://schemas.openxmlformats.org/officeDocument/2006/relationships/slide" Target="slides/slide45.xml"/><Relationship Id="rId53" Type="http://schemas.openxmlformats.org/officeDocument/2006/relationships/font" Target="fonts/Roboto-regular.fntdata"/><Relationship Id="rId52" Type="http://schemas.openxmlformats.org/officeDocument/2006/relationships/font" Target="fonts/RobotoSlab-bold.fntdata"/><Relationship Id="rId11" Type="http://schemas.openxmlformats.org/officeDocument/2006/relationships/slide" Target="slides/slide6.xml"/><Relationship Id="rId55" Type="http://schemas.openxmlformats.org/officeDocument/2006/relationships/font" Target="fonts/Roboto-italic.fntdata"/><Relationship Id="rId10" Type="http://schemas.openxmlformats.org/officeDocument/2006/relationships/slide" Target="slides/slide5.xml"/><Relationship Id="rId54" Type="http://schemas.openxmlformats.org/officeDocument/2006/relationships/font" Target="fonts/Roboto-bold.fntdata"/><Relationship Id="rId13" Type="http://schemas.openxmlformats.org/officeDocument/2006/relationships/slide" Target="slides/slide8.xml"/><Relationship Id="rId57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10.xml"/><Relationship Id="rId59" Type="http://schemas.openxmlformats.org/officeDocument/2006/relationships/font" Target="fonts/CenturyGothic-italic.fntdata"/><Relationship Id="rId14" Type="http://schemas.openxmlformats.org/officeDocument/2006/relationships/slide" Target="slides/slide9.xml"/><Relationship Id="rId58" Type="http://schemas.openxmlformats.org/officeDocument/2006/relationships/font" Target="fonts/CenturyGothic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2d4d1549bf_1_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g22d4d1549bf_1_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2d4d1549bf_1_8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22d4d1549bf_1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d4433c4b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22d4433c4b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d4d1549bf_1_9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2d4d1549bf_1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2d4d1549bf_1_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2d4d1549bf_1_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d4d1549bf_1_10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22d4d1549bf_1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d4d1549bf_1_1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22d4d1549bf_1_1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2d4d1549bf_1_1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22d4d1549bf_1_1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2d4d1549bf_1_1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2d4d1549bf_1_1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2d4d1549bf_1_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2d4d1549bf_1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2d4433c4b3_0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2d4433c4b3_0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2d4d1549bf_1_1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g22d4d1549bf_1_1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2d4d1549bf_1_1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22d4d1549bf_1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2d4d1549bf_1_1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22d4d1549bf_1_1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d4d1549bf_1_1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22d4d1549bf_1_1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2d4433c4b3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2d4433c4b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d4d1549bf_1_1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22d4d1549bf_1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2d4d1549bf_1_18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2d4d1549bf_1_1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d4d1549bf_1_19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22d4d1549bf_1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2d4d1549bf_1_20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2d4d1549bf_1_2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d4433c4b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2d4433c4b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2d4d1549bf_1_2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g22d4d1549bf_1_2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2d4433c4b3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2d4433c4b3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2d4433c4b3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2d4433c4b3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2d4433c4b3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22d4433c4b3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d4433c4b3_0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2d4433c4b3_0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2d4433c4b3_0_3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22d4433c4b3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2d4433c4b3_0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22d4433c4b3_0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2d4433c4b3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22d4433c4b3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2d4433c4b3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22d4433c4b3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2a41041a87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2a41041a87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d4433c4b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2d4433c4b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22d4433c4b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22d4433c4b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2d4433c4b3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22d4433c4b3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2d4433c4b3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22d4433c4b3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2c7d77609c_1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2c7d77609c_1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d4433c4b3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d4433c4b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2d4d1549bf_1_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2d4d1549bf_1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2d4d1549bf_1_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22d4d1549bf_1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2d4d1549bf_1_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22d4d1549bf_1_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3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5" name="Google Shape;95;p19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7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8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9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6">
  <p:cSld name="SECTION_HEADER_10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7">
  <p:cSld name="SECTION_HEADER_1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" name="Google Shape;141;p3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TITLE_AND_BODY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s://docs.python.org/3/library/stdtypes.html#dict" TargetMode="External"/><Relationship Id="rId4" Type="http://schemas.openxmlformats.org/officeDocument/2006/relationships/hyperlink" Target="https://docs.python.org/3/glossary.html#term-sequence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hyperlink" Target="https://www.kaggle.com/code/shilongzhuang/do-people-like-pineapple-on-pizzas" TargetMode="External"/><Relationship Id="rId4" Type="http://schemas.openxmlformats.org/officeDocument/2006/relationships/hyperlink" Target="https://www.kaggle.com/code/burhanykiyakoglu/predicting-house-prices" TargetMode="External"/><Relationship Id="rId5" Type="http://schemas.openxmlformats.org/officeDocument/2006/relationships/hyperlink" Target="https://www.kaggle.com/code/upadorprofzs/eda-video-game-sales" TargetMode="Externa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16</a:t>
            </a:r>
            <a:endParaRPr sz="1100"/>
          </a:p>
        </p:txBody>
      </p:sp>
      <p:sp>
        <p:nvSpPr>
          <p:cNvPr id="147" name="Google Shape;147;p33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CSV Files, CSV Lib + DictReader/Data Science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" name="Google Shape;148;p33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9" name="Google Shape;14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6450" y="1145425"/>
            <a:ext cx="5534126" cy="258259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3"/>
          <p:cNvSpPr txBox="1"/>
          <p:nvPr>
            <p:ph idx="1" type="body"/>
          </p:nvPr>
        </p:nvSpPr>
        <p:spPr>
          <a:xfrm>
            <a:off x="6829550" y="0"/>
            <a:ext cx="2314500" cy="2457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Image: Tatsuo Horiuchi, Excel Painting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CSV Files</a:t>
            </a:r>
            <a:endParaRPr/>
          </a:p>
        </p:txBody>
      </p:sp>
      <p:sp>
        <p:nvSpPr>
          <p:cNvPr id="208" name="Google Shape;208;p4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contain lines of values with commas in between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Each line is a row in a grid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Each comma separates</a:t>
            </a:r>
            <a:br>
              <a:rPr lang="en" sz="2400"/>
            </a:br>
            <a:r>
              <a:rPr lang="en" sz="2400"/>
              <a:t>the values on each </a:t>
            </a:r>
            <a:br>
              <a:rPr lang="en" sz="2400"/>
            </a:br>
            <a:r>
              <a:rPr lang="en" sz="2400"/>
              <a:t>column</a:t>
            </a:r>
            <a:endParaRPr/>
          </a:p>
        </p:txBody>
      </p:sp>
      <p:graphicFrame>
        <p:nvGraphicFramePr>
          <p:cNvPr id="209" name="Google Shape;209;p42"/>
          <p:cNvGraphicFramePr/>
          <p:nvPr/>
        </p:nvGraphicFramePr>
        <p:xfrm>
          <a:off x="4110116" y="188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{DB79789F-9E3A-483F-B37F-5C7DA1D44AA8}</a:tableStyleId>
              </a:tblPr>
              <a:tblGrid>
                <a:gridCol w="1179850"/>
                <a:gridCol w="1179850"/>
                <a:gridCol w="1179850"/>
                <a:gridCol w="1179850"/>
              </a:tblGrid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Price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Quantity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Pen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0.2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0.60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Pineapple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3.84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7.68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0.79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4.74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210" name="Google Shape;210;p42"/>
          <p:cNvSpPr txBox="1"/>
          <p:nvPr/>
        </p:nvSpPr>
        <p:spPr>
          <a:xfrm>
            <a:off x="3959941" y="3554361"/>
            <a:ext cx="4719600" cy="1177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Name, Price, Quantity, Total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Pen, 0.2, 3, 0.60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Pineapple, 3.84, 2, 7.68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Apple, 0.79, 6, 4.74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" name="Google Shape;215;p43"/>
          <p:cNvGraphicFramePr/>
          <p:nvPr/>
        </p:nvGraphicFramePr>
        <p:xfrm>
          <a:off x="4106766" y="5724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{DB79789F-9E3A-483F-B37F-5C7DA1D44AA8}</a:tableStyleId>
              </a:tblPr>
              <a:tblGrid>
                <a:gridCol w="1179850"/>
                <a:gridCol w="1179850"/>
                <a:gridCol w="1179850"/>
                <a:gridCol w="1179850"/>
              </a:tblGrid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u="none" cap="none" strike="noStrike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Price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Quantity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Total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Pen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0.2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0.60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Pineapple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3.84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7.68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0.79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4.74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216" name="Google Shape;216;p4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Making a CSV file</a:t>
            </a:r>
            <a:endParaRPr/>
          </a:p>
        </p:txBody>
      </p:sp>
      <p:sp>
        <p:nvSpPr>
          <p:cNvPr id="217" name="Google Shape;217;p4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look at a csv 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 the website is a CSV file that contains a list of products someone is buying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total column has been removed so we can write code to calculate it</a:t>
            </a:r>
            <a:endParaRPr sz="2100"/>
          </a:p>
        </p:txBody>
      </p:sp>
      <p:sp>
        <p:nvSpPr>
          <p:cNvPr id="218" name="Google Shape;218;p43"/>
          <p:cNvSpPr/>
          <p:nvPr/>
        </p:nvSpPr>
        <p:spPr>
          <a:xfrm>
            <a:off x="7543800" y="510778"/>
            <a:ext cx="1165124" cy="1495003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 a CSV</a:t>
            </a:r>
            <a:endParaRPr/>
          </a:p>
        </p:txBody>
      </p:sp>
      <p:sp>
        <p:nvSpPr>
          <p:cNvPr id="224" name="Google Shape;224;p4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The long way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Reading a CSV File</a:t>
            </a:r>
            <a:endParaRPr/>
          </a:p>
        </p:txBody>
      </p:sp>
      <p:sp>
        <p:nvSpPr>
          <p:cNvPr id="230" name="Google Shape;230;p4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Currently, we have a CSV file that looks like this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1 for creating a total column: Reading the file</a:t>
            </a:r>
            <a:endParaRPr b="1" sz="2400"/>
          </a:p>
        </p:txBody>
      </p:sp>
      <p:graphicFrame>
        <p:nvGraphicFramePr>
          <p:cNvPr id="231" name="Google Shape;231;p45"/>
          <p:cNvGraphicFramePr/>
          <p:nvPr/>
        </p:nvGraphicFramePr>
        <p:xfrm>
          <a:off x="4505557" y="11007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{DB79789F-9E3A-483F-B37F-5C7DA1D44AA8}</a:tableStyleId>
              </a:tblPr>
              <a:tblGrid>
                <a:gridCol w="1179850"/>
                <a:gridCol w="1179850"/>
                <a:gridCol w="1179850"/>
              </a:tblGrid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Price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Quantity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Pen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0.2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Pineapple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3.84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Apple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0.79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1E1E1E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1E1E1E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Reading a CSV File</a:t>
            </a:r>
            <a:endParaRPr/>
          </a:p>
        </p:txBody>
      </p:sp>
      <p:sp>
        <p:nvSpPr>
          <p:cNvPr id="237" name="Google Shape;237;p46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CSV Files are made of multiple lines of data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get each line separately, we can use readlines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gives us each line as an element in a list</a:t>
            </a:r>
            <a:endParaRPr/>
          </a:p>
        </p:txBody>
      </p:sp>
      <p:sp>
        <p:nvSpPr>
          <p:cNvPr id="238" name="Google Shape;238;p46"/>
          <p:cNvSpPr txBox="1"/>
          <p:nvPr/>
        </p:nvSpPr>
        <p:spPr>
          <a:xfrm>
            <a:off x="4719334" y="2765323"/>
            <a:ext cx="37020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contents: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'Name, Price, Quantity\n',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'Pen, 0.2, 3\n',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'Pineapple, 3.84, 2\n',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'Apple, 0.79, 6\n'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239" name="Google Shape;239;p46"/>
          <p:cNvSpPr txBox="1"/>
          <p:nvPr/>
        </p:nvSpPr>
        <p:spPr>
          <a:xfrm>
            <a:off x="4330644" y="1062432"/>
            <a:ext cx="4572000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readlines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40" name="Google Shape;240;p46"/>
          <p:cNvSpPr/>
          <p:nvPr/>
        </p:nvSpPr>
        <p:spPr>
          <a:xfrm>
            <a:off x="6245942" y="1369219"/>
            <a:ext cx="1703438" cy="30472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Reading a CSV File</a:t>
            </a:r>
            <a:endParaRPr/>
          </a:p>
        </p:txBody>
      </p:sp>
      <p:sp>
        <p:nvSpPr>
          <p:cNvPr id="246" name="Google Shape;246;p47"/>
          <p:cNvSpPr txBox="1"/>
          <p:nvPr>
            <p:ph idx="1" type="body"/>
          </p:nvPr>
        </p:nvSpPr>
        <p:spPr>
          <a:xfrm>
            <a:off x="387900" y="994525"/>
            <a:ext cx="3787800" cy="37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Next, we can separate each column in a row using split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In this case, split splits the string wherever it finds a comma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Now, it’s easier to work with the data</a:t>
            </a:r>
            <a:endParaRPr/>
          </a:p>
        </p:txBody>
      </p:sp>
      <p:sp>
        <p:nvSpPr>
          <p:cNvPr id="247" name="Google Shape;247;p47"/>
          <p:cNvSpPr txBox="1"/>
          <p:nvPr/>
        </p:nvSpPr>
        <p:spPr>
          <a:xfrm>
            <a:off x="4330644" y="508435"/>
            <a:ext cx="45720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readlines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contents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split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line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split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','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split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48" name="Google Shape;248;p47"/>
          <p:cNvSpPr txBox="1"/>
          <p:nvPr/>
        </p:nvSpPr>
        <p:spPr>
          <a:xfrm>
            <a:off x="4175786" y="2751268"/>
            <a:ext cx="47268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Quantity\n’],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3\n’],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2\n’],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6\n’]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249" name="Google Shape;249;p47"/>
          <p:cNvSpPr/>
          <p:nvPr/>
        </p:nvSpPr>
        <p:spPr>
          <a:xfrm>
            <a:off x="6393426" y="1634690"/>
            <a:ext cx="1946787" cy="304724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Reading a CSV File</a:t>
            </a:r>
            <a:endParaRPr/>
          </a:p>
        </p:txBody>
      </p:sp>
      <p:sp>
        <p:nvSpPr>
          <p:cNvPr id="255" name="Google Shape;255;p48"/>
          <p:cNvSpPr txBox="1"/>
          <p:nvPr>
            <p:ph idx="1" type="body"/>
          </p:nvPr>
        </p:nvSpPr>
        <p:spPr>
          <a:xfrm>
            <a:off x="387900" y="994525"/>
            <a:ext cx="37878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Another way to do this is with the csv module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csv module has a reader which automatically makes this data format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We’ll use this since it is smaller</a:t>
            </a:r>
            <a:endParaRPr/>
          </a:p>
        </p:txBody>
      </p:sp>
      <p:sp>
        <p:nvSpPr>
          <p:cNvPr id="256" name="Google Shape;256;p48"/>
          <p:cNvSpPr txBox="1"/>
          <p:nvPr/>
        </p:nvSpPr>
        <p:spPr>
          <a:xfrm>
            <a:off x="4330644" y="923933"/>
            <a:ext cx="45720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57" name="Google Shape;257;p48"/>
          <p:cNvSpPr txBox="1"/>
          <p:nvPr/>
        </p:nvSpPr>
        <p:spPr>
          <a:xfrm>
            <a:off x="4175786" y="2751268"/>
            <a:ext cx="47268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CSV File as a list of lists</a:t>
            </a:r>
            <a:endParaRPr/>
          </a:p>
        </p:txBody>
      </p:sp>
      <p:sp>
        <p:nvSpPr>
          <p:cNvPr id="263" name="Google Shape;263;p49"/>
          <p:cNvSpPr txBox="1"/>
          <p:nvPr>
            <p:ph idx="1" type="body"/>
          </p:nvPr>
        </p:nvSpPr>
        <p:spPr>
          <a:xfrm>
            <a:off x="387900" y="994525"/>
            <a:ext cx="3883800" cy="3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first row has the titles for each columns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remaining rows have data matching the titles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see how we can use this format</a:t>
            </a:r>
            <a:endParaRPr/>
          </a:p>
        </p:txBody>
      </p:sp>
      <p:sp>
        <p:nvSpPr>
          <p:cNvPr id="264" name="Google Shape;264;p49"/>
          <p:cNvSpPr txBox="1"/>
          <p:nvPr/>
        </p:nvSpPr>
        <p:spPr>
          <a:xfrm>
            <a:off x="4271650" y="1290833"/>
            <a:ext cx="47268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Finding a Value</a:t>
            </a:r>
            <a:endParaRPr/>
          </a:p>
        </p:txBody>
      </p:sp>
      <p:sp>
        <p:nvSpPr>
          <p:cNvPr id="270" name="Google Shape;270;p50"/>
          <p:cNvSpPr txBox="1"/>
          <p:nvPr>
            <p:ph idx="1" type="body"/>
          </p:nvPr>
        </p:nvSpPr>
        <p:spPr>
          <a:xfrm>
            <a:off x="387900" y="994525"/>
            <a:ext cx="39429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Let’s try to find the price of a Pen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If we don’t know which row has the info for a pen, we must find it with a for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We then know that at index 1 is the price from the first row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  <p:sp>
        <p:nvSpPr>
          <p:cNvPr id="271" name="Google Shape;271;p50"/>
          <p:cNvSpPr txBox="1"/>
          <p:nvPr/>
        </p:nvSpPr>
        <p:spPr>
          <a:xfrm>
            <a:off x="4330644" y="273844"/>
            <a:ext cx="45720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'Pen'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</p:txBody>
      </p:sp>
      <p:sp>
        <p:nvSpPr>
          <p:cNvPr id="272" name="Google Shape;272;p50"/>
          <p:cNvSpPr/>
          <p:nvPr/>
        </p:nvSpPr>
        <p:spPr>
          <a:xfrm>
            <a:off x="4358149" y="1678708"/>
            <a:ext cx="2986548" cy="592317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50"/>
          <p:cNvSpPr txBox="1"/>
          <p:nvPr/>
        </p:nvSpPr>
        <p:spPr>
          <a:xfrm>
            <a:off x="4330644" y="2853695"/>
            <a:ext cx="45720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279" name="Google Shape;279;p51"/>
          <p:cNvSpPr txBox="1"/>
          <p:nvPr>
            <p:ph idx="1" type="body"/>
          </p:nvPr>
        </p:nvSpPr>
        <p:spPr>
          <a:xfrm>
            <a:off x="427125" y="1312650"/>
            <a:ext cx="3942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Try to find how many Apples we want to buy in the csv 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280" name="Google Shape;280;p51"/>
          <p:cNvSpPr txBox="1"/>
          <p:nvPr/>
        </p:nvSpPr>
        <p:spPr>
          <a:xfrm>
            <a:off x="4330644" y="1429129"/>
            <a:ext cx="4572000" cy="22857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'Pen'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100"/>
          </a:p>
        </p:txBody>
      </p:sp>
      <p:graphicFrame>
        <p:nvGraphicFramePr>
          <p:cNvPr id="281" name="Google Shape;281;p51"/>
          <p:cNvGraphicFramePr/>
          <p:nvPr/>
        </p:nvGraphicFramePr>
        <p:xfrm>
          <a:off x="628650" y="29917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{DB79789F-9E3A-483F-B37F-5C7DA1D44AA8}</a:tableStyleId>
              </a:tblPr>
              <a:tblGrid>
                <a:gridCol w="1179850"/>
                <a:gridCol w="1179850"/>
                <a:gridCol w="1179850"/>
              </a:tblGrid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Name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Price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Quantity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Pen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Pineapple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3.84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3267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Apple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0.79</a:t>
                      </a:r>
                      <a:endParaRPr sz="1100">
                        <a:solidFill>
                          <a:srgbClr val="00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rgbClr val="FF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1100">
                        <a:solidFill>
                          <a:srgbClr val="FF00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4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Using CSV Files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Modifying with read/write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Using the csv module to speed things up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56" name="Google Shape;156;p34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Creating a CSV</a:t>
            </a:r>
            <a:endParaRPr/>
          </a:p>
        </p:txBody>
      </p:sp>
      <p:sp>
        <p:nvSpPr>
          <p:cNvPr id="287" name="Google Shape;287;p5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Creating a CSV file</a:t>
            </a:r>
            <a:endParaRPr/>
          </a:p>
        </p:txBody>
      </p:sp>
      <p:sp>
        <p:nvSpPr>
          <p:cNvPr id="293" name="Google Shape;293;p53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Goal: Creating a total column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1: Read the file into a useful format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Step 2: {for later}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FF0000"/>
              </a:buClr>
              <a:buSzPts val="2400"/>
              <a:buNone/>
            </a:pPr>
            <a:r>
              <a:rPr lang="en" sz="2400">
                <a:highlight>
                  <a:srgbClr val="FF0000"/>
                </a:highlight>
              </a:rPr>
              <a:t>Step 3: Creating a new CSV file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294" name="Google Shape;294;p53"/>
          <p:cNvSpPr txBox="1"/>
          <p:nvPr/>
        </p:nvSpPr>
        <p:spPr>
          <a:xfrm>
            <a:off x="4367515" y="985236"/>
            <a:ext cx="45720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Creating a CSV file</a:t>
            </a:r>
            <a:endParaRPr/>
          </a:p>
        </p:txBody>
      </p:sp>
      <p:sp>
        <p:nvSpPr>
          <p:cNvPr id="300" name="Google Shape;300;p54"/>
          <p:cNvSpPr txBox="1"/>
          <p:nvPr>
            <p:ph idx="1" type="body"/>
          </p:nvPr>
        </p:nvSpPr>
        <p:spPr>
          <a:xfrm>
            <a:off x="387900" y="994525"/>
            <a:ext cx="3979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try to make a CSV file from this format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With this format, we can use join to put commas between each element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Then we can write it to a new file</a:t>
            </a:r>
            <a:endParaRPr/>
          </a:p>
        </p:txBody>
      </p:sp>
      <p:sp>
        <p:nvSpPr>
          <p:cNvPr id="301" name="Google Shape;301;p54"/>
          <p:cNvSpPr txBox="1"/>
          <p:nvPr/>
        </p:nvSpPr>
        <p:spPr>
          <a:xfrm>
            <a:off x="4367515" y="563508"/>
            <a:ext cx="45720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302" name="Google Shape;302;p54"/>
          <p:cNvSpPr txBox="1"/>
          <p:nvPr/>
        </p:nvSpPr>
        <p:spPr>
          <a:xfrm>
            <a:off x="4367515" y="3000971"/>
            <a:ext cx="45720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combined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','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join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combined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EE0000"/>
                </a:solidFill>
                <a:latin typeface="Consolas"/>
                <a:ea typeface="Consolas"/>
                <a:cs typeface="Consolas"/>
                <a:sym typeface="Consolas"/>
              </a:rPr>
              <a:t>\n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Creating a CSV file</a:t>
            </a:r>
            <a:endParaRPr/>
          </a:p>
        </p:txBody>
      </p:sp>
      <p:sp>
        <p:nvSpPr>
          <p:cNvPr id="308" name="Google Shape;308;p5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can also use the csv module to do this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With the module, we don’t have to join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But, we do have to make a “writer”</a:t>
            </a:r>
            <a:endParaRPr/>
          </a:p>
        </p:txBody>
      </p:sp>
      <p:sp>
        <p:nvSpPr>
          <p:cNvPr id="309" name="Google Shape;309;p55"/>
          <p:cNvSpPr txBox="1"/>
          <p:nvPr/>
        </p:nvSpPr>
        <p:spPr>
          <a:xfrm>
            <a:off x="4367515" y="563508"/>
            <a:ext cx="45720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310" name="Google Shape;310;p55"/>
          <p:cNvSpPr txBox="1"/>
          <p:nvPr/>
        </p:nvSpPr>
        <p:spPr>
          <a:xfrm>
            <a:off x="4367515" y="3000971"/>
            <a:ext cx="45720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16" name="Google Shape;316;p56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Copy a CSV file. Make sure you create the format to the right.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To do this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Read the file into the format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Write the format to a new file </a:t>
            </a:r>
            <a:endParaRPr/>
          </a:p>
        </p:txBody>
      </p:sp>
      <p:sp>
        <p:nvSpPr>
          <p:cNvPr id="317" name="Google Shape;317;p56"/>
          <p:cNvSpPr txBox="1"/>
          <p:nvPr/>
        </p:nvSpPr>
        <p:spPr>
          <a:xfrm>
            <a:off x="4367515" y="563508"/>
            <a:ext cx="45720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318" name="Google Shape;318;p56"/>
          <p:cNvSpPr txBox="1"/>
          <p:nvPr/>
        </p:nvSpPr>
        <p:spPr>
          <a:xfrm>
            <a:off x="4367515" y="3000971"/>
            <a:ext cx="4572000" cy="11775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7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Modifying a CSV</a:t>
            </a:r>
            <a:endParaRPr/>
          </a:p>
        </p:txBody>
      </p:sp>
      <p:sp>
        <p:nvSpPr>
          <p:cNvPr id="324" name="Google Shape;324;p5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Modifying a CSV file</a:t>
            </a:r>
            <a:endParaRPr/>
          </a:p>
        </p:txBody>
      </p:sp>
      <p:sp>
        <p:nvSpPr>
          <p:cNvPr id="330" name="Google Shape;330;p58"/>
          <p:cNvSpPr txBox="1"/>
          <p:nvPr>
            <p:ph idx="1" type="body"/>
          </p:nvPr>
        </p:nvSpPr>
        <p:spPr>
          <a:xfrm>
            <a:off x="387900" y="994525"/>
            <a:ext cx="39795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Goal: Creating a total column 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Step 1: Read the file into a useful format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" sz="2300">
                <a:highlight>
                  <a:srgbClr val="FF0000"/>
                </a:highlight>
              </a:rPr>
              <a:t>Step 2: Modify the format</a:t>
            </a:r>
            <a:endParaRPr sz="1700"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Step 3: Creating a new CSV file</a:t>
            </a:r>
            <a:endParaRPr sz="1700"/>
          </a:p>
        </p:txBody>
      </p:sp>
      <p:sp>
        <p:nvSpPr>
          <p:cNvPr id="331" name="Google Shape;331;p58"/>
          <p:cNvSpPr txBox="1"/>
          <p:nvPr/>
        </p:nvSpPr>
        <p:spPr>
          <a:xfrm>
            <a:off x="4367515" y="985236"/>
            <a:ext cx="4572000" cy="200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Value of rows: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Try on your own</a:t>
            </a:r>
            <a:endParaRPr/>
          </a:p>
        </p:txBody>
      </p:sp>
      <p:sp>
        <p:nvSpPr>
          <p:cNvPr id="337" name="Google Shape;337;p59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multiply all our Quantities by 10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can we do this?</a:t>
            </a:r>
            <a:endParaRPr/>
          </a:p>
        </p:txBody>
      </p:sp>
      <p:sp>
        <p:nvSpPr>
          <p:cNvPr id="338" name="Google Shape;338;p59"/>
          <p:cNvSpPr txBox="1"/>
          <p:nvPr/>
        </p:nvSpPr>
        <p:spPr>
          <a:xfrm>
            <a:off x="4181168" y="1915166"/>
            <a:ext cx="4572000" cy="173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['Name', ' Price', ' Quantity'],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['Pen', ' 0.2', ' 3'],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['Pineapple', ' 3.84', ' 2'],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['Apple', ' 0.79', ' 6']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sp>
        <p:nvSpPr>
          <p:cNvPr id="339" name="Google Shape;339;p59"/>
          <p:cNvSpPr txBox="1"/>
          <p:nvPr/>
        </p:nvSpPr>
        <p:spPr>
          <a:xfrm>
            <a:off x="4181168" y="3768546"/>
            <a:ext cx="45720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40" name="Google Shape;340;p59"/>
          <p:cNvSpPr txBox="1"/>
          <p:nvPr/>
        </p:nvSpPr>
        <p:spPr>
          <a:xfrm>
            <a:off x="4181168" y="892781"/>
            <a:ext cx="4572000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Modifying a CSV file</a:t>
            </a:r>
            <a:endParaRPr/>
          </a:p>
        </p:txBody>
      </p:sp>
      <p:sp>
        <p:nvSpPr>
          <p:cNvPr id="346" name="Google Shape;346;p60"/>
          <p:cNvSpPr txBox="1"/>
          <p:nvPr>
            <p:ph idx="1" type="body"/>
          </p:nvPr>
        </p:nvSpPr>
        <p:spPr>
          <a:xfrm>
            <a:off x="387900" y="994525"/>
            <a:ext cx="3793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Let’s multiply all our Quantities by 10</a:t>
            </a:r>
            <a:endParaRPr sz="17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For each row:</a:t>
            </a:r>
            <a:endParaRPr sz="1700"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" sz="2300"/>
              <a:t>Convert the Quantity to an int</a:t>
            </a:r>
            <a:endParaRPr sz="1700"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" sz="2300"/>
              <a:t>Multiply it by 10</a:t>
            </a:r>
            <a:endParaRPr sz="1700"/>
          </a:p>
          <a:p>
            <a:pPr indent="-171450" lvl="0" marL="1778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" sz="2300"/>
              <a:t>Replace the prior value</a:t>
            </a:r>
            <a:endParaRPr sz="17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7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</p:txBody>
      </p:sp>
      <p:sp>
        <p:nvSpPr>
          <p:cNvPr id="347" name="Google Shape;347;p60"/>
          <p:cNvSpPr txBox="1"/>
          <p:nvPr/>
        </p:nvSpPr>
        <p:spPr>
          <a:xfrm>
            <a:off x="4181168" y="1997215"/>
            <a:ext cx="45720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:]: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8" name="Google Shape;348;p60"/>
          <p:cNvSpPr txBox="1"/>
          <p:nvPr/>
        </p:nvSpPr>
        <p:spPr>
          <a:xfrm>
            <a:off x="5132438" y="4250719"/>
            <a:ext cx="2669400" cy="592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Note: Need to skip first row since it has the titles.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9" name="Google Shape;349;p60"/>
          <p:cNvSpPr txBox="1"/>
          <p:nvPr/>
        </p:nvSpPr>
        <p:spPr>
          <a:xfrm>
            <a:off x="4181168" y="2824649"/>
            <a:ext cx="45720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0" name="Google Shape;350;p60"/>
          <p:cNvSpPr txBox="1"/>
          <p:nvPr/>
        </p:nvSpPr>
        <p:spPr>
          <a:xfrm>
            <a:off x="4181168" y="892781"/>
            <a:ext cx="4572000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356" name="Google Shape;356;p61"/>
          <p:cNvSpPr txBox="1"/>
          <p:nvPr>
            <p:ph idx="1" type="body"/>
          </p:nvPr>
        </p:nvSpPr>
        <p:spPr>
          <a:xfrm>
            <a:off x="387900" y="994525"/>
            <a:ext cx="3793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Increase each price by 1 dollar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Remember: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Step 1: Read the file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Step 2: Modify the format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Step 3: Write the file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  <p:sp>
        <p:nvSpPr>
          <p:cNvPr id="357" name="Google Shape;357;p61"/>
          <p:cNvSpPr txBox="1"/>
          <p:nvPr/>
        </p:nvSpPr>
        <p:spPr>
          <a:xfrm>
            <a:off x="4181168" y="1997215"/>
            <a:ext cx="45720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:]: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58" name="Google Shape;358;p61"/>
          <p:cNvSpPr txBox="1"/>
          <p:nvPr/>
        </p:nvSpPr>
        <p:spPr>
          <a:xfrm>
            <a:off x="4181168" y="2824649"/>
            <a:ext cx="45720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9" name="Google Shape;359;p61"/>
          <p:cNvSpPr txBox="1"/>
          <p:nvPr/>
        </p:nvSpPr>
        <p:spPr>
          <a:xfrm>
            <a:off x="4181168" y="892781"/>
            <a:ext cx="4572000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62" name="Google Shape;162;p35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8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9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HW5 DUE TODAY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280"/>
              <a:t>Putting it all together</a:t>
            </a:r>
            <a:endParaRPr sz="6280"/>
          </a:p>
        </p:txBody>
      </p:sp>
      <p:sp>
        <p:nvSpPr>
          <p:cNvPr id="365" name="Google Shape;365;p6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Activity using all the previous steps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Activity: Create a total column</a:t>
            </a:r>
            <a:endParaRPr/>
          </a:p>
        </p:txBody>
      </p:sp>
      <p:sp>
        <p:nvSpPr>
          <p:cNvPr id="371" name="Google Shape;371;p63"/>
          <p:cNvSpPr txBox="1"/>
          <p:nvPr>
            <p:ph idx="1" type="body"/>
          </p:nvPr>
        </p:nvSpPr>
        <p:spPr>
          <a:xfrm>
            <a:off x="387900" y="994525"/>
            <a:ext cx="37830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Goal: Creating a total column 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Add a new column where the total is the price times the quantity</a:t>
            </a:r>
            <a:endParaRPr sz="17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Get the Grand Total (the sum of all totals)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300"/>
              <a:t>Get the average price </a:t>
            </a:r>
            <a:endParaRPr sz="23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300"/>
          </a:p>
        </p:txBody>
      </p:sp>
      <p:sp>
        <p:nvSpPr>
          <p:cNvPr id="372" name="Google Shape;372;p63"/>
          <p:cNvSpPr txBox="1"/>
          <p:nvPr/>
        </p:nvSpPr>
        <p:spPr>
          <a:xfrm>
            <a:off x="4247535" y="2473652"/>
            <a:ext cx="45720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:]: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3" name="Google Shape;373;p63"/>
          <p:cNvSpPr txBox="1"/>
          <p:nvPr/>
        </p:nvSpPr>
        <p:spPr>
          <a:xfrm>
            <a:off x="4247535" y="3301087"/>
            <a:ext cx="4572000" cy="11775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'new_csv.csv'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'w'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writer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writerow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74" name="Google Shape;374;p63"/>
          <p:cNvSpPr txBox="1"/>
          <p:nvPr/>
        </p:nvSpPr>
        <p:spPr>
          <a:xfrm>
            <a:off x="4247535" y="1369219"/>
            <a:ext cx="4572000" cy="900247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980"/>
              <a:t>(Bonus) DictReader</a:t>
            </a:r>
            <a:endParaRPr sz="6980"/>
          </a:p>
        </p:txBody>
      </p:sp>
      <p:sp>
        <p:nvSpPr>
          <p:cNvPr id="380" name="Google Shape;380;p6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dictionary approach to using CSVs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Dictreader</a:t>
            </a:r>
            <a:endParaRPr/>
          </a:p>
        </p:txBody>
      </p:sp>
      <p:sp>
        <p:nvSpPr>
          <p:cNvPr id="386" name="Google Shape;386;p65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We had imported our data using the csv.reader method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/>
              <a:t>There is another reader method called csv.dictreader we could have used instead </a:t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/>
              <a:t>This tends to be a better method, but I wouldn't say it's the </a:t>
            </a:r>
            <a:r>
              <a:rPr b="1" i="1" lang="en" sz="2000"/>
              <a:t>best</a:t>
            </a:r>
            <a:r>
              <a:rPr i="1" lang="en" sz="2000"/>
              <a:t> </a:t>
            </a:r>
            <a:r>
              <a:rPr lang="en" sz="2000"/>
              <a:t>method</a:t>
            </a:r>
            <a:endParaRPr sz="2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6"/>
          <p:cNvSpPr txBox="1"/>
          <p:nvPr>
            <p:ph idx="1" type="body"/>
          </p:nvPr>
        </p:nvSpPr>
        <p:spPr>
          <a:xfrm>
            <a:off x="-50" y="0"/>
            <a:ext cx="9144000" cy="2573400"/>
          </a:xfrm>
          <a:prstGeom prst="rect">
            <a:avLst/>
          </a:prstGeom>
          <a:solidFill>
            <a:schemeClr val="dk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</a:b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Create an object that operates like a regular reader but maps the information in each row to a </a:t>
            </a:r>
            <a:r>
              <a:rPr lang="en" sz="1150">
                <a:solidFill>
                  <a:srgbClr val="188038"/>
                </a:solidFill>
                <a:highlight>
                  <a:srgbClr val="FFFFFF"/>
                </a:highlight>
                <a:uFill>
                  <a:noFill/>
                </a:uFill>
                <a:latin typeface="Consolas"/>
                <a:ea typeface="Consolas"/>
                <a:cs typeface="Consolas"/>
                <a:sym typeface="Consola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dict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whose keys are given by the optional </a:t>
            </a:r>
            <a:r>
              <a:rPr i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fieldnames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parameter.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i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fieldnames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parameter is a </a:t>
            </a:r>
            <a:r>
              <a:rPr lang="en" sz="1200">
                <a:solidFill>
                  <a:srgbClr val="0072AA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sequence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 If </a:t>
            </a:r>
            <a:r>
              <a:rPr i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fieldnames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is omitted, the values in the first row of file </a:t>
            </a:r>
            <a:r>
              <a:rPr i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will be used as the fieldnames. Regardless of how the fieldnames are determined, the dictionary preserves their original ordering.</a:t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If a row has more fields than fieldnames, the remaining data is put in a list and stored with the fieldname specified by </a:t>
            </a:r>
            <a:r>
              <a:rPr i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restkey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(which defaults to </a:t>
            </a:r>
            <a:r>
              <a:rPr lang="en" sz="1150">
                <a:solidFill>
                  <a:srgbClr val="188038"/>
                </a:solidFill>
                <a:highlight>
                  <a:srgbClr val="ECF0F3"/>
                </a:highlight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 If a non-blank row has fewer fields than fieldnames, the missing values are filled-in with the value of </a:t>
            </a:r>
            <a:r>
              <a:rPr i="1"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restval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(which defaults to </a:t>
            </a:r>
            <a:r>
              <a:rPr lang="en" sz="1150">
                <a:solidFill>
                  <a:srgbClr val="188038"/>
                </a:solidFill>
                <a:highlight>
                  <a:srgbClr val="ECF0F3"/>
                </a:highlight>
                <a:latin typeface="Consolas"/>
                <a:ea typeface="Consolas"/>
                <a:cs typeface="Consolas"/>
                <a:sym typeface="Consolas"/>
              </a:rPr>
              <a:t>None</a:t>
            </a:r>
            <a:r>
              <a:rPr lang="en" sz="120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</p:txBody>
      </p:sp>
      <p:sp>
        <p:nvSpPr>
          <p:cNvPr id="392" name="Google Shape;392;p66"/>
          <p:cNvSpPr txBox="1"/>
          <p:nvPr/>
        </p:nvSpPr>
        <p:spPr>
          <a:xfrm>
            <a:off x="2661725" y="2279100"/>
            <a:ext cx="6300900" cy="26715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5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sz="1550">
              <a:solidFill>
                <a:srgbClr val="4EC9B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5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5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'names.csv'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newline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" sz="155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''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lang="en" sz="155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csvfile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55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" sz="155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" sz="1550">
                <a:solidFill>
                  <a:srgbClr val="4EC9B0"/>
                </a:solidFill>
                <a:latin typeface="Consolas"/>
                <a:ea typeface="Consolas"/>
                <a:cs typeface="Consolas"/>
                <a:sym typeface="Consolas"/>
              </a:rPr>
              <a:t>DictReader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csvfile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55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155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50">
                <a:solidFill>
                  <a:srgbClr val="C586C0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reader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55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155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55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'first_name'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], 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550">
                <a:solidFill>
                  <a:srgbClr val="CE9178"/>
                </a:solidFill>
                <a:latin typeface="Consolas"/>
                <a:ea typeface="Consolas"/>
                <a:cs typeface="Consolas"/>
                <a:sym typeface="Consolas"/>
              </a:rPr>
              <a:t>'last_name'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])</a:t>
            </a:r>
            <a:endParaRPr sz="155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#Eric Idle</a:t>
            </a:r>
            <a:endParaRPr sz="1550">
              <a:solidFill>
                <a:srgbClr val="6A995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#John Cleese</a:t>
            </a:r>
            <a:endParaRPr sz="155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346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50">
                <a:solidFill>
                  <a:srgbClr val="DCDCAA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550">
                <a:solidFill>
                  <a:srgbClr val="9CDCFE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lang="en" sz="1550">
                <a:solidFill>
                  <a:srgbClr val="D4D4D4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r>
              <a:rPr lang="en" sz="1550">
                <a:solidFill>
                  <a:srgbClr val="6A9955"/>
                </a:solidFill>
                <a:latin typeface="Consolas"/>
                <a:ea typeface="Consolas"/>
                <a:cs typeface="Consolas"/>
                <a:sym typeface="Consolas"/>
              </a:rPr>
              <a:t>#{'first_name': 'John', 'last_name': 'Cleese'}</a:t>
            </a:r>
            <a:endParaRPr sz="1550">
              <a:solidFill>
                <a:srgbClr val="D4D4D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93" name="Google Shape;393;p66"/>
          <p:cNvSpPr txBox="1"/>
          <p:nvPr/>
        </p:nvSpPr>
        <p:spPr>
          <a:xfrm>
            <a:off x="0" y="0"/>
            <a:ext cx="9144000" cy="3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class </a:t>
            </a:r>
            <a:r>
              <a:rPr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csv.</a:t>
            </a:r>
            <a:r>
              <a:rPr b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DictReader</a:t>
            </a:r>
            <a:r>
              <a:rPr lang="en" sz="11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fieldnames=None</a:t>
            </a:r>
            <a:r>
              <a:rPr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restkey=None</a:t>
            </a:r>
            <a:r>
              <a:rPr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restval=None</a:t>
            </a:r>
            <a:r>
              <a:rPr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dialect='excel'</a:t>
            </a:r>
            <a:r>
              <a:rPr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*args</a:t>
            </a:r>
            <a:r>
              <a:rPr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i="1" lang="en" sz="12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**kwds</a:t>
            </a:r>
            <a:r>
              <a:rPr lang="en" sz="1143">
                <a:solidFill>
                  <a:srgbClr val="222222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):</a:t>
            </a:r>
            <a:endParaRPr sz="1100"/>
          </a:p>
        </p:txBody>
      </p:sp>
      <p:graphicFrame>
        <p:nvGraphicFramePr>
          <p:cNvPr id="394" name="Google Shape;394;p66"/>
          <p:cNvGraphicFramePr/>
          <p:nvPr/>
        </p:nvGraphicFramePr>
        <p:xfrm>
          <a:off x="180975" y="3020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{F0194740-C538-4F59-B3B7-7CFA26169F42}</a:tableStyleId>
              </a:tblPr>
              <a:tblGrid>
                <a:gridCol w="1176350"/>
                <a:gridCol w="1072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first_name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last_name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Eric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Idle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John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Clease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Dictreader</a:t>
            </a:r>
            <a:endParaRPr/>
          </a:p>
        </p:txBody>
      </p:sp>
      <p:sp>
        <p:nvSpPr>
          <p:cNvPr id="400" name="Google Shape;400;p6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Dictreader reads in the CSV as a list of dictionaries. Each dictionary represents a row of our table, with the keys being the column's name and the value being the contents of the cell.</a:t>
            </a:r>
            <a:endParaRPr/>
          </a:p>
        </p:txBody>
      </p:sp>
      <p:graphicFrame>
        <p:nvGraphicFramePr>
          <p:cNvPr id="401" name="Google Shape;401;p67"/>
          <p:cNvGraphicFramePr/>
          <p:nvPr/>
        </p:nvGraphicFramePr>
        <p:xfrm>
          <a:off x="180975" y="30205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{F0194740-C538-4F59-B3B7-7CFA26169F42}</a:tableStyleId>
              </a:tblPr>
              <a:tblGrid>
                <a:gridCol w="1176350"/>
                <a:gridCol w="10729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first_name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last_name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Sarah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Idle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John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Baker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Miles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Morales</a:t>
                      </a:r>
                      <a:endParaRPr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</a:tbl>
          </a:graphicData>
        </a:graphic>
      </p:graphicFrame>
      <p:sp>
        <p:nvSpPr>
          <p:cNvPr id="402" name="Google Shape;402;p67"/>
          <p:cNvSpPr txBox="1"/>
          <p:nvPr/>
        </p:nvSpPr>
        <p:spPr>
          <a:xfrm>
            <a:off x="3070550" y="2455500"/>
            <a:ext cx="6002700" cy="1623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{'first_name':'Sarah',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'last_name':'Idle'}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{'first_name':'John', 'last_name':'Baker'}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{'first_name':'Miles','last_name':'Morales'}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</p:txBody>
      </p:sp>
      <p:cxnSp>
        <p:nvCxnSpPr>
          <p:cNvPr id="403" name="Google Shape;403;p67"/>
          <p:cNvCxnSpPr>
            <a:endCxn id="402" idx="2"/>
          </p:cNvCxnSpPr>
          <p:nvPr/>
        </p:nvCxnSpPr>
        <p:spPr>
          <a:xfrm flipH="1" rot="10800000">
            <a:off x="2449700" y="4079400"/>
            <a:ext cx="3622200" cy="551100"/>
          </a:xfrm>
          <a:prstGeom prst="curvedConnector2">
            <a:avLst/>
          </a:prstGeom>
          <a:noFill/>
          <a:ln cap="flat" cmpd="sng" w="28575">
            <a:solidFill>
              <a:srgbClr val="FF9900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Benefits</a:t>
            </a:r>
            <a:endParaRPr/>
          </a:p>
        </p:txBody>
      </p:sp>
      <p:sp>
        <p:nvSpPr>
          <p:cNvPr id="409" name="Google Shape;409;p6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added benefit of using the dictreader is that now when we are looping through the data, we don't need to rely on indices. </a:t>
            </a:r>
            <a:br>
              <a:rPr lang="en"/>
            </a:br>
            <a:r>
              <a:rPr lang="en"/>
              <a:t>	1. Makes our code more </a:t>
            </a:r>
            <a:r>
              <a:rPr lang="en"/>
              <a:t>readable</a:t>
            </a:r>
            <a:r>
              <a:rPr lang="en"/>
              <a:t>, </a:t>
            </a:r>
            <a:br>
              <a:rPr lang="en"/>
            </a:br>
            <a:r>
              <a:rPr lang="en"/>
              <a:t>	2. can stops changing the underlying </a:t>
            </a:r>
            <a:r>
              <a:rPr lang="en"/>
              <a:t>data</a:t>
            </a:r>
            <a:r>
              <a:rPr lang="en"/>
              <a:t> from breaking our code,</a:t>
            </a:r>
            <a:br>
              <a:rPr lang="en"/>
            </a:br>
            <a:r>
              <a:rPr lang="en"/>
              <a:t>	3. access the benefits of a dictionary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68"/>
          <p:cNvSpPr txBox="1"/>
          <p:nvPr/>
        </p:nvSpPr>
        <p:spPr>
          <a:xfrm>
            <a:off x="3216575" y="4150675"/>
            <a:ext cx="5539500" cy="623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:]: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'Price'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r>
              <a:rPr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'Price'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]) * </a:t>
            </a:r>
            <a:r>
              <a:rPr b="0" lang="en" sz="18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10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11" name="Google Shape;411;p68"/>
          <p:cNvSpPr txBox="1"/>
          <p:nvPr/>
        </p:nvSpPr>
        <p:spPr>
          <a:xfrm>
            <a:off x="3216568" y="3144131"/>
            <a:ext cx="4572000" cy="900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import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endParaRPr b="0" sz="18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with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open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'my_csv.csv'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18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'r'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18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as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rows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csv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18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dictreader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18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f</a:t>
            </a:r>
            <a:r>
              <a:rPr b="0" lang="en" sz="18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Drawbacks</a:t>
            </a:r>
            <a:endParaRPr/>
          </a:p>
        </p:txBody>
      </p:sp>
      <p:sp>
        <p:nvSpPr>
          <p:cNvPr id="417" name="Google Shape;417;p6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 list of dictionaries can be confusing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our data has 'bad' column names it can make things more confusing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'bad' = </a:t>
            </a:r>
            <a:r>
              <a:rPr lang="en"/>
              <a:t>misspellings</a:t>
            </a:r>
            <a:r>
              <a:rPr lang="en"/>
              <a:t>, overly long names, non-descriptive names, names with special characters in 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can fix that </a:t>
            </a:r>
            <a:r>
              <a:rPr lang="en"/>
              <a:t>manually</a:t>
            </a:r>
            <a:r>
              <a:rPr lang="en"/>
              <a:t> in our data though, before we </a:t>
            </a:r>
            <a:r>
              <a:rPr lang="en"/>
              <a:t>import</a:t>
            </a:r>
            <a:r>
              <a:rPr lang="en"/>
              <a:t> it into python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There are many user-built libraries that are better than using dictreader or csvreader (like pandas)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380"/>
              <a:t>(Bonus) Data Science</a:t>
            </a:r>
            <a:endParaRPr sz="6380"/>
          </a:p>
        </p:txBody>
      </p:sp>
      <p:sp>
        <p:nvSpPr>
          <p:cNvPr id="423" name="Google Shape;423;p7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bonus set touching on data science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Data Science?</a:t>
            </a:r>
            <a:endParaRPr/>
          </a:p>
        </p:txBody>
      </p:sp>
      <p:sp>
        <p:nvSpPr>
          <p:cNvPr id="429" name="Google Shape;429;p71"/>
          <p:cNvSpPr txBox="1"/>
          <p:nvPr>
            <p:ph idx="1" type="body"/>
          </p:nvPr>
        </p:nvSpPr>
        <p:spPr>
          <a:xfrm>
            <a:off x="387900" y="925700"/>
            <a:ext cx="4384200" cy="42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Data Science (broadly) is the meeting of Math, CS, and the Domain you want to apply it to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Informatics (which is offered here in the CS college) is closely related field.</a:t>
            </a:r>
            <a:endParaRPr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" sz="2000"/>
              <a:t>Data Science with more CS and Systems Knowledge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Library Science is also related, also needs systems to facilitate the learning/needs of others </a:t>
            </a:r>
            <a:endParaRPr sz="2000"/>
          </a:p>
        </p:txBody>
      </p:sp>
      <p:pic>
        <p:nvPicPr>
          <p:cNvPr id="430" name="Google Shape;43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2075" y="95650"/>
            <a:ext cx="4291451" cy="38895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68" name="Google Shape;168;p3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Reviewing Last Week's Lecture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DS Look Like?</a:t>
            </a:r>
            <a:endParaRPr/>
          </a:p>
        </p:txBody>
      </p:sp>
      <p:sp>
        <p:nvSpPr>
          <p:cNvPr id="436" name="Google Shape;436;p72"/>
          <p:cNvSpPr txBox="1"/>
          <p:nvPr>
            <p:ph idx="1" type="body"/>
          </p:nvPr>
        </p:nvSpPr>
        <p:spPr>
          <a:xfrm>
            <a:off x="387900" y="925700"/>
            <a:ext cx="4679100" cy="421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Data Science hopes to help answer questions using Information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A big part is trying to find the best way to convey our results to a general audience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❖"/>
            </a:pPr>
            <a:r>
              <a:rPr lang="en" sz="2000"/>
              <a:t>Linked on the side are a few good examples of data science projects</a:t>
            </a:r>
            <a:endParaRPr sz="2000"/>
          </a:p>
        </p:txBody>
      </p:sp>
      <p:sp>
        <p:nvSpPr>
          <p:cNvPr id="437" name="Google Shape;437;p72"/>
          <p:cNvSpPr txBox="1"/>
          <p:nvPr/>
        </p:nvSpPr>
        <p:spPr>
          <a:xfrm>
            <a:off x="5555000" y="1111000"/>
            <a:ext cx="3000000" cy="4002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FF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 people like pineapple on pizzas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38" name="Google Shape;438;p72"/>
          <p:cNvSpPr txBox="1"/>
          <p:nvPr/>
        </p:nvSpPr>
        <p:spPr>
          <a:xfrm>
            <a:off x="5555000" y="2206400"/>
            <a:ext cx="3000000" cy="4002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Predicting House Prices | Kaggle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39" name="Google Shape;439;p72"/>
          <p:cNvSpPr txBox="1"/>
          <p:nvPr/>
        </p:nvSpPr>
        <p:spPr>
          <a:xfrm>
            <a:off x="5271600" y="3104400"/>
            <a:ext cx="3484500" cy="4002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FF00FF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🎮 EDA - VIDEO GAME SALES | Kaggle</a:t>
            </a:r>
            <a:endParaRPr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Science Process</a:t>
            </a:r>
            <a:endParaRPr/>
          </a:p>
        </p:txBody>
      </p:sp>
      <p:sp>
        <p:nvSpPr>
          <p:cNvPr id="445" name="Google Shape;445;p73"/>
          <p:cNvSpPr txBox="1"/>
          <p:nvPr>
            <p:ph idx="1" type="body"/>
          </p:nvPr>
        </p:nvSpPr>
        <p:spPr>
          <a:xfrm>
            <a:off x="190250" y="925700"/>
            <a:ext cx="4765500" cy="4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Think of a question you </a:t>
            </a:r>
            <a:r>
              <a:rPr b="1" lang="en" sz="1600"/>
              <a:t>CAN </a:t>
            </a:r>
            <a:r>
              <a:rPr lang="en" sz="1600"/>
              <a:t>answer with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This step is often switched with step 2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Collect Your Data</a:t>
            </a:r>
            <a:endParaRPr sz="1600"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Clean your Dataset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is almost always imperfect, and many things need to be corrected for a computer to process it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Analyze your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a mix of stats and domain specific knowledge to understand what it is you have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Visualize Your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What form best conveys my argument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Publish your Findings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Get your information in a readable format for your intended audience</a:t>
            </a:r>
            <a:endParaRPr/>
          </a:p>
        </p:txBody>
      </p:sp>
      <p:pic>
        <p:nvPicPr>
          <p:cNvPr id="446" name="Google Shape;446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425" y="152400"/>
            <a:ext cx="3421114" cy="48387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Science Process</a:t>
            </a:r>
            <a:endParaRPr/>
          </a:p>
        </p:txBody>
      </p:sp>
      <p:sp>
        <p:nvSpPr>
          <p:cNvPr id="452" name="Google Shape;452;p74"/>
          <p:cNvSpPr txBox="1"/>
          <p:nvPr>
            <p:ph idx="1" type="body"/>
          </p:nvPr>
        </p:nvSpPr>
        <p:spPr>
          <a:xfrm>
            <a:off x="4825625" y="1621675"/>
            <a:ext cx="4252500" cy="24216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Python comes most into play in steps 3-5, but it can also be used to collect data.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In order to more efficiently process information, we can use many prebuilt libraries (numpy, scipy, pandas, plotly, ect)</a:t>
            </a:r>
            <a:endParaRPr/>
          </a:p>
        </p:txBody>
      </p:sp>
      <p:sp>
        <p:nvSpPr>
          <p:cNvPr id="453" name="Google Shape;453;p74"/>
          <p:cNvSpPr txBox="1"/>
          <p:nvPr>
            <p:ph idx="1" type="body"/>
          </p:nvPr>
        </p:nvSpPr>
        <p:spPr>
          <a:xfrm>
            <a:off x="190250" y="925700"/>
            <a:ext cx="4765500" cy="40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Think of a question you </a:t>
            </a:r>
            <a:r>
              <a:rPr b="1" lang="en" sz="1600"/>
              <a:t>CAN </a:t>
            </a:r>
            <a:r>
              <a:rPr lang="en" sz="1600"/>
              <a:t>answer with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This step is often switched with step 2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Collect Your Data</a:t>
            </a:r>
            <a:endParaRPr sz="1600"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Clean your Dataset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Data is almost always imperfect, and many things need to be corrected for a computer to process it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Analyze your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Use a mix of stats and domain specific knowledge to understand what it is you have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Visualize Your Data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What form best conveys my argument</a:t>
            </a:r>
            <a:endParaRPr/>
          </a:p>
          <a:p>
            <a:pPr indent="-158750" lvl="0" marL="17145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Publish your Findings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/>
              <a:t>Get your information in a readable format for your intended audience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5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Let’s review</a:t>
            </a:r>
            <a:endParaRPr sz="2200"/>
          </a:p>
        </p:txBody>
      </p:sp>
      <p:sp>
        <p:nvSpPr>
          <p:cNvPr id="459" name="Google Shape;459;p75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6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465" name="Google Shape;465;p76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76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CSV Files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67" name="Google Shape;467;p76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Stores data in a grid. Each row in the file is a row in the grid. Each column is marked by a comma in the row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8" name="Google Shape;468;p76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76"/>
          <p:cNvSpPr txBox="1"/>
          <p:nvPr/>
        </p:nvSpPr>
        <p:spPr>
          <a:xfrm>
            <a:off x="115712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Read/Write</a:t>
            </a:r>
            <a:endParaRPr sz="17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0" name="Google Shape;470;p76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readlines or reader  join/write or writer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76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76"/>
          <p:cNvSpPr txBox="1"/>
          <p:nvPr/>
        </p:nvSpPr>
        <p:spPr>
          <a:xfrm>
            <a:off x="1157125" y="3501500"/>
            <a:ext cx="15558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Modify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3" name="Google Shape;473;p76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Practice editing a csv with new information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76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76"/>
          <p:cNvSpPr txBox="1"/>
          <p:nvPr/>
        </p:nvSpPr>
        <p:spPr>
          <a:xfrm>
            <a:off x="531607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DictReader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6" name="Google Shape;476;p76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different approach to reading data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76"/>
          <p:cNvSpPr/>
          <p:nvPr/>
        </p:nvSpPr>
        <p:spPr>
          <a:xfrm>
            <a:off x="4682025" y="1369663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6AA84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76"/>
          <p:cNvSpPr txBox="1"/>
          <p:nvPr/>
        </p:nvSpPr>
        <p:spPr>
          <a:xfrm>
            <a:off x="5316075" y="1369738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Data Science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79" name="Google Shape;479;p76"/>
          <p:cNvSpPr txBox="1"/>
          <p:nvPr/>
        </p:nvSpPr>
        <p:spPr>
          <a:xfrm>
            <a:off x="6732075" y="1369738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Underlying ideas about data science, kaggle.com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80" name="Google Shape;480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7665" y="1480976"/>
            <a:ext cx="486375" cy="7096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1" name="Google Shape;481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575" y="3672275"/>
            <a:ext cx="590400" cy="59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2" name="Google Shape;482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576" y="2606363"/>
            <a:ext cx="590400" cy="5904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3" name="Google Shape;483;p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6350" y="1522188"/>
            <a:ext cx="628850" cy="5904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84" name="Google Shape;484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40625" y="2606363"/>
            <a:ext cx="640474" cy="5904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490" name="Google Shape;490;p77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8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9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HW5 DUE TODAY</a:t>
            </a:r>
            <a:endParaRPr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Recap</a:t>
            </a:r>
            <a:endParaRPr/>
          </a:p>
        </p:txBody>
      </p:sp>
      <p:sp>
        <p:nvSpPr>
          <p:cNvPr id="174" name="Google Shape;174;p37"/>
          <p:cNvSpPr txBox="1"/>
          <p:nvPr>
            <p:ph idx="1" type="body"/>
          </p:nvPr>
        </p:nvSpPr>
        <p:spPr>
          <a:xfrm>
            <a:off x="513025" y="994525"/>
            <a:ext cx="4661400" cy="3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/>
              <a:t>Paths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Addresses for Files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2 Types: Absolute and Relative</a:t>
            </a:r>
            <a:endParaRPr sz="2400"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Calibri"/>
              <a:buChar char="-"/>
            </a:pPr>
            <a:r>
              <a:rPr lang="en" sz="2400"/>
              <a:t>Files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Store information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Open: Check out a file (‘r’, ‘w’, ‘a’)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Read: Get the contents of the file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Write: Add stuff to the file</a:t>
            </a:r>
            <a:endParaRPr sz="2400"/>
          </a:p>
          <a:p>
            <a:pPr indent="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/>
              <a:t>Close: Let the computer know you’re done</a:t>
            </a:r>
            <a:endParaRPr sz="2400"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t/>
            </a:r>
            <a:endParaRPr sz="2400"/>
          </a:p>
        </p:txBody>
      </p:sp>
      <p:pic>
        <p:nvPicPr>
          <p:cNvPr descr="A person holding a light bulb" id="175" name="Google Shape;17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5" cy="42183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CSV Files</a:t>
            </a:r>
            <a:endParaRPr/>
          </a:p>
        </p:txBody>
      </p:sp>
      <p:sp>
        <p:nvSpPr>
          <p:cNvPr id="181" name="Google Shape;181;p38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Storing information as a table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File Types</a:t>
            </a:r>
            <a:endParaRPr/>
          </a:p>
        </p:txBody>
      </p:sp>
      <p:sp>
        <p:nvSpPr>
          <p:cNvPr id="187" name="Google Shape;187;p39"/>
          <p:cNvSpPr txBox="1"/>
          <p:nvPr>
            <p:ph idx="1" type="body"/>
          </p:nvPr>
        </p:nvSpPr>
        <p:spPr>
          <a:xfrm>
            <a:off x="529300" y="994525"/>
            <a:ext cx="47376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Files often end with a period then some letters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.pdf, .doc, .txt, .py, .csv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These define the file’s </a:t>
            </a:r>
            <a:r>
              <a:rPr b="1" lang="en" sz="2200">
                <a:solidFill>
                  <a:schemeClr val="accent6"/>
                </a:solidFill>
              </a:rPr>
              <a:t>type</a:t>
            </a:r>
            <a:endParaRPr sz="16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.pdf = PDF,  .doc = Word Document</a:t>
            </a: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200"/>
              <a:t>.txt = text, .py = python</a:t>
            </a:r>
            <a:endParaRPr sz="1600"/>
          </a:p>
        </p:txBody>
      </p:sp>
      <p:pic>
        <p:nvPicPr>
          <p:cNvPr descr="A person holding a light bulb" id="188" name="Google Shape;18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6849" y="414338"/>
            <a:ext cx="3374707" cy="421838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CSV Files</a:t>
            </a:r>
            <a:endParaRPr/>
          </a:p>
        </p:txBody>
      </p:sp>
      <p:sp>
        <p:nvSpPr>
          <p:cNvPr id="194" name="Google Shape;194;p4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Files that end in .csv are </a:t>
            </a:r>
            <a:r>
              <a:rPr b="1" lang="en" sz="2400">
                <a:solidFill>
                  <a:schemeClr val="accent6"/>
                </a:solidFill>
              </a:rPr>
              <a:t>Comma Separated Value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files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is the original </a:t>
            </a:r>
            <a:r>
              <a:rPr lang="en" sz="2400"/>
              <a:t>data type</a:t>
            </a:r>
            <a:r>
              <a:rPr lang="en" sz="2400"/>
              <a:t> associated with spreadsheets and tables of information.</a:t>
            </a:r>
            <a:br>
              <a:rPr lang="en" sz="2400"/>
            </a:b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are super common in</a:t>
            </a:r>
            <a:br>
              <a:rPr lang="en" sz="2400"/>
            </a:br>
            <a:r>
              <a:rPr lang="en" sz="2400"/>
              <a:t>data science</a:t>
            </a:r>
            <a:endParaRPr sz="2400"/>
          </a:p>
        </p:txBody>
      </p:sp>
      <p:pic>
        <p:nvPicPr>
          <p:cNvPr descr="Graphical user interface, application, table&#10;&#10;Description automatically generated" id="195" name="Google Shape;19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60649" y="2436225"/>
            <a:ext cx="4070250" cy="228952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CSV Files</a:t>
            </a:r>
            <a:endParaRPr/>
          </a:p>
        </p:txBody>
      </p:sp>
      <p:sp>
        <p:nvSpPr>
          <p:cNvPr id="201" name="Google Shape;201;p4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They contain lines of values with commas in between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Each line is a row in a grid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Each comma separates</a:t>
            </a:r>
            <a:br>
              <a:rPr lang="en" sz="2400"/>
            </a:br>
            <a:r>
              <a:rPr lang="en" sz="2400"/>
              <a:t>the values on each </a:t>
            </a:r>
            <a:br>
              <a:rPr lang="en" sz="2400"/>
            </a:br>
            <a:r>
              <a:rPr lang="en" sz="2400"/>
              <a:t>column</a:t>
            </a:r>
            <a:endParaRPr/>
          </a:p>
        </p:txBody>
      </p:sp>
      <p:pic>
        <p:nvPicPr>
          <p:cNvPr descr="Graphical user interface, application, table&#10;&#10;Description automatically generated" id="202" name="Google Shape;20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477" y="1915824"/>
            <a:ext cx="4395018" cy="24721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