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63" r:id="rId5"/>
    <p:sldId id="318" r:id="rId6"/>
    <p:sldId id="283" r:id="rId7"/>
    <p:sldId id="290" r:id="rId8"/>
    <p:sldId id="292" r:id="rId9"/>
    <p:sldId id="293" r:id="rId10"/>
    <p:sldId id="294" r:id="rId11"/>
    <p:sldId id="284" r:id="rId12"/>
    <p:sldId id="291" r:id="rId13"/>
    <p:sldId id="295" r:id="rId14"/>
    <p:sldId id="296" r:id="rId15"/>
    <p:sldId id="297" r:id="rId16"/>
    <p:sldId id="298" r:id="rId17"/>
    <p:sldId id="285" r:id="rId18"/>
    <p:sldId id="300" r:id="rId19"/>
    <p:sldId id="301" r:id="rId20"/>
    <p:sldId id="302" r:id="rId21"/>
    <p:sldId id="306" r:id="rId22"/>
    <p:sldId id="304" r:id="rId23"/>
    <p:sldId id="305" r:id="rId24"/>
    <p:sldId id="307" r:id="rId25"/>
    <p:sldId id="308" r:id="rId26"/>
    <p:sldId id="309" r:id="rId27"/>
    <p:sldId id="310" r:id="rId28"/>
    <p:sldId id="311" r:id="rId29"/>
    <p:sldId id="312" r:id="rId30"/>
    <p:sldId id="319" r:id="rId31"/>
    <p:sldId id="313" r:id="rId32"/>
    <p:sldId id="288" r:id="rId33"/>
    <p:sldId id="314" r:id="rId34"/>
    <p:sldId id="315" r:id="rId35"/>
    <p:sldId id="320" r:id="rId36"/>
    <p:sldId id="317" r:id="rId37"/>
    <p:sldId id="289" r:id="rId38"/>
    <p:sldId id="259" r:id="rId39"/>
    <p:sldId id="277" r:id="rId40"/>
    <p:sldId id="278" r:id="rId41"/>
    <p:sldId id="280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FB686-C321-4215-B288-CC584B23D19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2E6C8-89E3-47AE-AF87-F263AF195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3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628DD6-8E97-6D4B-351A-2A2E2DB84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FAE05AB-2A0F-BAFB-1B8A-8448D4E8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376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E05F7-2A03-ADB5-054D-CAC63D40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7CAA-956E-6074-37A9-4BD752928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7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DBEA-3DD9-6C26-D161-CE50BD5C3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7C47F-675B-6E9F-FB07-0D2C16FF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1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5E63-6ECE-5743-57D5-8B58BFC7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25A28-211D-5683-699C-42AFEFE63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5A283-801F-384F-87DF-A74CE381A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908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7EE09-D290-2FD6-67B3-CFADE353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6CA72-A941-A2CF-A8BC-10B0D8BC6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15432-C8B2-8C50-6BAC-BE7669A8B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68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8E81A9-5FE6-F1E6-475D-851830A5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72D70-4847-BC60-CFBC-449C25A51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849F3-4618-A934-5CDF-27950F750B62}"/>
              </a:ext>
            </a:extLst>
          </p:cNvPr>
          <p:cNvSpPr txBox="1"/>
          <p:nvPr userDrawn="1"/>
        </p:nvSpPr>
        <p:spPr>
          <a:xfrm>
            <a:off x="0" y="6607221"/>
            <a:ext cx="19704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Created by Kobi Falus for CICS 110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DABC1-0816-BC1B-845B-78E455442804}"/>
              </a:ext>
            </a:extLst>
          </p:cNvPr>
          <p:cNvSpPr txBox="1"/>
          <p:nvPr userDrawn="1"/>
        </p:nvSpPr>
        <p:spPr>
          <a:xfrm>
            <a:off x="11690397" y="6611779"/>
            <a:ext cx="501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A409ECA-E4AF-446A-804D-C793AD153163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7826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383D69-1EB0-D29E-EC43-8D0911D0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4970207"/>
          </a:xfrm>
        </p:spPr>
        <p:txBody>
          <a:bodyPr anchor="b">
            <a:normAutofit/>
          </a:bodyPr>
          <a:lstStyle/>
          <a:p>
            <a:r>
              <a:rPr lang="en-US" sz="5200" dirty="0"/>
              <a:t>Classes</a:t>
            </a:r>
            <a:br>
              <a:rPr lang="en-US" sz="5200" dirty="0"/>
            </a:br>
            <a:br>
              <a:rPr lang="en-US" sz="5200" dirty="0"/>
            </a:br>
            <a:br>
              <a:rPr lang="en-US" sz="5200" dirty="0"/>
            </a:br>
            <a:br>
              <a:rPr lang="en-US" sz="5200" dirty="0"/>
            </a:br>
            <a:endParaRPr lang="en-US" sz="5200" dirty="0"/>
          </a:p>
        </p:txBody>
      </p:sp>
      <p:pic>
        <p:nvPicPr>
          <p:cNvPr id="5" name="Picture 4" descr="A computer on a desk">
            <a:extLst>
              <a:ext uri="{FF2B5EF4-FFF2-40B4-BE49-F238E27FC236}">
                <a16:creationId xmlns:a16="http://schemas.microsoft.com/office/drawing/2014/main" id="{9288C1E9-2D48-8180-E1B5-6C3D29058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r="8334" b="1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489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Objects We’ve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36595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We’ve been using Objects in this class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Lists:</a:t>
            </a:r>
            <a:br>
              <a:rPr lang="en-US" sz="3200" dirty="0"/>
            </a:br>
            <a:r>
              <a:rPr lang="en-US" sz="3200" dirty="0"/>
              <a:t>- Variables: Items in the List</a:t>
            </a:r>
            <a:br>
              <a:rPr lang="en-US" sz="3200" dirty="0"/>
            </a:br>
            <a:r>
              <a:rPr lang="en-US" sz="3200" dirty="0"/>
              <a:t>- Functions: Append, Remove…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Other Examples: Sets, </a:t>
            </a:r>
            <a:r>
              <a:rPr lang="en-US" sz="3200" dirty="0" err="1"/>
              <a:t>Dicts</a:t>
            </a:r>
            <a:r>
              <a:rPr lang="en-US" sz="3200" dirty="0"/>
              <a:t>, files (from open), Ranges,  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21C007-27B5-6066-2992-2990923E2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936" y="681037"/>
            <a:ext cx="5256091" cy="55503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064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Instances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0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Imagine we wanted a dog object. How do we make it?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We need to tell python what variables a dog should store and what functions it should have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4AB66D-CC1D-CB61-CF2A-B0DD11C92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936" y="681037"/>
            <a:ext cx="5256091" cy="55503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622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Classes are blueprints for an Object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They describe what variables and functions an object has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We can use the blueprint to create specific </a:t>
            </a:r>
            <a:r>
              <a:rPr lang="en-US" sz="3200" b="1" dirty="0"/>
              <a:t>instances </a:t>
            </a:r>
            <a:r>
              <a:rPr lang="en-US" sz="3200" dirty="0"/>
              <a:t>of the object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24EA6A8-8604-AD27-ECF3-716F93A6B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936" y="681037"/>
            <a:ext cx="5256091" cy="55503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555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277" y="1825625"/>
            <a:ext cx="447367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Once we have a class, we can use it to make different objects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objects don’t have to be the same.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All these objects are cars, but each car is different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C241B45-E590-DA7C-1445-719BAFCEB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t="5126" r="7917" b="5126"/>
          <a:stretch/>
        </p:blipFill>
        <p:spPr bwMode="auto">
          <a:xfrm>
            <a:off x="5270090" y="1120877"/>
            <a:ext cx="6653904" cy="46162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498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97960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Creating an object from a class is called instantiation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And objects created like this are sometimes called instances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C241B45-E590-DA7C-1445-719BAFCEB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t="5126" r="7917" b="5126"/>
          <a:stretch/>
        </p:blipFill>
        <p:spPr bwMode="auto">
          <a:xfrm>
            <a:off x="5270090" y="1120877"/>
            <a:ext cx="6653904" cy="46162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757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5491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To </a:t>
            </a:r>
            <a:r>
              <a:rPr lang="en-US" sz="3200" b="1" dirty="0"/>
              <a:t>construct</a:t>
            </a:r>
            <a:r>
              <a:rPr lang="en-US" sz="3200" dirty="0"/>
              <a:t> an instance of a class, you can use the name of the class followed by parenthesis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You can use type to get the name of the class of a variable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2D4858-9F42-6038-0D71-3E6CD174F3CA}"/>
              </a:ext>
            </a:extLst>
          </p:cNvPr>
          <p:cNvSpPr txBox="1"/>
          <p:nvPr/>
        </p:nvSpPr>
        <p:spPr>
          <a:xfrm>
            <a:off x="5682844" y="1558417"/>
            <a:ext cx="5850395" cy="2246769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a_list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a_set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set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a_list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a_list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a_set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a_set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6343FC-68B8-F86D-81D9-572367247CE0}"/>
              </a:ext>
            </a:extLst>
          </p:cNvPr>
          <p:cNvSpPr txBox="1"/>
          <p:nvPr/>
        </p:nvSpPr>
        <p:spPr>
          <a:xfrm>
            <a:off x="5682844" y="4100052"/>
            <a:ext cx="585039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Output: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&lt;class 'list'&gt; []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&lt;class 'set'&gt; set()</a:t>
            </a:r>
          </a:p>
        </p:txBody>
      </p:sp>
    </p:spTree>
    <p:extLst>
      <p:ext uri="{BB962C8B-B14F-4D97-AF65-F5344CB8AC3E}">
        <p14:creationId xmlns:p14="http://schemas.microsoft.com/office/powerpoint/2010/main" val="1151428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868220" cy="1819275"/>
          </a:xfrm>
        </p:spPr>
        <p:txBody>
          <a:bodyPr>
            <a:normAutofit/>
          </a:bodyPr>
          <a:lstStyle/>
          <a:p>
            <a:r>
              <a:rPr lang="en-US" dirty="0"/>
              <a:t>Making an Object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27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 Counter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Let’s make an Object in python that counts from 0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It should store the number it has counted to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It should have a function to increase the counter by 1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4327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Counter should store a variable for the current number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 variable in a class is called a </a:t>
            </a:r>
            <a:r>
              <a:rPr lang="en-US" sz="3200" b="1" dirty="0"/>
              <a:t>property</a:t>
            </a:r>
            <a:r>
              <a:rPr lang="en-US" sz="3200" dirty="0"/>
              <a:t> (or </a:t>
            </a:r>
            <a:r>
              <a:rPr lang="en-US" sz="3200" b="1" dirty="0"/>
              <a:t>attribute</a:t>
            </a:r>
            <a:r>
              <a:rPr lang="en-US" sz="3200" dirty="0"/>
              <a:t>/</a:t>
            </a:r>
            <a:r>
              <a:rPr lang="en-US" sz="3200" b="1" dirty="0"/>
              <a:t>field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F3A6D-96FB-66B9-E600-7790F63C1A15}"/>
              </a:ext>
            </a:extLst>
          </p:cNvPr>
          <p:cNvSpPr txBox="1"/>
          <p:nvPr/>
        </p:nvSpPr>
        <p:spPr>
          <a:xfrm>
            <a:off x="6685934" y="1044358"/>
            <a:ext cx="5202821" cy="3539430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A76F8-DC75-259B-8240-101BA00E07C4}"/>
              </a:ext>
            </a:extLst>
          </p:cNvPr>
          <p:cNvSpPr txBox="1"/>
          <p:nvPr/>
        </p:nvSpPr>
        <p:spPr>
          <a:xfrm>
            <a:off x="6685934" y="4791968"/>
            <a:ext cx="520282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Output: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0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10</a:t>
            </a:r>
          </a:p>
        </p:txBody>
      </p:sp>
    </p:spTree>
    <p:extLst>
      <p:ext uri="{BB962C8B-B14F-4D97-AF65-F5344CB8AC3E}">
        <p14:creationId xmlns:p14="http://schemas.microsoft.com/office/powerpoint/2010/main" val="419674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 dirty="0"/>
              <a:t>HW6 Due Wednesday (Files)</a:t>
            </a:r>
          </a:p>
          <a:p>
            <a:pPr>
              <a:buFontTx/>
              <a:buChar char="-"/>
            </a:pPr>
            <a:r>
              <a:rPr lang="en-US" sz="3200" dirty="0"/>
              <a:t>Participation Due Thursday</a:t>
            </a:r>
          </a:p>
          <a:p>
            <a:pPr>
              <a:buFontTx/>
              <a:buChar char="-"/>
            </a:pPr>
            <a:r>
              <a:rPr lang="en-US" sz="3200" dirty="0"/>
              <a:t>Quiz Due Thursday</a:t>
            </a:r>
          </a:p>
          <a:p>
            <a:pPr>
              <a:buFontTx/>
              <a:buChar char="-"/>
            </a:pPr>
            <a:r>
              <a:rPr lang="en-US" sz="3200" dirty="0"/>
              <a:t>Lab Due Friday</a:t>
            </a:r>
          </a:p>
          <a:p>
            <a:pPr>
              <a:buFontTx/>
              <a:buChar char="-"/>
            </a:pPr>
            <a:r>
              <a:rPr lang="en-US" sz="3200" dirty="0"/>
              <a:t>Capstone Proposal Due Friday</a:t>
            </a:r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604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One way to create a property, is to (inside the class) set its value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In this case, we’ve created a property called count and set its value to 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F3A6D-96FB-66B9-E600-7790F63C1A15}"/>
              </a:ext>
            </a:extLst>
          </p:cNvPr>
          <p:cNvSpPr txBox="1"/>
          <p:nvPr/>
        </p:nvSpPr>
        <p:spPr>
          <a:xfrm>
            <a:off x="6685934" y="1044358"/>
            <a:ext cx="5202821" cy="3539430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A76F8-DC75-259B-8240-101BA00E07C4}"/>
              </a:ext>
            </a:extLst>
          </p:cNvPr>
          <p:cNvSpPr txBox="1"/>
          <p:nvPr/>
        </p:nvSpPr>
        <p:spPr>
          <a:xfrm>
            <a:off x="6685934" y="4791968"/>
            <a:ext cx="520282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Output: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0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A6D612-3BC4-CA64-0995-9B5A727F6CDB}"/>
              </a:ext>
            </a:extLst>
          </p:cNvPr>
          <p:cNvSpPr/>
          <p:nvPr/>
        </p:nvSpPr>
        <p:spPr>
          <a:xfrm>
            <a:off x="7492181" y="1524000"/>
            <a:ext cx="1917290" cy="521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987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After creating a counter object, with a property you can</a:t>
            </a:r>
          </a:p>
          <a:p>
            <a:pPr>
              <a:buFontTx/>
              <a:buChar char="-"/>
            </a:pPr>
            <a:r>
              <a:rPr lang="en-US" sz="3200" dirty="0"/>
              <a:t>Get its value by doing </a:t>
            </a:r>
            <a:r>
              <a:rPr lang="en-US" sz="3200" dirty="0" err="1">
                <a:latin typeface="Consolas" panose="020B0609020204030204" pitchFamily="49" charset="0"/>
              </a:rPr>
              <a:t>object.property</a:t>
            </a:r>
            <a:endParaRPr lang="en-US" sz="3200" dirty="0">
              <a:latin typeface="Consolas" panose="020B0609020204030204" pitchFamily="49" charset="0"/>
            </a:endParaRPr>
          </a:p>
          <a:p>
            <a:pPr>
              <a:buFontTx/>
              <a:buChar char="-"/>
            </a:pPr>
            <a:r>
              <a:rPr lang="en-US" sz="3200" dirty="0"/>
              <a:t>Change its value by </a:t>
            </a:r>
            <a:r>
              <a:rPr lang="en-US" sz="3200" dirty="0" err="1"/>
              <a:t>doung</a:t>
            </a:r>
            <a:r>
              <a:rPr lang="en-US" sz="3200" dirty="0"/>
              <a:t> </a:t>
            </a:r>
            <a:r>
              <a:rPr lang="en-US" sz="3200" dirty="0" err="1">
                <a:latin typeface="Consolas" panose="020B0609020204030204" pitchFamily="49" charset="0"/>
              </a:rPr>
              <a:t>object.property</a:t>
            </a:r>
            <a:r>
              <a:rPr lang="en-US" sz="3200" dirty="0">
                <a:latin typeface="Consolas" panose="020B0609020204030204" pitchFamily="49" charset="0"/>
              </a:rPr>
              <a:t>=value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F3A6D-96FB-66B9-E600-7790F63C1A15}"/>
              </a:ext>
            </a:extLst>
          </p:cNvPr>
          <p:cNvSpPr txBox="1"/>
          <p:nvPr/>
        </p:nvSpPr>
        <p:spPr>
          <a:xfrm>
            <a:off x="6685934" y="1044358"/>
            <a:ext cx="5202821" cy="3539430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A76F8-DC75-259B-8240-101BA00E07C4}"/>
              </a:ext>
            </a:extLst>
          </p:cNvPr>
          <p:cNvSpPr txBox="1"/>
          <p:nvPr/>
        </p:nvSpPr>
        <p:spPr>
          <a:xfrm>
            <a:off x="6685934" y="4791968"/>
            <a:ext cx="520282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Output: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0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BECF63-EBBF-128E-3E77-7BC6F87880F9}"/>
              </a:ext>
            </a:extLst>
          </p:cNvPr>
          <p:cNvSpPr/>
          <p:nvPr/>
        </p:nvSpPr>
        <p:spPr>
          <a:xfrm>
            <a:off x="7905136" y="2792361"/>
            <a:ext cx="3224980" cy="521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8D63AC-1137-02B7-A134-706E8919E16C}"/>
              </a:ext>
            </a:extLst>
          </p:cNvPr>
          <p:cNvSpPr/>
          <p:nvPr/>
        </p:nvSpPr>
        <p:spPr>
          <a:xfrm>
            <a:off x="6715432" y="3677265"/>
            <a:ext cx="4316361" cy="521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9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You should be able to increment the count of the counter by calling a function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 function in a class is called a </a:t>
            </a:r>
            <a:r>
              <a:rPr lang="en-US" sz="3200" b="1" dirty="0"/>
              <a:t>method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For a list, append is a method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F3A6D-96FB-66B9-E600-7790F63C1A15}"/>
              </a:ext>
            </a:extLst>
          </p:cNvPr>
          <p:cNvSpPr txBox="1"/>
          <p:nvPr/>
        </p:nvSpPr>
        <p:spPr>
          <a:xfrm>
            <a:off x="6685934" y="613469"/>
            <a:ext cx="5202821" cy="4401205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inc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inc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A76F8-DC75-259B-8240-101BA00E07C4}"/>
              </a:ext>
            </a:extLst>
          </p:cNvPr>
          <p:cNvSpPr txBox="1"/>
          <p:nvPr/>
        </p:nvSpPr>
        <p:spPr>
          <a:xfrm>
            <a:off x="6685934" y="5263019"/>
            <a:ext cx="520282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Output: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0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1</a:t>
            </a:r>
          </a:p>
        </p:txBody>
      </p:sp>
    </p:spTree>
    <p:extLst>
      <p:ext uri="{BB962C8B-B14F-4D97-AF65-F5344CB8AC3E}">
        <p14:creationId xmlns:p14="http://schemas.microsoft.com/office/powerpoint/2010/main" val="979889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To create a method, make a function inside a class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first parameter to a method is ALWAYS the instance of the class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This is commonly called ‘self’, but it can be called anything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F3A6D-96FB-66B9-E600-7790F63C1A15}"/>
              </a:ext>
            </a:extLst>
          </p:cNvPr>
          <p:cNvSpPr txBox="1"/>
          <p:nvPr/>
        </p:nvSpPr>
        <p:spPr>
          <a:xfrm>
            <a:off x="6685934" y="613469"/>
            <a:ext cx="5202821" cy="4401205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inc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inc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A76F8-DC75-259B-8240-101BA00E07C4}"/>
              </a:ext>
            </a:extLst>
          </p:cNvPr>
          <p:cNvSpPr txBox="1"/>
          <p:nvPr/>
        </p:nvSpPr>
        <p:spPr>
          <a:xfrm>
            <a:off x="6685934" y="5263019"/>
            <a:ext cx="520282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Output: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0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7BBCBD-294B-C751-B9AF-A573BF67A72E}"/>
              </a:ext>
            </a:extLst>
          </p:cNvPr>
          <p:cNvSpPr/>
          <p:nvPr/>
        </p:nvSpPr>
        <p:spPr>
          <a:xfrm>
            <a:off x="7452852" y="1497601"/>
            <a:ext cx="3900948" cy="9113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4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self parameter is needed so you can access the specific object’s properties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We use self in this case to change the value of the count property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F3A6D-96FB-66B9-E600-7790F63C1A15}"/>
              </a:ext>
            </a:extLst>
          </p:cNvPr>
          <p:cNvSpPr txBox="1"/>
          <p:nvPr/>
        </p:nvSpPr>
        <p:spPr>
          <a:xfrm>
            <a:off x="6685934" y="613469"/>
            <a:ext cx="5202821" cy="4401205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inc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inc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A76F8-DC75-259B-8240-101BA00E07C4}"/>
              </a:ext>
            </a:extLst>
          </p:cNvPr>
          <p:cNvSpPr txBox="1"/>
          <p:nvPr/>
        </p:nvSpPr>
        <p:spPr>
          <a:xfrm>
            <a:off x="6685934" y="5263019"/>
            <a:ext cx="520282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Output: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0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37B62E-4254-CE09-AAB3-2BD5796E95E1}"/>
              </a:ext>
            </a:extLst>
          </p:cNvPr>
          <p:cNvSpPr/>
          <p:nvPr/>
        </p:nvSpPr>
        <p:spPr>
          <a:xfrm>
            <a:off x="8308258" y="1986115"/>
            <a:ext cx="3065206" cy="3855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8904D6-335F-AE27-6BFF-996E4B595FB8}"/>
              </a:ext>
            </a:extLst>
          </p:cNvPr>
          <p:cNvSpPr/>
          <p:nvPr/>
        </p:nvSpPr>
        <p:spPr>
          <a:xfrm>
            <a:off x="9114503" y="1533831"/>
            <a:ext cx="816078" cy="3855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07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477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To run a method, you can do</a:t>
            </a:r>
          </a:p>
          <a:p>
            <a:pPr marL="0" indent="0">
              <a:buNone/>
            </a:pPr>
            <a:r>
              <a:rPr lang="en-US" sz="3200" dirty="0" err="1">
                <a:latin typeface="Consolas" panose="020B0609020204030204" pitchFamily="49" charset="0"/>
              </a:rPr>
              <a:t>object.method</a:t>
            </a:r>
            <a:r>
              <a:rPr lang="en-US" sz="3200" dirty="0">
                <a:latin typeface="Consolas" panose="020B0609020204030204" pitchFamily="49" charset="0"/>
              </a:rPr>
              <a:t>(param1,…)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In this case, there are no parameters. If you wanted to define some for the method:</a:t>
            </a:r>
          </a:p>
          <a:p>
            <a:pPr marL="0" indent="0">
              <a:buNone/>
            </a:pPr>
            <a:r>
              <a:rPr lang="en-US" sz="3200" dirty="0">
                <a:latin typeface="Consolas" panose="020B0609020204030204" pitchFamily="49" charset="0"/>
              </a:rPr>
              <a:t>def method(self,param1,…)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F3A6D-96FB-66B9-E600-7790F63C1A15}"/>
              </a:ext>
            </a:extLst>
          </p:cNvPr>
          <p:cNvSpPr txBox="1"/>
          <p:nvPr/>
        </p:nvSpPr>
        <p:spPr>
          <a:xfrm>
            <a:off x="6685934" y="613469"/>
            <a:ext cx="5202821" cy="4401205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inc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inc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A76F8-DC75-259B-8240-101BA00E07C4}"/>
              </a:ext>
            </a:extLst>
          </p:cNvPr>
          <p:cNvSpPr txBox="1"/>
          <p:nvPr/>
        </p:nvSpPr>
        <p:spPr>
          <a:xfrm>
            <a:off x="6685934" y="5263019"/>
            <a:ext cx="520282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Output: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0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37B62E-4254-CE09-AAB3-2BD5796E95E1}"/>
              </a:ext>
            </a:extLst>
          </p:cNvPr>
          <p:cNvSpPr/>
          <p:nvPr/>
        </p:nvSpPr>
        <p:spPr>
          <a:xfrm>
            <a:off x="6715433" y="4072632"/>
            <a:ext cx="3244644" cy="521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94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Constructor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776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Maybe you want to start the counter at a different number than zero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We can feed in the starting number when we instantiate the Counter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A5C8A7-3593-8F8B-7966-3C5D4F575782}"/>
              </a:ext>
            </a:extLst>
          </p:cNvPr>
          <p:cNvSpPr txBox="1"/>
          <p:nvPr/>
        </p:nvSpPr>
        <p:spPr>
          <a:xfrm>
            <a:off x="5830530" y="398026"/>
            <a:ext cx="6058226" cy="4832092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start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start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inc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inc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132357-12D6-B015-A6BA-CF7E189FD2AB}"/>
              </a:ext>
            </a:extLst>
          </p:cNvPr>
          <p:cNvSpPr txBox="1"/>
          <p:nvPr/>
        </p:nvSpPr>
        <p:spPr>
          <a:xfrm>
            <a:off x="5830530" y="5263019"/>
            <a:ext cx="605822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Output: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5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6</a:t>
            </a:r>
          </a:p>
        </p:txBody>
      </p:sp>
    </p:spTree>
    <p:extLst>
      <p:ext uri="{BB962C8B-B14F-4D97-AF65-F5344CB8AC3E}">
        <p14:creationId xmlns:p14="http://schemas.microsoft.com/office/powerpoint/2010/main" val="3884079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Constructor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67867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function run when a class is instantiated is called the constructor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This is a special method called </a:t>
            </a:r>
            <a:r>
              <a:rPr lang="en-US" sz="3200" dirty="0">
                <a:latin typeface="Consolas" panose="020B0609020204030204" pitchFamily="49" charset="0"/>
              </a:rPr>
              <a:t>__</a:t>
            </a:r>
            <a:r>
              <a:rPr lang="en-US" sz="3200" dirty="0" err="1">
                <a:latin typeface="Consolas" panose="020B0609020204030204" pitchFamily="49" charset="0"/>
              </a:rPr>
              <a:t>init</a:t>
            </a:r>
            <a:r>
              <a:rPr lang="en-US" sz="3200" dirty="0">
                <a:latin typeface="Consolas" panose="020B0609020204030204" pitchFamily="49" charset="0"/>
              </a:rPr>
              <a:t>__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Since it’s a method, the first parameter is self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F3A6D-96FB-66B9-E600-7790F63C1A15}"/>
              </a:ext>
            </a:extLst>
          </p:cNvPr>
          <p:cNvSpPr txBox="1"/>
          <p:nvPr/>
        </p:nvSpPr>
        <p:spPr>
          <a:xfrm>
            <a:off x="5830530" y="398026"/>
            <a:ext cx="6058226" cy="4832092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start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start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inc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inc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37B62E-4254-CE09-AAB3-2BD5796E95E1}"/>
              </a:ext>
            </a:extLst>
          </p:cNvPr>
          <p:cNvSpPr/>
          <p:nvPr/>
        </p:nvSpPr>
        <p:spPr>
          <a:xfrm>
            <a:off x="6636775" y="886980"/>
            <a:ext cx="5152102" cy="8729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29C850-FAE6-1480-24EE-740E8936216B}"/>
              </a:ext>
            </a:extLst>
          </p:cNvPr>
          <p:cNvSpPr txBox="1"/>
          <p:nvPr/>
        </p:nvSpPr>
        <p:spPr>
          <a:xfrm>
            <a:off x="5830530" y="5263019"/>
            <a:ext cx="605822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Output: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5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6</a:t>
            </a:r>
          </a:p>
        </p:txBody>
      </p:sp>
    </p:spTree>
    <p:extLst>
      <p:ext uri="{BB962C8B-B14F-4D97-AF65-F5344CB8AC3E}">
        <p14:creationId xmlns:p14="http://schemas.microsoft.com/office/powerpoint/2010/main" val="4131737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Constructor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74342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Inside the constructor, we can setup the object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We can create properties by using </a:t>
            </a:r>
            <a:r>
              <a:rPr lang="en-US" sz="3200" dirty="0" err="1">
                <a:latin typeface="Consolas" panose="020B0609020204030204" pitchFamily="49" charset="0"/>
              </a:rPr>
              <a:t>self.property</a:t>
            </a:r>
            <a:endParaRPr lang="en-US" sz="3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In this case, we create the count property with the value of the start parameter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F3A6D-96FB-66B9-E600-7790F63C1A15}"/>
              </a:ext>
            </a:extLst>
          </p:cNvPr>
          <p:cNvSpPr txBox="1"/>
          <p:nvPr/>
        </p:nvSpPr>
        <p:spPr>
          <a:xfrm>
            <a:off x="5830530" y="398026"/>
            <a:ext cx="6058226" cy="4832092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start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start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inc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inc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A76F8-DC75-259B-8240-101BA00E07C4}"/>
              </a:ext>
            </a:extLst>
          </p:cNvPr>
          <p:cNvSpPr txBox="1"/>
          <p:nvPr/>
        </p:nvSpPr>
        <p:spPr>
          <a:xfrm>
            <a:off x="5830530" y="5263019"/>
            <a:ext cx="605822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Output: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5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37B62E-4254-CE09-AAB3-2BD5796E95E1}"/>
              </a:ext>
            </a:extLst>
          </p:cNvPr>
          <p:cNvSpPr/>
          <p:nvPr/>
        </p:nvSpPr>
        <p:spPr>
          <a:xfrm>
            <a:off x="7393857" y="1347018"/>
            <a:ext cx="3657601" cy="412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824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Constructor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74342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Constructor is automatically called when the object is instantiated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So, any parameters the constructor needs must be given when the object is made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F3A6D-96FB-66B9-E600-7790F63C1A15}"/>
              </a:ext>
            </a:extLst>
          </p:cNvPr>
          <p:cNvSpPr txBox="1"/>
          <p:nvPr/>
        </p:nvSpPr>
        <p:spPr>
          <a:xfrm>
            <a:off x="5830530" y="398026"/>
            <a:ext cx="6058226" cy="4832092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start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start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inc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inc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A76F8-DC75-259B-8240-101BA00E07C4}"/>
              </a:ext>
            </a:extLst>
          </p:cNvPr>
          <p:cNvSpPr txBox="1"/>
          <p:nvPr/>
        </p:nvSpPr>
        <p:spPr>
          <a:xfrm>
            <a:off x="5830530" y="5263019"/>
            <a:ext cx="605822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Output: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5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37B62E-4254-CE09-AAB3-2BD5796E95E1}"/>
              </a:ext>
            </a:extLst>
          </p:cNvPr>
          <p:cNvSpPr/>
          <p:nvPr/>
        </p:nvSpPr>
        <p:spPr>
          <a:xfrm>
            <a:off x="8349143" y="3063898"/>
            <a:ext cx="2092715" cy="412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7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E29E-0DB1-A83C-E2A0-20EFC2A0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Learning Goals Slide</a:t>
            </a:r>
          </a:p>
        </p:txBody>
      </p:sp>
      <p:pic>
        <p:nvPicPr>
          <p:cNvPr id="6" name="Picture 5" descr="A picture containing a sticky note that says &quot;To do&quot;">
            <a:extLst>
              <a:ext uri="{FF2B5EF4-FFF2-40B4-BE49-F238E27FC236}">
                <a16:creationId xmlns:a16="http://schemas.microsoft.com/office/drawing/2014/main" id="{D08F58A1-8D54-6135-4224-DCD32024E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8412"/>
            <a:ext cx="5031658" cy="3445764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01F96-018B-B2EC-3ED3-CB77F76AE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60960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Objects:</a:t>
            </a:r>
          </a:p>
          <a:p>
            <a:pPr>
              <a:buFontTx/>
              <a:buChar char="-"/>
            </a:pPr>
            <a:r>
              <a:rPr lang="en-US" dirty="0"/>
              <a:t>What are they?</a:t>
            </a:r>
          </a:p>
          <a:p>
            <a:pPr>
              <a:buFontTx/>
              <a:buChar char="-"/>
            </a:pPr>
            <a:r>
              <a:rPr lang="en-US" dirty="0"/>
              <a:t>What is Object-Oriented Programming?</a:t>
            </a:r>
          </a:p>
          <a:p>
            <a:pPr marL="0" indent="0">
              <a:buNone/>
            </a:pPr>
            <a:r>
              <a:rPr lang="en-US" dirty="0"/>
              <a:t>Classes</a:t>
            </a:r>
          </a:p>
          <a:p>
            <a:pPr>
              <a:buFontTx/>
              <a:buChar char="-"/>
            </a:pPr>
            <a:r>
              <a:rPr lang="en-US" dirty="0"/>
              <a:t>What are they?</a:t>
            </a:r>
          </a:p>
          <a:p>
            <a:pPr>
              <a:buFontTx/>
              <a:buChar char="-"/>
            </a:pPr>
            <a:r>
              <a:rPr lang="en-US" dirty="0"/>
              <a:t>Creating Properties, Methods, and a Constructor</a:t>
            </a:r>
          </a:p>
          <a:p>
            <a:pPr>
              <a:buFontTx/>
              <a:buChar char="-"/>
            </a:pPr>
            <a:r>
              <a:rPr lang="en-US" dirty="0"/>
              <a:t>Designing and Using Classes</a:t>
            </a:r>
          </a:p>
          <a:p>
            <a:pPr>
              <a:buFontTx/>
              <a:buChar char="-"/>
            </a:pPr>
            <a:r>
              <a:rPr lang="en-US" dirty="0"/>
              <a:t>Making an Object from a Class</a:t>
            </a:r>
          </a:p>
        </p:txBody>
      </p:sp>
    </p:spTree>
    <p:extLst>
      <p:ext uri="{BB962C8B-B14F-4D97-AF65-F5344CB8AC3E}">
        <p14:creationId xmlns:p14="http://schemas.microsoft.com/office/powerpoint/2010/main" val="2372682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Activity: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265" y="1825625"/>
            <a:ext cx="5083277" cy="4667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Try to add a method to the counter that prints out the count. It should say: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“The count is 5”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Then, try to have it print that many *: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“*****” (5 stars if count is 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F3A6D-96FB-66B9-E600-7790F63C1A15}"/>
              </a:ext>
            </a:extLst>
          </p:cNvPr>
          <p:cNvSpPr txBox="1"/>
          <p:nvPr/>
        </p:nvSpPr>
        <p:spPr>
          <a:xfrm>
            <a:off x="5830530" y="398026"/>
            <a:ext cx="6058226" cy="4832092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start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start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inc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inc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A76F8-DC75-259B-8240-101BA00E07C4}"/>
              </a:ext>
            </a:extLst>
          </p:cNvPr>
          <p:cNvSpPr txBox="1"/>
          <p:nvPr/>
        </p:nvSpPr>
        <p:spPr>
          <a:xfrm>
            <a:off x="5830530" y="5263019"/>
            <a:ext cx="605822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Output: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5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6</a:t>
            </a:r>
          </a:p>
        </p:txBody>
      </p:sp>
    </p:spTree>
    <p:extLst>
      <p:ext uri="{BB962C8B-B14F-4D97-AF65-F5344CB8AC3E}">
        <p14:creationId xmlns:p14="http://schemas.microsoft.com/office/powerpoint/2010/main" val="67252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74342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We made a Counter class that:</a:t>
            </a:r>
          </a:p>
          <a:p>
            <a:pPr>
              <a:buFontTx/>
              <a:buChar char="-"/>
            </a:pPr>
            <a:r>
              <a:rPr lang="en-US" sz="3200" dirty="0"/>
              <a:t>Has a constructor to set the initial count</a:t>
            </a:r>
          </a:p>
          <a:p>
            <a:pPr>
              <a:buFontTx/>
              <a:buChar char="-"/>
            </a:pPr>
            <a:r>
              <a:rPr lang="en-US" sz="3200" dirty="0"/>
              <a:t>Has a property for storing the count</a:t>
            </a:r>
          </a:p>
          <a:p>
            <a:pPr>
              <a:buFontTx/>
              <a:buChar char="-"/>
            </a:pPr>
            <a:r>
              <a:rPr lang="en-US" sz="3200" dirty="0"/>
              <a:t>Has a method for incrementing the count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F3A6D-96FB-66B9-E600-7790F63C1A15}"/>
              </a:ext>
            </a:extLst>
          </p:cNvPr>
          <p:cNvSpPr txBox="1"/>
          <p:nvPr/>
        </p:nvSpPr>
        <p:spPr>
          <a:xfrm>
            <a:off x="5830530" y="398026"/>
            <a:ext cx="6058226" cy="4832092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start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start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inc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inc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my_counter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A76F8-DC75-259B-8240-101BA00E07C4}"/>
              </a:ext>
            </a:extLst>
          </p:cNvPr>
          <p:cNvSpPr txBox="1"/>
          <p:nvPr/>
        </p:nvSpPr>
        <p:spPr>
          <a:xfrm>
            <a:off x="5830530" y="5263019"/>
            <a:ext cx="605822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Output: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5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&gt;&gt; 6</a:t>
            </a:r>
          </a:p>
        </p:txBody>
      </p:sp>
    </p:spTree>
    <p:extLst>
      <p:ext uri="{BB962C8B-B14F-4D97-AF65-F5344CB8AC3E}">
        <p14:creationId xmlns:p14="http://schemas.microsoft.com/office/powerpoint/2010/main" val="2934849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868220" cy="1819275"/>
          </a:xfrm>
        </p:spPr>
        <p:txBody>
          <a:bodyPr>
            <a:normAutofit/>
          </a:bodyPr>
          <a:lstStyle/>
          <a:p>
            <a:r>
              <a:rPr lang="en-US" dirty="0"/>
              <a:t>Using a Class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777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On the website is a class called Undo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This class keeps track of a value so that changes to it can be undone (and redone)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4014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4400" dirty="0"/>
              <a:t>Activity: Use a class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After each step, print the value (using get) and the history</a:t>
            </a:r>
          </a:p>
          <a:p>
            <a:pPr marL="514350" indent="-514350">
              <a:buAutoNum type="arabicPeriod"/>
            </a:pPr>
            <a:r>
              <a:rPr lang="en-US" sz="3200" dirty="0"/>
              <a:t>Instantiate the class</a:t>
            </a:r>
          </a:p>
          <a:p>
            <a:pPr marL="514350" indent="-514350">
              <a:buAutoNum type="arabicPeriod"/>
            </a:pPr>
            <a:r>
              <a:rPr lang="en-US" sz="3200" dirty="0"/>
              <a:t>Update the value 3 times. </a:t>
            </a:r>
          </a:p>
          <a:p>
            <a:pPr marL="514350" indent="-514350">
              <a:buAutoNum type="arabicPeriod"/>
            </a:pPr>
            <a:r>
              <a:rPr lang="en-US" sz="3200" dirty="0"/>
              <a:t>Undo your changes twice.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200" dirty="0"/>
              <a:t>Redo a change.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200" dirty="0"/>
              <a:t>Set a new value</a:t>
            </a:r>
          </a:p>
          <a:p>
            <a:pPr marL="514350" indent="-514350"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818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Why use a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Imagine you want to simulate a city of 15 million people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Each person has a job, hobbies, relationships, they need to sleep, shower, etc.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Simulating everyone seems impossible, but if each was an instance of a person class, it could be easier</a:t>
            </a:r>
            <a:br>
              <a:rPr lang="en-US" sz="3200" dirty="0"/>
            </a:br>
            <a:endParaRPr lang="en-US" sz="3200" dirty="0"/>
          </a:p>
          <a:p>
            <a:pPr marL="0" indent="0">
              <a:buNone/>
            </a:pPr>
            <a:r>
              <a:rPr lang="en-US" sz="3200" dirty="0"/>
              <a:t>This is what CICS 160 (Object Oriented Programming) is about</a:t>
            </a:r>
          </a:p>
        </p:txBody>
      </p:sp>
    </p:spTree>
    <p:extLst>
      <p:ext uri="{BB962C8B-B14F-4D97-AF65-F5344CB8AC3E}">
        <p14:creationId xmlns:p14="http://schemas.microsoft.com/office/powerpoint/2010/main" val="37915191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When to use a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Use a class if:</a:t>
            </a:r>
          </a:p>
          <a:p>
            <a:pPr>
              <a:buFontTx/>
              <a:buChar char="-"/>
            </a:pPr>
            <a:r>
              <a:rPr lang="en-US" sz="3200" dirty="0"/>
              <a:t>Want to organize data into groups (having to do with a class)</a:t>
            </a:r>
          </a:p>
          <a:p>
            <a:pPr>
              <a:buFontTx/>
              <a:buChar char="-"/>
            </a:pPr>
            <a:r>
              <a:rPr lang="en-US" sz="3200" dirty="0"/>
              <a:t>Want to write functions to run on that data only</a:t>
            </a:r>
          </a:p>
          <a:p>
            <a:pPr>
              <a:buFontTx/>
              <a:buChar char="-"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Don’t use a class if:</a:t>
            </a:r>
          </a:p>
          <a:p>
            <a:pPr>
              <a:buFontTx/>
              <a:buChar char="-"/>
            </a:pPr>
            <a:r>
              <a:rPr lang="en-US" sz="3200" dirty="0"/>
              <a:t>No data to organize or no functions to run on that data only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7697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868220" cy="1819275"/>
          </a:xfrm>
        </p:spPr>
        <p:txBody>
          <a:bodyPr>
            <a:normAutofit/>
          </a:bodyPr>
          <a:lstStyle/>
          <a:p>
            <a:r>
              <a:rPr lang="en-US" dirty="0"/>
              <a:t>Design a Class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43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Activity: Design a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Design something you could represent with a class</a:t>
            </a:r>
          </a:p>
          <a:p>
            <a:pPr>
              <a:buFontTx/>
              <a:buChar char="-"/>
            </a:pPr>
            <a:r>
              <a:rPr lang="en-US" sz="3200" dirty="0"/>
              <a:t>At least 2 Properties</a:t>
            </a:r>
          </a:p>
          <a:p>
            <a:pPr>
              <a:buFontTx/>
              <a:buChar char="-"/>
            </a:pPr>
            <a:r>
              <a:rPr lang="en-US" sz="3200" dirty="0"/>
              <a:t>At least 2 Methods</a:t>
            </a:r>
          </a:p>
          <a:p>
            <a:pPr>
              <a:buFontTx/>
              <a:buChar char="-"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When done, write some code for your class</a:t>
            </a:r>
          </a:p>
          <a:p>
            <a:pPr>
              <a:buFontTx/>
              <a:buChar char="-"/>
            </a:pPr>
            <a:r>
              <a:rPr lang="en-US" sz="3200" dirty="0"/>
              <a:t>Don’t need to fill out the contents of the methods (just the definition and parameters)</a:t>
            </a:r>
          </a:p>
          <a:p>
            <a:pPr>
              <a:buFontTx/>
              <a:buChar char="-"/>
            </a:pPr>
            <a:r>
              <a:rPr lang="en-US" sz="3200" dirty="0"/>
              <a:t>Try to fill out the __</a:t>
            </a:r>
            <a:r>
              <a:rPr lang="en-US" sz="3200" dirty="0" err="1"/>
              <a:t>init</a:t>
            </a:r>
            <a:r>
              <a:rPr lang="en-US" sz="3200" dirty="0"/>
              <a:t>__ method (for creating properties)</a:t>
            </a:r>
          </a:p>
          <a:p>
            <a:pPr>
              <a:buFontTx/>
              <a:buChar char="-"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12299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98D3A-F22E-FB40-38A6-41C7DA8F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+ Closing</a:t>
            </a:r>
          </a:p>
        </p:txBody>
      </p:sp>
    </p:spTree>
    <p:extLst>
      <p:ext uri="{BB962C8B-B14F-4D97-AF65-F5344CB8AC3E}">
        <p14:creationId xmlns:p14="http://schemas.microsoft.com/office/powerpoint/2010/main" val="3591964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Recap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81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1350-C1B3-F217-6295-57DEC321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39254-DF53-EACF-61A1-5D3B1B051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Objects</a:t>
            </a:r>
          </a:p>
          <a:p>
            <a:pPr>
              <a:buFontTx/>
              <a:buChar char="-"/>
            </a:pPr>
            <a:r>
              <a:rPr lang="en-US" dirty="0"/>
              <a:t>Collections of Data and Methods. Instantiated from Classes</a:t>
            </a:r>
          </a:p>
          <a:p>
            <a:pPr marL="0" indent="0">
              <a:buNone/>
            </a:pPr>
            <a:r>
              <a:rPr lang="en-US" dirty="0"/>
              <a:t>Classes</a:t>
            </a:r>
          </a:p>
          <a:p>
            <a:pPr>
              <a:buFontTx/>
              <a:buChar char="-"/>
            </a:pPr>
            <a:r>
              <a:rPr lang="en-US" dirty="0"/>
              <a:t>Blueprints for creating objects. Contains:</a:t>
            </a:r>
          </a:p>
          <a:p>
            <a:pPr lvl="1">
              <a:buFontTx/>
              <a:buChar char="-"/>
            </a:pPr>
            <a:r>
              <a:rPr lang="en-US" dirty="0"/>
              <a:t>Properties: The data stored in the object</a:t>
            </a:r>
          </a:p>
          <a:p>
            <a:pPr lvl="1">
              <a:buFontTx/>
              <a:buChar char="-"/>
            </a:pPr>
            <a:r>
              <a:rPr lang="en-US" dirty="0"/>
              <a:t>Methods: What the class can do with that data</a:t>
            </a:r>
          </a:p>
          <a:p>
            <a:pPr lvl="1">
              <a:buFontTx/>
              <a:buChar char="-"/>
            </a:pPr>
            <a:r>
              <a:rPr lang="en-US" dirty="0"/>
              <a:t>Constructor: Describes what to do when creating an object</a:t>
            </a:r>
          </a:p>
          <a:p>
            <a:pPr marL="0" indent="0">
              <a:buNone/>
            </a:pPr>
            <a:r>
              <a:rPr lang="en-US" dirty="0"/>
              <a:t>- Self: When creating a method, the first parameter is always the instance of the class calling the method. This is usually named self</a:t>
            </a:r>
          </a:p>
        </p:txBody>
      </p:sp>
    </p:spTree>
    <p:extLst>
      <p:ext uri="{BB962C8B-B14F-4D97-AF65-F5344CB8AC3E}">
        <p14:creationId xmlns:p14="http://schemas.microsoft.com/office/powerpoint/2010/main" val="9265719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HW6 Due Wednesday (Files)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Participation Due Thursday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Quiz Due Thursday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 Due Friday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Capstone Proposal Due Friday</a:t>
            </a:r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008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Recap: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7434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/>
              <a:t>Recursion</a:t>
            </a:r>
          </a:p>
          <a:p>
            <a:pPr>
              <a:buFontTx/>
              <a:buChar char="-"/>
            </a:pPr>
            <a:r>
              <a:rPr lang="en-US" sz="3200" dirty="0"/>
              <a:t>Breaking a problem up into smaller versions of the same problem</a:t>
            </a:r>
          </a:p>
          <a:p>
            <a:pPr marL="0" indent="0">
              <a:buNone/>
            </a:pPr>
            <a:r>
              <a:rPr lang="en-US" sz="3200" dirty="0"/>
              <a:t>Requires</a:t>
            </a:r>
          </a:p>
          <a:p>
            <a:pPr>
              <a:buFontTx/>
              <a:buChar char="-"/>
            </a:pPr>
            <a:r>
              <a:rPr lang="en-US" sz="3200" dirty="0"/>
              <a:t>Recursive Case: When to recall the function</a:t>
            </a:r>
          </a:p>
          <a:p>
            <a:pPr>
              <a:buFontTx/>
              <a:buChar char="-"/>
            </a:pPr>
            <a:r>
              <a:rPr lang="en-US" sz="3200" dirty="0"/>
              <a:t>Base Case: When to not recall the function</a:t>
            </a:r>
          </a:p>
          <a:p>
            <a:pPr>
              <a:buFontTx/>
              <a:buChar char="-"/>
            </a:pPr>
            <a:r>
              <a:rPr lang="en-US" sz="3200" dirty="0"/>
              <a:t>Progress towards the base case: So, no infinite loop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FEF9AA2-DE57-A8B1-B62E-B415C25173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3" r="10633" b="5589"/>
          <a:stretch/>
        </p:blipFill>
        <p:spPr>
          <a:xfrm>
            <a:off x="5712542" y="970433"/>
            <a:ext cx="6390970" cy="49171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278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Objects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36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7434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Objects are a collection of variables and functions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They are a way to group things together, like features of a dog and what a dog can do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AC053CB-A365-2ABD-8861-3E5695268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290" y="766915"/>
            <a:ext cx="5256091" cy="55503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36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08081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/>
              <a:t>Objects are a collection of variables and functions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 Fraction object could have variables for the top and bottom numbers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It could also have functions for adding it to another fraction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EEBB0C3-8C88-371F-21C4-AA44CB932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290" y="766915"/>
            <a:ext cx="5256091" cy="55503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57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Design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3659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Object Oriented Programming: - A coding design approach</a:t>
            </a:r>
            <a:br>
              <a:rPr lang="en-US" sz="3200" dirty="0"/>
            </a:br>
            <a:r>
              <a:rPr lang="en-US" sz="3200" dirty="0"/>
              <a:t>- Idea: Everything is an Object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Procedural Programming:</a:t>
            </a:r>
            <a:br>
              <a:rPr lang="en-US" sz="3200" dirty="0"/>
            </a:br>
            <a:r>
              <a:rPr lang="en-US" sz="3200" dirty="0"/>
              <a:t>- What we’ve been using</a:t>
            </a:r>
            <a:br>
              <a:rPr lang="en-US" sz="3200" dirty="0"/>
            </a:br>
            <a:r>
              <a:rPr lang="en-US" sz="3200" dirty="0"/>
              <a:t>- Instead of using objects, use global variables and functions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21C007-27B5-6066-2992-2990923E2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290" y="766915"/>
            <a:ext cx="5256091" cy="55503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212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CS 110 Template" id="{A7A7B023-BDF6-4FC7-AEBA-36D5EF15928B}" vid="{0F5DD3FB-D0D3-415E-B80C-A8C16A6C2F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CICS 110 Template</Template>
  <TotalTime>260</TotalTime>
  <Words>2031</Words>
  <Application>Microsoft Office PowerPoint</Application>
  <PresentationFormat>Widescreen</PresentationFormat>
  <Paragraphs>347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Consolas</vt:lpstr>
      <vt:lpstr>Office Theme</vt:lpstr>
      <vt:lpstr>Classes    </vt:lpstr>
      <vt:lpstr>Announcement Slide</vt:lpstr>
      <vt:lpstr>Learning Goals Slide</vt:lpstr>
      <vt:lpstr>Recap</vt:lpstr>
      <vt:lpstr>Recap: Recursion</vt:lpstr>
      <vt:lpstr>Objects</vt:lpstr>
      <vt:lpstr>Objects</vt:lpstr>
      <vt:lpstr>Objects</vt:lpstr>
      <vt:lpstr>Design Approaches</vt:lpstr>
      <vt:lpstr>Objects We’ve Used</vt:lpstr>
      <vt:lpstr>Instances</vt:lpstr>
      <vt:lpstr>Classes</vt:lpstr>
      <vt:lpstr>Classes</vt:lpstr>
      <vt:lpstr>Classes</vt:lpstr>
      <vt:lpstr>Classes</vt:lpstr>
      <vt:lpstr>Classes</vt:lpstr>
      <vt:lpstr>Making an Object</vt:lpstr>
      <vt:lpstr>A Counter</vt:lpstr>
      <vt:lpstr>Property</vt:lpstr>
      <vt:lpstr>Property</vt:lpstr>
      <vt:lpstr>Property</vt:lpstr>
      <vt:lpstr>Method</vt:lpstr>
      <vt:lpstr>Method</vt:lpstr>
      <vt:lpstr>Self</vt:lpstr>
      <vt:lpstr>Method</vt:lpstr>
      <vt:lpstr>Constructor</vt:lpstr>
      <vt:lpstr>Constructor</vt:lpstr>
      <vt:lpstr>Constructor</vt:lpstr>
      <vt:lpstr>Constructor</vt:lpstr>
      <vt:lpstr>Activity: </vt:lpstr>
      <vt:lpstr>Recap</vt:lpstr>
      <vt:lpstr>Using a Class</vt:lpstr>
      <vt:lpstr>Setup</vt:lpstr>
      <vt:lpstr>Activity: Use a class</vt:lpstr>
      <vt:lpstr>Why use a class?</vt:lpstr>
      <vt:lpstr>When to use a class</vt:lpstr>
      <vt:lpstr>Design a Class</vt:lpstr>
      <vt:lpstr>Activity: Design a Class</vt:lpstr>
      <vt:lpstr>Recap + Closing</vt:lpstr>
      <vt:lpstr>What did we learn?</vt:lpstr>
      <vt:lpstr>Announcement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for a CICS 110 Lecture</dc:title>
  <dc:creator>kobi</dc:creator>
  <cp:lastModifiedBy>kobi</cp:lastModifiedBy>
  <cp:revision>4</cp:revision>
  <dcterms:created xsi:type="dcterms:W3CDTF">2023-04-24T03:38:41Z</dcterms:created>
  <dcterms:modified xsi:type="dcterms:W3CDTF">2023-04-25T13:29:33Z</dcterms:modified>
</cp:coreProperties>
</file>