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5143500" cx="9144000"/>
  <p:notesSz cx="6858000" cy="9144000"/>
  <p:embeddedFontLst>
    <p:embeddedFont>
      <p:font typeface="Roboto Slab"/>
      <p:regular r:id="rId46"/>
      <p:bold r:id="rId47"/>
    </p:embeddedFont>
    <p:embeddedFont>
      <p:font typeface="Roboto"/>
      <p:regular r:id="rId48"/>
      <p:bold r:id="rId49"/>
      <p:italic r:id="rId50"/>
      <p:boldItalic r:id="rId51"/>
    </p:embeddedFont>
    <p:embeddedFont>
      <p:font typeface="Century Gothic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font" Target="fonts/RobotoSlab-regular.fntdata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-regular.fntdata"/><Relationship Id="rId47" Type="http://schemas.openxmlformats.org/officeDocument/2006/relationships/font" Target="fonts/RobotoSlab-bold.fntdata"/><Relationship Id="rId49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CenturyGothic-bold.fntdata"/><Relationship Id="rId52" Type="http://schemas.openxmlformats.org/officeDocument/2006/relationships/font" Target="fonts/CenturyGothic-regular.fntdata"/><Relationship Id="rId11" Type="http://schemas.openxmlformats.org/officeDocument/2006/relationships/slide" Target="slides/slide7.xml"/><Relationship Id="rId55" Type="http://schemas.openxmlformats.org/officeDocument/2006/relationships/font" Target="fonts/CenturyGothic-boldItalic.fntdata"/><Relationship Id="rId10" Type="http://schemas.openxmlformats.org/officeDocument/2006/relationships/slide" Target="slides/slide6.xml"/><Relationship Id="rId54" Type="http://schemas.openxmlformats.org/officeDocument/2006/relationships/font" Target="fonts/CenturyGothic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92ab67af6_1_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392ab67af6_1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3917314f1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3917314f1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92ab67af6_1_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392ab67af6_1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392ab67af6_1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392ab67af6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392ab67af6_1_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392ab67af6_1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392ab67af6_1_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392ab67af6_1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392ab67af6_1_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392ab67af6_1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917314f1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3917314f1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392ab67af6_1_1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392ab67af6_1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392ab67af6_1_1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2392ab67af6_1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392ab67af6_1_1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2392ab67af6_1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392ab67af6_1_1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392ab67af6_1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392ab67af6_1_1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2392ab67af6_1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392ab67af6_1_1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2392ab67af6_1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392ab67af6_1_1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2392ab67af6_1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392ab67af6_1_1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2392ab67af6_1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392ab67af6_1_1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2392ab67af6_1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392ab67af6_1_1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2392ab67af6_1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392ab67af6_1_1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2392ab67af6_1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392ab67af6_1_1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2392ab67af6_1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3917314f13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23917314f13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392ab67af6_1_1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392ab67af6_1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3917314f1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3917314f1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392ab67af6_1_2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2392ab67af6_1_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392ab67af6_1_2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2392ab67af6_1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392ab67af6_1_2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2392ab67af6_1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917314f1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3917314f1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3917314f1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3917314f1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392ab67af6_1_2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2392ab67af6_1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917314f1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3917314f1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392ab67af6_1_2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2392ab67af6_1_2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3917314f13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23917314f13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92ab67af6_1_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392ab67af6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917314f1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3917314f1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92ab67af6_1_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392ab67af6_1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92ab67af6_1_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392ab67af6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92ab67af6_1_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392ab67af6_1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" name="Google Shape;63;p13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3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" name="Google Shape;70;p14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4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" name="Google Shape;74;p14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5" name="Google Shape;7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1" name="Google Shape;91;p17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95" name="Google Shape;95;p19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04" name="Google Shape;104;p20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4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5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6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7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8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9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SECTION_HEADER_10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7">
  <p:cSld name="SECTION_HEADER_1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1" name="Google Shape;141;p32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8">
  <p:cSld name="SECTION_HEADER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4" name="Google Shape;144;p33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9">
  <p:cSld name="SECTION_HEADER_13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7" name="Google Shape;147;p3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>
  <p:cSld name="TITLE_AND_BODY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0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18</a:t>
            </a:r>
            <a:endParaRPr sz="1100"/>
          </a:p>
        </p:txBody>
      </p:sp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Classes, Objects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4" name="Google Shape;154;p35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sp>
        <p:nvSpPr>
          <p:cNvPr id="155" name="Google Shape;155;p35"/>
          <p:cNvSpPr txBox="1"/>
          <p:nvPr>
            <p:ph idx="1" type="body"/>
          </p:nvPr>
        </p:nvSpPr>
        <p:spPr>
          <a:xfrm>
            <a:off x="6829550" y="0"/>
            <a:ext cx="2314500" cy="245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Image: …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Objects We’ve Used</a:t>
            </a:r>
            <a:endParaRPr/>
          </a:p>
        </p:txBody>
      </p:sp>
      <p:sp>
        <p:nvSpPr>
          <p:cNvPr id="213" name="Google Shape;213;p44"/>
          <p:cNvSpPr txBox="1"/>
          <p:nvPr>
            <p:ph idx="1" type="body"/>
          </p:nvPr>
        </p:nvSpPr>
        <p:spPr>
          <a:xfrm>
            <a:off x="387900" y="994525"/>
            <a:ext cx="4330200" cy="3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We’ve been using Objects in this class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Lists:</a:t>
            </a:r>
            <a:br>
              <a:rPr lang="en" sz="2300"/>
            </a:br>
            <a:r>
              <a:rPr lang="en" sz="2300"/>
              <a:t>- Variables: Items in the List</a:t>
            </a:r>
            <a:br>
              <a:rPr lang="en" sz="2300"/>
            </a:br>
            <a:r>
              <a:rPr lang="en" sz="2300"/>
              <a:t>- Functions: Append, Remove…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Sets, Dicts, FilesStreams, even functions themselves are a kind of object in Python</a:t>
            </a:r>
            <a:endParaRPr sz="1700"/>
          </a:p>
        </p:txBody>
      </p:sp>
      <p:pic>
        <p:nvPicPr>
          <p:cNvPr id="214" name="Google Shape;21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8202" y="510778"/>
            <a:ext cx="3942068" cy="41627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Instances</a:t>
            </a:r>
            <a:endParaRPr/>
          </a:p>
        </p:txBody>
      </p:sp>
      <p:sp>
        <p:nvSpPr>
          <p:cNvPr id="220" name="Google Shape;220;p4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Creating a specific 'version'/</a:t>
            </a:r>
            <a:r>
              <a:rPr lang="en"/>
              <a:t>occasion</a:t>
            </a:r>
            <a:r>
              <a:rPr lang="en"/>
              <a:t> of an object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Classes</a:t>
            </a:r>
            <a:endParaRPr/>
          </a:p>
        </p:txBody>
      </p:sp>
      <p:sp>
        <p:nvSpPr>
          <p:cNvPr id="226" name="Google Shape;226;p46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Imagine we wanted a fraction object. How do we make it?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We need to tell python what variables each fraction should store and what functions each should have access to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We need to give the "blueprint" for what every fraction should look like</a:t>
            </a:r>
            <a:endParaRPr sz="2400"/>
          </a:p>
        </p:txBody>
      </p:sp>
      <p:pic>
        <p:nvPicPr>
          <p:cNvPr id="227" name="Google Shape;22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8202" y="510778"/>
            <a:ext cx="3942068" cy="41627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Classes</a:t>
            </a:r>
            <a:endParaRPr/>
          </a:p>
        </p:txBody>
      </p:sp>
      <p:sp>
        <p:nvSpPr>
          <p:cNvPr id="233" name="Google Shape;233;p47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Classes are blueprints for an Object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describe what variables and functions an object has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use that blueprint to create specific </a:t>
            </a:r>
            <a:r>
              <a:rPr lang="en" sz="2400">
                <a:solidFill>
                  <a:schemeClr val="accent6"/>
                </a:solidFill>
              </a:rPr>
              <a:t>instances </a:t>
            </a:r>
            <a:r>
              <a:rPr lang="en" sz="2400"/>
              <a:t>of that object</a:t>
            </a:r>
            <a:endParaRPr/>
          </a:p>
        </p:txBody>
      </p:sp>
      <p:pic>
        <p:nvPicPr>
          <p:cNvPr id="234" name="Google Shape;23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8202" y="510778"/>
            <a:ext cx="3942068" cy="41627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Classes</a:t>
            </a:r>
            <a:endParaRPr/>
          </a:p>
        </p:txBody>
      </p:sp>
      <p:sp>
        <p:nvSpPr>
          <p:cNvPr id="240" name="Google Shape;240;p48"/>
          <p:cNvSpPr txBox="1"/>
          <p:nvPr>
            <p:ph idx="1" type="body"/>
          </p:nvPr>
        </p:nvSpPr>
        <p:spPr>
          <a:xfrm>
            <a:off x="387900" y="994525"/>
            <a:ext cx="3703500" cy="3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Once we have a class, we can use it to create different objects that belong to that class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objects don’t have to be the same.</a:t>
            </a:r>
            <a:br>
              <a:rPr lang="en" sz="2400"/>
            </a:br>
            <a:br>
              <a:rPr lang="en" sz="2400"/>
            </a:br>
            <a:r>
              <a:rPr lang="en" sz="2400"/>
              <a:t>All of these are objects are cars, but each car is different</a:t>
            </a:r>
            <a:endParaRPr sz="2400"/>
          </a:p>
        </p:txBody>
      </p:sp>
      <p:pic>
        <p:nvPicPr>
          <p:cNvPr id="241" name="Google Shape;241;p48"/>
          <p:cNvPicPr preferRelativeResize="0"/>
          <p:nvPr/>
        </p:nvPicPr>
        <p:blipFill rotWithShape="1">
          <a:blip r:embed="rId3">
            <a:alphaModFix/>
          </a:blip>
          <a:srcRect b="5126" l="7916" r="7917" t="5126"/>
          <a:stretch/>
        </p:blipFill>
        <p:spPr>
          <a:xfrm>
            <a:off x="4091242" y="840658"/>
            <a:ext cx="4990429" cy="346218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Classes</a:t>
            </a:r>
            <a:endParaRPr/>
          </a:p>
        </p:txBody>
      </p:sp>
      <p:sp>
        <p:nvSpPr>
          <p:cNvPr id="247" name="Google Shape;247;p49"/>
          <p:cNvSpPr txBox="1"/>
          <p:nvPr>
            <p:ph idx="1" type="body"/>
          </p:nvPr>
        </p:nvSpPr>
        <p:spPr>
          <a:xfrm>
            <a:off x="387900" y="994525"/>
            <a:ext cx="3703500" cy="3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Creating an object from a class is called </a:t>
            </a:r>
            <a:r>
              <a:rPr lang="en" sz="2400">
                <a:solidFill>
                  <a:schemeClr val="accent6"/>
                </a:solidFill>
              </a:rPr>
              <a:t>instantiation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And objects created like this are called </a:t>
            </a:r>
            <a:r>
              <a:rPr lang="en" sz="2400">
                <a:solidFill>
                  <a:schemeClr val="accent6"/>
                </a:solidFill>
              </a:rPr>
              <a:t>instances </a:t>
            </a:r>
            <a:r>
              <a:rPr lang="en" sz="2400"/>
              <a:t>of that class</a:t>
            </a:r>
            <a:endParaRPr sz="2400"/>
          </a:p>
        </p:txBody>
      </p:sp>
      <p:pic>
        <p:nvPicPr>
          <p:cNvPr id="248" name="Google Shape;248;p49"/>
          <p:cNvPicPr preferRelativeResize="0"/>
          <p:nvPr/>
        </p:nvPicPr>
        <p:blipFill rotWithShape="1">
          <a:blip r:embed="rId3">
            <a:alphaModFix/>
          </a:blip>
          <a:srcRect b="5124" l="7920" r="7911" t="5124"/>
          <a:stretch/>
        </p:blipFill>
        <p:spPr>
          <a:xfrm>
            <a:off x="4091392" y="239608"/>
            <a:ext cx="4990429" cy="346218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9" name="Google Shape;249;p49"/>
          <p:cNvSpPr txBox="1"/>
          <p:nvPr/>
        </p:nvSpPr>
        <p:spPr>
          <a:xfrm>
            <a:off x="387900" y="3701800"/>
            <a:ext cx="86940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Each car is an instance of the 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original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car class, they have their own color, brand, and make.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They all could have their own drive function. driving 10 miles with the green car won't change the miles/gas of the red car. 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Classes</a:t>
            </a:r>
            <a:endParaRPr/>
          </a:p>
        </p:txBody>
      </p:sp>
      <p:sp>
        <p:nvSpPr>
          <p:cNvPr id="255" name="Google Shape;255;p50"/>
          <p:cNvSpPr txBox="1"/>
          <p:nvPr>
            <p:ph idx="1" type="body"/>
          </p:nvPr>
        </p:nvSpPr>
        <p:spPr>
          <a:xfrm>
            <a:off x="387900" y="994525"/>
            <a:ext cx="39804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</a:t>
            </a:r>
            <a:r>
              <a:rPr lang="en" sz="2400">
                <a:solidFill>
                  <a:schemeClr val="accent6"/>
                </a:solidFill>
              </a:rPr>
              <a:t>construct </a:t>
            </a:r>
            <a:r>
              <a:rPr lang="en" sz="2400"/>
              <a:t>an instance of a class, you can use the name of the class followed by parenthesis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use type to get the name of the class of a variable</a:t>
            </a:r>
            <a:endParaRPr/>
          </a:p>
        </p:txBody>
      </p:sp>
      <p:sp>
        <p:nvSpPr>
          <p:cNvPr id="256" name="Google Shape;256;p50"/>
          <p:cNvSpPr txBox="1"/>
          <p:nvPr/>
        </p:nvSpPr>
        <p:spPr>
          <a:xfrm>
            <a:off x="4368308" y="1157825"/>
            <a:ext cx="4387800" cy="16854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a_list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a_set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a_list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),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a_list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a_set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),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a_set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57" name="Google Shape;257;p50"/>
          <p:cNvSpPr txBox="1"/>
          <p:nvPr/>
        </p:nvSpPr>
        <p:spPr>
          <a:xfrm>
            <a:off x="4368308" y="3075339"/>
            <a:ext cx="4387800" cy="103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&lt;class 'list'&gt;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&lt;class 'set'&gt; set()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1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an Object</a:t>
            </a:r>
            <a:endParaRPr/>
          </a:p>
        </p:txBody>
      </p:sp>
      <p:sp>
        <p:nvSpPr>
          <p:cNvPr id="263" name="Google Shape;263;p5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Using python to create the </a:t>
            </a:r>
            <a:r>
              <a:rPr lang="en"/>
              <a:t>blueprint for an object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 Counter</a:t>
            </a:r>
            <a:endParaRPr/>
          </a:p>
        </p:txBody>
      </p:sp>
      <p:sp>
        <p:nvSpPr>
          <p:cNvPr id="269" name="Google Shape;269;p52"/>
          <p:cNvSpPr txBox="1"/>
          <p:nvPr>
            <p:ph idx="1" type="body"/>
          </p:nvPr>
        </p:nvSpPr>
        <p:spPr>
          <a:xfrm>
            <a:off x="567350" y="994525"/>
            <a:ext cx="4173000" cy="3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make an Object in python that counts from 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should store the number it has counted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should have a function to increase the counter by 1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and a simple method to print out the count in a special format </a:t>
            </a:r>
            <a:endParaRPr sz="2400"/>
          </a:p>
        </p:txBody>
      </p:sp>
      <p:pic>
        <p:nvPicPr>
          <p:cNvPr descr="A person holding a light bulb" id="270" name="Google Shape;27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Property</a:t>
            </a:r>
            <a:endParaRPr/>
          </a:p>
        </p:txBody>
      </p:sp>
      <p:sp>
        <p:nvSpPr>
          <p:cNvPr id="276" name="Google Shape;276;p53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Counter should store a variable for the current number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variable in a class is called a </a:t>
            </a:r>
            <a:r>
              <a:rPr b="1" lang="en" sz="2400">
                <a:solidFill>
                  <a:schemeClr val="accent6"/>
                </a:solidFill>
              </a:rPr>
              <a:t>property </a:t>
            </a:r>
            <a:r>
              <a:rPr lang="en" sz="2400"/>
              <a:t>(or </a:t>
            </a:r>
            <a:r>
              <a:rPr lang="en" sz="2400">
                <a:solidFill>
                  <a:schemeClr val="accent6"/>
                </a:solidFill>
              </a:rPr>
              <a:t>attribute/field</a:t>
            </a:r>
            <a:r>
              <a:rPr lang="en" sz="2400"/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77" name="Google Shape;277;p53"/>
          <p:cNvSpPr txBox="1"/>
          <p:nvPr/>
        </p:nvSpPr>
        <p:spPr>
          <a:xfrm>
            <a:off x="5014451" y="783269"/>
            <a:ext cx="3902100" cy="265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78" name="Google Shape;278;p53"/>
          <p:cNvSpPr txBox="1"/>
          <p:nvPr/>
        </p:nvSpPr>
        <p:spPr>
          <a:xfrm>
            <a:off x="5014451" y="3593976"/>
            <a:ext cx="3902100" cy="103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10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>
            <p:ph idx="1" type="body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Objects: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What are they?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>
                <a:latin typeface="Roboto Slab"/>
                <a:ea typeface="Roboto Slab"/>
                <a:cs typeface="Roboto Slab"/>
                <a:sym typeface="Roboto Slab"/>
              </a:rPr>
              <a:t>What is Object-Oriented Programming?</a:t>
            </a:r>
            <a:endParaRPr sz="13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Classes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What are they?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Roboto Slab"/>
                <a:ea typeface="Roboto Slab"/>
                <a:cs typeface="Roboto Slab"/>
                <a:sym typeface="Roboto Slab"/>
              </a:rPr>
              <a:t>Creating Properties, Methods, Constructors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Designing and Using Classes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Making an Object from a Class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1" name="Google Shape;161;p36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4"/>
          <p:cNvSpPr txBox="1"/>
          <p:nvPr/>
        </p:nvSpPr>
        <p:spPr>
          <a:xfrm>
            <a:off x="5014451" y="783269"/>
            <a:ext cx="3902100" cy="265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84" name="Google Shape;284;p5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Property</a:t>
            </a:r>
            <a:endParaRPr/>
          </a:p>
        </p:txBody>
      </p:sp>
      <p:sp>
        <p:nvSpPr>
          <p:cNvPr id="285" name="Google Shape;285;p54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One way to create a property, is to (inside the class) set its value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this case, we’ve created a property called count and set its value to 0</a:t>
            </a:r>
            <a:endParaRPr/>
          </a:p>
        </p:txBody>
      </p:sp>
      <p:sp>
        <p:nvSpPr>
          <p:cNvPr id="286" name="Google Shape;286;p54"/>
          <p:cNvSpPr txBox="1"/>
          <p:nvPr/>
        </p:nvSpPr>
        <p:spPr>
          <a:xfrm>
            <a:off x="5014451" y="3593976"/>
            <a:ext cx="3902100" cy="103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10</a:t>
            </a:r>
            <a:endParaRPr sz="1100"/>
          </a:p>
        </p:txBody>
      </p:sp>
      <p:sp>
        <p:nvSpPr>
          <p:cNvPr id="287" name="Google Shape;287;p54"/>
          <p:cNvSpPr/>
          <p:nvPr/>
        </p:nvSpPr>
        <p:spPr>
          <a:xfrm>
            <a:off x="5619136" y="1143000"/>
            <a:ext cx="1437968" cy="39083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5"/>
          <p:cNvSpPr txBox="1"/>
          <p:nvPr/>
        </p:nvSpPr>
        <p:spPr>
          <a:xfrm>
            <a:off x="5014451" y="783269"/>
            <a:ext cx="3902100" cy="265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93" name="Google Shape;293;p5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Property</a:t>
            </a:r>
            <a:endParaRPr/>
          </a:p>
        </p:txBody>
      </p:sp>
      <p:sp>
        <p:nvSpPr>
          <p:cNvPr id="294" name="Google Shape;294;p55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After creating a counter object, with a property you can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Get its value by doing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object.property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Change its value by doung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object.property=value</a:t>
            </a:r>
            <a:endParaRPr/>
          </a:p>
        </p:txBody>
      </p:sp>
      <p:sp>
        <p:nvSpPr>
          <p:cNvPr id="295" name="Google Shape;295;p55"/>
          <p:cNvSpPr txBox="1"/>
          <p:nvPr/>
        </p:nvSpPr>
        <p:spPr>
          <a:xfrm>
            <a:off x="5014451" y="3593976"/>
            <a:ext cx="3902100" cy="103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10</a:t>
            </a:r>
            <a:endParaRPr sz="1100"/>
          </a:p>
        </p:txBody>
      </p:sp>
      <p:sp>
        <p:nvSpPr>
          <p:cNvPr id="296" name="Google Shape;296;p55"/>
          <p:cNvSpPr/>
          <p:nvPr/>
        </p:nvSpPr>
        <p:spPr>
          <a:xfrm>
            <a:off x="5928852" y="2094271"/>
            <a:ext cx="2418735" cy="39083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55"/>
          <p:cNvSpPr/>
          <p:nvPr/>
        </p:nvSpPr>
        <p:spPr>
          <a:xfrm>
            <a:off x="5036574" y="2757949"/>
            <a:ext cx="3237271" cy="39083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303" name="Google Shape;303;p56"/>
          <p:cNvSpPr txBox="1"/>
          <p:nvPr>
            <p:ph idx="1" type="body"/>
          </p:nvPr>
        </p:nvSpPr>
        <p:spPr>
          <a:xfrm>
            <a:off x="387900" y="994525"/>
            <a:ext cx="4517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should be able to increment the count of the counter by calling a function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function in a class is called a </a:t>
            </a:r>
            <a:r>
              <a:rPr b="1" lang="en" sz="2400">
                <a:solidFill>
                  <a:schemeClr val="accent6"/>
                </a:solidFill>
              </a:rPr>
              <a:t>method</a:t>
            </a:r>
            <a:endParaRPr b="1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For a list, append is a method</a:t>
            </a:r>
            <a:endParaRPr/>
          </a:p>
        </p:txBody>
      </p:sp>
      <p:sp>
        <p:nvSpPr>
          <p:cNvPr id="304" name="Google Shape;304;p56"/>
          <p:cNvSpPr txBox="1"/>
          <p:nvPr/>
        </p:nvSpPr>
        <p:spPr>
          <a:xfrm>
            <a:off x="5014451" y="460102"/>
            <a:ext cx="3902100" cy="3301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05" name="Google Shape;305;p56"/>
          <p:cNvSpPr txBox="1"/>
          <p:nvPr/>
        </p:nvSpPr>
        <p:spPr>
          <a:xfrm>
            <a:off x="5014451" y="3947264"/>
            <a:ext cx="3902100" cy="103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1</a:t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7"/>
          <p:cNvSpPr txBox="1"/>
          <p:nvPr/>
        </p:nvSpPr>
        <p:spPr>
          <a:xfrm>
            <a:off x="5014451" y="460102"/>
            <a:ext cx="3902100" cy="3301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11" name="Google Shape;311;p5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312" name="Google Shape;312;p57"/>
          <p:cNvSpPr txBox="1"/>
          <p:nvPr>
            <p:ph idx="1" type="body"/>
          </p:nvPr>
        </p:nvSpPr>
        <p:spPr>
          <a:xfrm>
            <a:off x="387900" y="994525"/>
            <a:ext cx="4460100" cy="3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create a method, make a function inside a class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first parameter to a method is ALWAYS the instance of the class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is commonly called ‘self’ but we could call it anything</a:t>
            </a:r>
            <a:endParaRPr/>
          </a:p>
        </p:txBody>
      </p:sp>
      <p:sp>
        <p:nvSpPr>
          <p:cNvPr id="313" name="Google Shape;313;p57"/>
          <p:cNvSpPr txBox="1"/>
          <p:nvPr/>
        </p:nvSpPr>
        <p:spPr>
          <a:xfrm>
            <a:off x="5014451" y="3947264"/>
            <a:ext cx="3902100" cy="103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1</a:t>
            </a:r>
            <a:endParaRPr sz="1100"/>
          </a:p>
        </p:txBody>
      </p:sp>
      <p:sp>
        <p:nvSpPr>
          <p:cNvPr id="314" name="Google Shape;314;p57"/>
          <p:cNvSpPr/>
          <p:nvPr/>
        </p:nvSpPr>
        <p:spPr>
          <a:xfrm>
            <a:off x="5589639" y="1123201"/>
            <a:ext cx="2925711" cy="68347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7"/>
          <p:cNvSpPr txBox="1"/>
          <p:nvPr>
            <p:ph idx="1" type="body"/>
          </p:nvPr>
        </p:nvSpPr>
        <p:spPr>
          <a:xfrm>
            <a:off x="57100" y="4371300"/>
            <a:ext cx="44601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a list's append method only changes </a:t>
            </a:r>
            <a:r>
              <a:rPr b="1" lang="en" sz="2400"/>
              <a:t>that </a:t>
            </a:r>
            <a:r>
              <a:rPr lang="en" sz="2400"/>
              <a:t>list, it </a:t>
            </a:r>
            <a:r>
              <a:rPr lang="en" sz="2400"/>
              <a:t>affects</a:t>
            </a:r>
            <a:r>
              <a:rPr lang="en" sz="2400"/>
              <a:t> only the self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8"/>
          <p:cNvSpPr txBox="1"/>
          <p:nvPr/>
        </p:nvSpPr>
        <p:spPr>
          <a:xfrm>
            <a:off x="5014451" y="460102"/>
            <a:ext cx="3902100" cy="3301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21" name="Google Shape;321;p5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Self</a:t>
            </a:r>
            <a:endParaRPr/>
          </a:p>
        </p:txBody>
      </p:sp>
      <p:sp>
        <p:nvSpPr>
          <p:cNvPr id="322" name="Google Shape;322;p58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self parameter is needed so you can access the specified object’s </a:t>
            </a:r>
            <a:r>
              <a:rPr lang="en" sz="2400"/>
              <a:t>properties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use self in this case to change the value of the count property</a:t>
            </a:r>
            <a:endParaRPr/>
          </a:p>
        </p:txBody>
      </p:sp>
      <p:sp>
        <p:nvSpPr>
          <p:cNvPr id="323" name="Google Shape;323;p58"/>
          <p:cNvSpPr txBox="1"/>
          <p:nvPr/>
        </p:nvSpPr>
        <p:spPr>
          <a:xfrm>
            <a:off x="5014451" y="3947264"/>
            <a:ext cx="3902100" cy="103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1</a:t>
            </a:r>
            <a:endParaRPr sz="1100"/>
          </a:p>
        </p:txBody>
      </p:sp>
      <p:sp>
        <p:nvSpPr>
          <p:cNvPr id="324" name="Google Shape;324;p58"/>
          <p:cNvSpPr/>
          <p:nvPr/>
        </p:nvSpPr>
        <p:spPr>
          <a:xfrm>
            <a:off x="6231194" y="1489586"/>
            <a:ext cx="2298905" cy="28915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8"/>
          <p:cNvSpPr/>
          <p:nvPr/>
        </p:nvSpPr>
        <p:spPr>
          <a:xfrm>
            <a:off x="6835877" y="1150373"/>
            <a:ext cx="612059" cy="28915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9"/>
          <p:cNvSpPr txBox="1"/>
          <p:nvPr/>
        </p:nvSpPr>
        <p:spPr>
          <a:xfrm>
            <a:off x="5014451" y="460102"/>
            <a:ext cx="3902100" cy="3301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31" name="Google Shape;331;p5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332" name="Google Shape;332;p59"/>
          <p:cNvSpPr txBox="1"/>
          <p:nvPr>
            <p:ph idx="1" type="body"/>
          </p:nvPr>
        </p:nvSpPr>
        <p:spPr>
          <a:xfrm>
            <a:off x="4450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run a method, you can do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object.method(param1,…)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this case, there are no parameters. If you wanted to define some for the method: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def method(self,param1,…)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33" name="Google Shape;333;p59"/>
          <p:cNvSpPr txBox="1"/>
          <p:nvPr/>
        </p:nvSpPr>
        <p:spPr>
          <a:xfrm>
            <a:off x="5014451" y="3947264"/>
            <a:ext cx="3902100" cy="103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1</a:t>
            </a:r>
            <a:endParaRPr sz="1100"/>
          </a:p>
        </p:txBody>
      </p:sp>
      <p:sp>
        <p:nvSpPr>
          <p:cNvPr id="334" name="Google Shape;334;p59"/>
          <p:cNvSpPr/>
          <p:nvPr/>
        </p:nvSpPr>
        <p:spPr>
          <a:xfrm>
            <a:off x="5036575" y="3054474"/>
            <a:ext cx="2433483" cy="39083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Constructor</a:t>
            </a:r>
            <a:endParaRPr/>
          </a:p>
        </p:txBody>
      </p:sp>
      <p:sp>
        <p:nvSpPr>
          <p:cNvPr id="340" name="Google Shape;340;p60"/>
          <p:cNvSpPr txBox="1"/>
          <p:nvPr>
            <p:ph idx="1" type="body"/>
          </p:nvPr>
        </p:nvSpPr>
        <p:spPr>
          <a:xfrm>
            <a:off x="387900" y="994525"/>
            <a:ext cx="3984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Maybe you want to start the counter at a different number than zero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We can feed in the starting number when we instantiate the Counter</a:t>
            </a:r>
            <a:endParaRPr sz="1600"/>
          </a:p>
        </p:txBody>
      </p:sp>
      <p:sp>
        <p:nvSpPr>
          <p:cNvPr id="341" name="Google Shape;341;p60"/>
          <p:cNvSpPr txBox="1"/>
          <p:nvPr/>
        </p:nvSpPr>
        <p:spPr>
          <a:xfrm>
            <a:off x="4372898" y="298519"/>
            <a:ext cx="4543800" cy="3624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start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start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42" name="Google Shape;342;p60"/>
          <p:cNvSpPr txBox="1"/>
          <p:nvPr/>
        </p:nvSpPr>
        <p:spPr>
          <a:xfrm>
            <a:off x="4372898" y="3947264"/>
            <a:ext cx="4543800" cy="103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5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6</a:t>
            </a:r>
            <a:endParaRPr sz="1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Constructor</a:t>
            </a:r>
            <a:endParaRPr/>
          </a:p>
        </p:txBody>
      </p:sp>
      <p:sp>
        <p:nvSpPr>
          <p:cNvPr id="348" name="Google Shape;348;p61"/>
          <p:cNvSpPr txBox="1"/>
          <p:nvPr>
            <p:ph idx="1" type="body"/>
          </p:nvPr>
        </p:nvSpPr>
        <p:spPr>
          <a:xfrm>
            <a:off x="387900" y="994525"/>
            <a:ext cx="3984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The function run when a class is instantiated is called the constructor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This is a special method called </a:t>
            </a: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__init__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Since it’s a method, the first parameter is self</a:t>
            </a:r>
            <a:endParaRPr sz="1600"/>
          </a:p>
        </p:txBody>
      </p:sp>
      <p:sp>
        <p:nvSpPr>
          <p:cNvPr id="349" name="Google Shape;349;p61"/>
          <p:cNvSpPr txBox="1"/>
          <p:nvPr/>
        </p:nvSpPr>
        <p:spPr>
          <a:xfrm>
            <a:off x="4372898" y="298519"/>
            <a:ext cx="4543800" cy="3624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start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start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50" name="Google Shape;350;p61"/>
          <p:cNvSpPr/>
          <p:nvPr/>
        </p:nvSpPr>
        <p:spPr>
          <a:xfrm>
            <a:off x="4977581" y="665235"/>
            <a:ext cx="3864076" cy="65474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61"/>
          <p:cNvSpPr txBox="1"/>
          <p:nvPr/>
        </p:nvSpPr>
        <p:spPr>
          <a:xfrm>
            <a:off x="4372898" y="3947264"/>
            <a:ext cx="4543800" cy="103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5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6</a:t>
            </a:r>
            <a:endParaRPr sz="1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2"/>
          <p:cNvSpPr txBox="1"/>
          <p:nvPr/>
        </p:nvSpPr>
        <p:spPr>
          <a:xfrm>
            <a:off x="4372898" y="298519"/>
            <a:ext cx="4543800" cy="3624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start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start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57" name="Google Shape;357;p6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Constructor</a:t>
            </a:r>
            <a:endParaRPr/>
          </a:p>
        </p:txBody>
      </p:sp>
      <p:sp>
        <p:nvSpPr>
          <p:cNvPr id="358" name="Google Shape;358;p62"/>
          <p:cNvSpPr txBox="1"/>
          <p:nvPr>
            <p:ph idx="1" type="body"/>
          </p:nvPr>
        </p:nvSpPr>
        <p:spPr>
          <a:xfrm>
            <a:off x="387900" y="994525"/>
            <a:ext cx="3984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Inside the constructor, we can setup the object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We can create properties by using </a:t>
            </a: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self.property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In this case, we create the count property with the value of the start parameter </a:t>
            </a:r>
            <a:endParaRPr sz="1600"/>
          </a:p>
        </p:txBody>
      </p:sp>
      <p:sp>
        <p:nvSpPr>
          <p:cNvPr id="359" name="Google Shape;359;p62"/>
          <p:cNvSpPr txBox="1"/>
          <p:nvPr/>
        </p:nvSpPr>
        <p:spPr>
          <a:xfrm>
            <a:off x="4372898" y="3947264"/>
            <a:ext cx="4543800" cy="103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5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6</a:t>
            </a:r>
            <a:endParaRPr sz="1100"/>
          </a:p>
        </p:txBody>
      </p:sp>
      <p:sp>
        <p:nvSpPr>
          <p:cNvPr id="360" name="Google Shape;360;p62"/>
          <p:cNvSpPr/>
          <p:nvPr/>
        </p:nvSpPr>
        <p:spPr>
          <a:xfrm>
            <a:off x="5545393" y="1010263"/>
            <a:ext cx="2743201" cy="30971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/>
          <p:nvPr/>
        </p:nvSpPr>
        <p:spPr>
          <a:xfrm>
            <a:off x="4372898" y="298519"/>
            <a:ext cx="4543800" cy="3624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start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start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66" name="Google Shape;366;p6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Constructor</a:t>
            </a:r>
            <a:endParaRPr/>
          </a:p>
        </p:txBody>
      </p:sp>
      <p:sp>
        <p:nvSpPr>
          <p:cNvPr id="367" name="Google Shape;367;p63"/>
          <p:cNvSpPr txBox="1"/>
          <p:nvPr>
            <p:ph idx="1" type="body"/>
          </p:nvPr>
        </p:nvSpPr>
        <p:spPr>
          <a:xfrm>
            <a:off x="387900" y="994525"/>
            <a:ext cx="4052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The Constructor is automatically called when the object is instantiated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So, any parameters the constructor needs must be given when the object is made</a:t>
            </a:r>
            <a:endParaRPr sz="1600"/>
          </a:p>
        </p:txBody>
      </p:sp>
      <p:sp>
        <p:nvSpPr>
          <p:cNvPr id="368" name="Google Shape;368;p63"/>
          <p:cNvSpPr txBox="1"/>
          <p:nvPr/>
        </p:nvSpPr>
        <p:spPr>
          <a:xfrm>
            <a:off x="4372898" y="3947264"/>
            <a:ext cx="4543800" cy="1038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5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6</a:t>
            </a:r>
            <a:endParaRPr sz="1100"/>
          </a:p>
        </p:txBody>
      </p:sp>
      <p:sp>
        <p:nvSpPr>
          <p:cNvPr id="369" name="Google Shape;369;p63"/>
          <p:cNvSpPr/>
          <p:nvPr/>
        </p:nvSpPr>
        <p:spPr>
          <a:xfrm>
            <a:off x="6261857" y="2297924"/>
            <a:ext cx="1569536" cy="30971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67" name="Google Shape;167;p37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10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Last participation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11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HW6 DUE 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CAPSTONE PROJECT RELEASED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4"/>
          <p:cNvSpPr txBox="1"/>
          <p:nvPr/>
        </p:nvSpPr>
        <p:spPr>
          <a:xfrm>
            <a:off x="4488948" y="1097895"/>
            <a:ext cx="4543800" cy="3624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start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start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75" name="Google Shape;375;p6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Activity: </a:t>
            </a:r>
            <a:r>
              <a:rPr lang="en"/>
              <a:t>Second method</a:t>
            </a:r>
            <a:endParaRPr/>
          </a:p>
        </p:txBody>
      </p:sp>
      <p:sp>
        <p:nvSpPr>
          <p:cNvPr id="376" name="Google Shape;376;p64"/>
          <p:cNvSpPr txBox="1"/>
          <p:nvPr>
            <p:ph idx="1" type="body"/>
          </p:nvPr>
        </p:nvSpPr>
        <p:spPr>
          <a:xfrm>
            <a:off x="387900" y="994525"/>
            <a:ext cx="4052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Create a second method for the counter class called "visual_print"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this should print the current count like this: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"    The count is: 7"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and then </a:t>
            </a:r>
            <a:r>
              <a:rPr lang="en" sz="2200"/>
              <a:t>print</a:t>
            </a:r>
            <a:r>
              <a:rPr lang="en" sz="2200"/>
              <a:t> out that many * after</a:t>
            </a:r>
            <a:endParaRPr sz="2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382" name="Google Shape;382;p65"/>
          <p:cNvSpPr txBox="1"/>
          <p:nvPr>
            <p:ph idx="1" type="body"/>
          </p:nvPr>
        </p:nvSpPr>
        <p:spPr>
          <a:xfrm>
            <a:off x="182625" y="925700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We made a Counter class that:</a:t>
            </a:r>
            <a:endParaRPr sz="1600"/>
          </a:p>
          <a:p>
            <a:pPr indent="-165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" sz="2200"/>
              <a:t>Has a constructor to set the initial count</a:t>
            </a:r>
            <a:endParaRPr sz="1600"/>
          </a:p>
          <a:p>
            <a:pPr indent="-165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" sz="2200"/>
              <a:t>Has a property for storing the count</a:t>
            </a:r>
            <a:endParaRPr sz="1600"/>
          </a:p>
          <a:p>
            <a:pPr indent="-165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" sz="2200"/>
              <a:t>Has a method for incrementing the count</a:t>
            </a:r>
            <a:endParaRPr sz="1600"/>
          </a:p>
        </p:txBody>
      </p:sp>
      <p:sp>
        <p:nvSpPr>
          <p:cNvPr id="383" name="Google Shape;383;p65"/>
          <p:cNvSpPr txBox="1"/>
          <p:nvPr/>
        </p:nvSpPr>
        <p:spPr>
          <a:xfrm>
            <a:off x="710025" y="3489650"/>
            <a:ext cx="3118200" cy="1531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5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6</a:t>
            </a:r>
            <a:endParaRPr sz="1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    The count is: 6</a:t>
            </a:r>
            <a:endParaRPr sz="1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 ******</a:t>
            </a:r>
            <a:endParaRPr sz="1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4" name="Google Shape;384;p65"/>
          <p:cNvSpPr txBox="1"/>
          <p:nvPr/>
        </p:nvSpPr>
        <p:spPr>
          <a:xfrm>
            <a:off x="4122000" y="298525"/>
            <a:ext cx="5022000" cy="3532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start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start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5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visual_print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(f"\tThe count is: {</a:t>
            </a:r>
            <a:r>
              <a:rPr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}")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('*'*</a:t>
            </a:r>
            <a:r>
              <a:rPr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inc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my_counter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visual_print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 Class</a:t>
            </a:r>
            <a:endParaRPr/>
          </a:p>
        </p:txBody>
      </p:sp>
      <p:sp>
        <p:nvSpPr>
          <p:cNvPr id="390" name="Google Shape;390;p6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Using instances of an object to solve a problem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Setup</a:t>
            </a:r>
            <a:endParaRPr/>
          </a:p>
        </p:txBody>
      </p:sp>
      <p:sp>
        <p:nvSpPr>
          <p:cNvPr id="396" name="Google Shape;396;p67"/>
          <p:cNvSpPr txBox="1"/>
          <p:nvPr>
            <p:ph idx="1" type="body"/>
          </p:nvPr>
        </p:nvSpPr>
        <p:spPr>
          <a:xfrm>
            <a:off x="387900" y="1116950"/>
            <a:ext cx="4843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On the website is a class called Undo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class keeps track of a value so that changes to it can be undone (and redone)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A person holding a light bulb" id="397" name="Google Shape;39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Activity: Use a class</a:t>
            </a:r>
            <a:endParaRPr/>
          </a:p>
        </p:txBody>
      </p:sp>
      <p:sp>
        <p:nvSpPr>
          <p:cNvPr id="403" name="Google Shape;403;p6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After each step, print the value (using get) and the history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Instantiate the class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Update the value 3 times. 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Undo your changes twice.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2400"/>
              <a:t>Redo a change.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2400"/>
              <a:t>Set a new value</a:t>
            </a:r>
            <a:endParaRPr/>
          </a:p>
          <a:p>
            <a:pPr indent="-2286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When to use a class</a:t>
            </a:r>
            <a:endParaRPr/>
          </a:p>
        </p:txBody>
      </p:sp>
      <p:sp>
        <p:nvSpPr>
          <p:cNvPr id="409" name="Google Shape;409;p6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Use a class if: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Want to organize data into groups (having to do with a class)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Want to write functions to run on that data only</a:t>
            </a:r>
            <a:endParaRPr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Don’t use a class if: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No data to organize or no functions to run on that data only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0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Designing a Class</a:t>
            </a:r>
            <a:endParaRPr sz="5880"/>
          </a:p>
        </p:txBody>
      </p:sp>
      <p:sp>
        <p:nvSpPr>
          <p:cNvPr id="415" name="Google Shape;415;p70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Classes can represent anything abstractly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a class?</a:t>
            </a:r>
            <a:endParaRPr/>
          </a:p>
        </p:txBody>
      </p:sp>
      <p:sp>
        <p:nvSpPr>
          <p:cNvPr id="421" name="Google Shape;421;p71"/>
          <p:cNvSpPr txBox="1"/>
          <p:nvPr>
            <p:ph idx="1" type="body"/>
          </p:nvPr>
        </p:nvSpPr>
        <p:spPr>
          <a:xfrm>
            <a:off x="387900" y="925700"/>
            <a:ext cx="8368200" cy="4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Imagine you are trying to simulate a city of 15 million people.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and every one of them has a job, has hobbies, has relationships, has to eat/sleep, ect.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Simulating this city seems like an impossibly difficult task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But if we make an object that represents an individual citizen, that all of their own attributes, and do one of a handful of functions based on those attributes things get a little easier.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underpinning of </a:t>
            </a:r>
            <a:r>
              <a:rPr b="1" lang="en">
                <a:solidFill>
                  <a:schemeClr val="accent6"/>
                </a:solidFill>
              </a:rPr>
              <a:t>Object Oriented Programming</a:t>
            </a:r>
            <a:r>
              <a:rPr lang="en"/>
              <a:t>, and will be the focus of the next class in the sequence CS160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Activity: Design a Class</a:t>
            </a:r>
            <a:endParaRPr/>
          </a:p>
        </p:txBody>
      </p:sp>
      <p:sp>
        <p:nvSpPr>
          <p:cNvPr id="427" name="Google Shape;427;p72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Design something you could represent with a class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At least 2 Properties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At least 2 Methods</a:t>
            </a:r>
            <a:endParaRPr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When done, write some code for your class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Don’t need to fill out the contents of the methods (just the definition and parameters)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Try to fill out the __init__ method (for creating properties)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3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Let’s review</a:t>
            </a:r>
            <a:endParaRPr sz="2200"/>
          </a:p>
        </p:txBody>
      </p:sp>
      <p:sp>
        <p:nvSpPr>
          <p:cNvPr id="433" name="Google Shape;433;p73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73" name="Google Shape;173;p3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Reviewing Last Week's Lecture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439" name="Google Shape;439;p74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Objects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n"/>
              <a:t>Collections of Data and Methods. Instantiated from Classes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Classes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n"/>
              <a:t>Blueprints for creating objects. Contains: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"/>
              <a:t>Properties: The data stored in the object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"/>
              <a:t>Methods: What the class can do with that data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"/>
              <a:t>Constructor: Describes what to do when creating an object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/>
              <a:t>- Self: When creating a method, the first parameter is always the instance of the class calling the method. This is usually named self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445" name="Google Shape;445;p75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10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Last participation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11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HW6 DUE 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CAPSTONE PROJECT RELEASED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Recap: Recursion</a:t>
            </a:r>
            <a:endParaRPr/>
          </a:p>
        </p:txBody>
      </p:sp>
      <p:sp>
        <p:nvSpPr>
          <p:cNvPr id="179" name="Google Shape;179;p39"/>
          <p:cNvSpPr txBox="1"/>
          <p:nvPr>
            <p:ph idx="1" type="body"/>
          </p:nvPr>
        </p:nvSpPr>
        <p:spPr>
          <a:xfrm>
            <a:off x="387900" y="994525"/>
            <a:ext cx="3896400" cy="3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Recursion</a:t>
            </a:r>
            <a:endParaRPr sz="1600"/>
          </a:p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" sz="2200"/>
              <a:t>Breaking a problem up into smaller versions of the same problem</a:t>
            </a:r>
            <a:endParaRPr sz="16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Requires</a:t>
            </a:r>
            <a:endParaRPr sz="1600"/>
          </a:p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" sz="2200"/>
              <a:t>Recursive Case: When to recall the function</a:t>
            </a:r>
            <a:endParaRPr sz="1600"/>
          </a:p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" sz="2200"/>
              <a:t>Base Case: When to not recall the function</a:t>
            </a:r>
            <a:endParaRPr sz="1600"/>
          </a:p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" sz="2200"/>
              <a:t>Progress towards the base case: So, no infinite loop</a:t>
            </a:r>
            <a:endParaRPr sz="1600"/>
          </a:p>
        </p:txBody>
      </p:sp>
      <p:pic>
        <p:nvPicPr>
          <p:cNvPr descr="Diagram&#10;&#10;Description automatically generated" id="180" name="Google Shape;180;p39"/>
          <p:cNvPicPr preferRelativeResize="0"/>
          <p:nvPr/>
        </p:nvPicPr>
        <p:blipFill rotWithShape="1">
          <a:blip r:embed="rId3">
            <a:alphaModFix/>
          </a:blip>
          <a:srcRect b="5589" l="10633" r="10633" t="0"/>
          <a:stretch/>
        </p:blipFill>
        <p:spPr>
          <a:xfrm>
            <a:off x="4284407" y="727825"/>
            <a:ext cx="4793227" cy="36878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Objects</a:t>
            </a:r>
            <a:endParaRPr/>
          </a:p>
        </p:txBody>
      </p:sp>
      <p:sp>
        <p:nvSpPr>
          <p:cNvPr id="186" name="Google Shape;186;p40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Organizing</a:t>
            </a:r>
            <a:r>
              <a:rPr lang="en"/>
              <a:t> information together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Objects</a:t>
            </a:r>
            <a:endParaRPr/>
          </a:p>
        </p:txBody>
      </p:sp>
      <p:sp>
        <p:nvSpPr>
          <p:cNvPr id="192" name="Google Shape;192;p41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>
                <a:solidFill>
                  <a:schemeClr val="accent6"/>
                </a:solidFill>
              </a:rPr>
              <a:t>Objects</a:t>
            </a:r>
            <a:r>
              <a:rPr lang="en" sz="2400"/>
              <a:t> are a collection of variables and functions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are a way to group things together, and can be used to represent/simulate real world objects, or can be used as tools to speed up </a:t>
            </a:r>
            <a:r>
              <a:rPr lang="en" sz="2400"/>
              <a:t>programming</a:t>
            </a:r>
            <a:endParaRPr sz="2400"/>
          </a:p>
        </p:txBody>
      </p:sp>
      <p:pic>
        <p:nvPicPr>
          <p:cNvPr id="193" name="Google Shape;19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0717" y="575186"/>
            <a:ext cx="3942068" cy="41627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Objects</a:t>
            </a:r>
            <a:endParaRPr/>
          </a:p>
        </p:txBody>
      </p:sp>
      <p:sp>
        <p:nvSpPr>
          <p:cNvPr id="199" name="Google Shape;199;p42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Objects are a collection of variables and functions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Fraction object could have variables for its numerator and denominator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could also have functions for addition or simplification</a:t>
            </a:r>
            <a:endParaRPr sz="2400"/>
          </a:p>
        </p:txBody>
      </p:sp>
      <p:pic>
        <p:nvPicPr>
          <p:cNvPr id="200" name="Google Shape;20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0717" y="575186"/>
            <a:ext cx="3942068" cy="41627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Design Approaches</a:t>
            </a:r>
            <a:endParaRPr/>
          </a:p>
        </p:txBody>
      </p:sp>
      <p:sp>
        <p:nvSpPr>
          <p:cNvPr id="206" name="Google Shape;206;p43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>
                <a:solidFill>
                  <a:schemeClr val="accent6"/>
                </a:solidFill>
              </a:rPr>
              <a:t>Object Oriented Programming:</a:t>
            </a:r>
            <a:r>
              <a:rPr lang="en" sz="2300"/>
              <a:t> - A coding design approach</a:t>
            </a:r>
            <a:br>
              <a:rPr lang="en" sz="2300"/>
            </a:br>
            <a:r>
              <a:rPr lang="en" sz="2300"/>
              <a:t>- Idea: Everything is an Object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Procedural Programming:</a:t>
            </a:r>
            <a:br>
              <a:rPr lang="en" sz="2300"/>
            </a:br>
            <a:r>
              <a:rPr lang="en" sz="2300"/>
              <a:t>- What we’ve been using</a:t>
            </a:r>
            <a:br>
              <a:rPr lang="en" sz="2300"/>
            </a:br>
            <a:r>
              <a:rPr lang="en" sz="2300"/>
              <a:t>- Instead of using objects, use global variables and functions</a:t>
            </a:r>
            <a:endParaRPr sz="1700"/>
          </a:p>
        </p:txBody>
      </p:sp>
      <p:pic>
        <p:nvPicPr>
          <p:cNvPr id="207" name="Google Shape;20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0717" y="575186"/>
            <a:ext cx="3942068" cy="41627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