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 Slab"/>
      <p:regular r:id="rId35"/>
      <p:bold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6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font" Target="fonts/RobotoSlab-bold.fntdata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590763ead_11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0590763ead_1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590763ead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0590763ead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0590763ead_11_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0590763ead_11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0590763ead_0_3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0590763ead_0_3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0590763ead_11_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0590763ead_11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0590763ead_0_4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0590763ead_0_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0590763ead_0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0590763ead_0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590763ead_0_4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0590763ead_0_4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0590763ead_0_4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0590763ead_0_4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590763ead_11_1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0590763ead_11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590763ead_0_3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0590763ead_0_3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0590763ead_0_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0590763ead_0_3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0590763ead_0_3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0590763ead_0_3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0590763ea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0590763ea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0590763ead_11_1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20590763ead_11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0590763ead_0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0590763ead_0_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0590763ead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0590763ead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0590763ead_11_2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20590763ead_11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0590763ead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0590763ead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0590763ead_11_2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20590763ead_11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05c4a7c78d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05c4a7c78d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590763ead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0590763ead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590763ead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0590763ead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590763ead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0590763ead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590763ead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0590763ead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590763ead_11_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0590763ead_11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590763ead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0590763ead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21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8.jpg"/><Relationship Id="rId5" Type="http://schemas.openxmlformats.org/officeDocument/2006/relationships/image" Target="../media/image21.jpg"/><Relationship Id="rId6" Type="http://schemas.openxmlformats.org/officeDocument/2006/relationships/image" Target="../media/image5.jpg"/><Relationship Id="rId7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5" Type="http://schemas.openxmlformats.org/officeDocument/2006/relationships/image" Target="../media/image22.jpg"/><Relationship Id="rId6" Type="http://schemas.openxmlformats.org/officeDocument/2006/relationships/image" Target="../media/image17.jpg"/><Relationship Id="rId7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ics110.github.io/main/information/staf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ics110.github.io/main/information/syllabus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Welcome to CICS 110</a:t>
            </a:r>
            <a:endParaRPr sz="1100"/>
          </a:p>
        </p:txBody>
      </p:sp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898" y="921150"/>
            <a:ext cx="5281725" cy="3218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</a:t>
            </a:r>
            <a:r>
              <a:rPr lang="en">
                <a:solidFill>
                  <a:schemeClr val="dk1"/>
                </a:solidFill>
              </a:rPr>
              <a:t>An introduction to the class, computers, and python!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26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Model</a:t>
            </a:r>
            <a:endParaRPr sz="8200"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truly is a computer? How do we represent them?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computer?</a:t>
            </a:r>
            <a:endParaRPr sz="3200"/>
          </a:p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387900" y="1571175"/>
            <a:ext cx="4828500" cy="3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Computer is simply a something that can hold information, and run some process on it.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Originally the term computers described humans. Counting devices like a Suanpan were computers. ~19th century the modern idea of a computer arises.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almost anything can be made with some degree of computational abilities.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class: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Computers run </a:t>
            </a:r>
            <a:r>
              <a:rPr b="1" lang="en" sz="1600">
                <a:solidFill>
                  <a:schemeClr val="accent6"/>
                </a:solidFill>
              </a:rPr>
              <a:t>programs</a:t>
            </a:r>
            <a:endParaRPr b="1" sz="1600">
              <a:solidFill>
                <a:schemeClr val="accent6"/>
              </a:solidFill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Google Chrome, Windows software, a clock application</a:t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Computers store </a:t>
            </a:r>
            <a:r>
              <a:rPr b="1" lang="en" sz="1600">
                <a:solidFill>
                  <a:schemeClr val="accent6"/>
                </a:solidFill>
              </a:rPr>
              <a:t>information</a:t>
            </a:r>
            <a:r>
              <a:rPr lang="en" sz="1600"/>
              <a:t> aka </a:t>
            </a:r>
            <a:r>
              <a:rPr b="1" lang="en" sz="1600">
                <a:solidFill>
                  <a:schemeClr val="accent6"/>
                </a:solidFill>
              </a:rPr>
              <a:t>data</a:t>
            </a:r>
            <a:endParaRPr b="1" sz="1600">
              <a:solidFill>
                <a:schemeClr val="accent6"/>
              </a:solidFill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➢"/>
            </a:pPr>
            <a:r>
              <a:rPr lang="en" sz="1600"/>
              <a:t>Numbers, images, games, videos, website history, ect</a:t>
            </a:r>
            <a:endParaRPr sz="1600"/>
          </a:p>
        </p:txBody>
      </p:sp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100" y="1812075"/>
            <a:ext cx="2352675" cy="138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9" name="Google Shape;19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101" y="68612"/>
            <a:ext cx="2023200" cy="1618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0" name="Google Shape;20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5475" y="122800"/>
            <a:ext cx="1235949" cy="20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9024" y="3130600"/>
            <a:ext cx="1439950" cy="1901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2" name="Google Shape;20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5175" y="3437725"/>
            <a:ext cx="1467850" cy="1594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387900" y="555600"/>
            <a:ext cx="4560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does a program look like?</a:t>
            </a:r>
            <a:endParaRPr sz="3200"/>
          </a:p>
        </p:txBody>
      </p:sp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4000525" y="1470100"/>
            <a:ext cx="4959900" cy="3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For this class a program is a </a:t>
            </a:r>
            <a:r>
              <a:rPr b="1" lang="en" sz="1400">
                <a:solidFill>
                  <a:schemeClr val="accent6"/>
                </a:solidFill>
              </a:rPr>
              <a:t>set of instructions</a:t>
            </a:r>
            <a:endParaRPr b="1" sz="14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These instructions are </a:t>
            </a:r>
            <a:r>
              <a:rPr b="1" lang="en" sz="1400"/>
              <a:t>very</a:t>
            </a:r>
            <a:r>
              <a:rPr lang="en" sz="1400"/>
              <a:t> specific, and tell a computer exactly what it should do with the data.</a:t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❖"/>
            </a:pPr>
            <a:r>
              <a:rPr lang="en" sz="1400"/>
              <a:t>They are a set of instructions, to be followed exactly, and in a specific order.</a:t>
            </a:r>
            <a:endParaRPr sz="1400"/>
          </a:p>
        </p:txBody>
      </p:sp>
      <p:pic>
        <p:nvPicPr>
          <p:cNvPr descr="Diagram" id="209" name="Google Shape;209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48" y="1596144"/>
            <a:ext cx="3263400" cy="326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0" name="Google Shape;21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2900" y="2835800"/>
            <a:ext cx="2524476" cy="222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What Does a program look like?</a:t>
            </a:r>
            <a:endParaRPr sz="2400"/>
          </a:p>
        </p:txBody>
      </p:sp>
      <p:sp>
        <p:nvSpPr>
          <p:cNvPr id="216" name="Google Shape;216;p38"/>
          <p:cNvSpPr txBox="1"/>
          <p:nvPr>
            <p:ph idx="2" type="body"/>
          </p:nvPr>
        </p:nvSpPr>
        <p:spPr>
          <a:xfrm>
            <a:off x="5097000" y="1456025"/>
            <a:ext cx="3326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A </a:t>
            </a:r>
            <a:r>
              <a:rPr b="1" lang="en" sz="1400">
                <a:solidFill>
                  <a:schemeClr val="accent6"/>
                </a:solidFill>
              </a:rPr>
              <a:t>program</a:t>
            </a:r>
            <a:r>
              <a:rPr lang="en" sz="1400">
                <a:solidFill>
                  <a:schemeClr val="accent6"/>
                </a:solidFill>
              </a:rPr>
              <a:t> </a:t>
            </a:r>
            <a:r>
              <a:rPr lang="en" sz="1400"/>
              <a:t>looks like words</a:t>
            </a:r>
            <a:endParaRPr sz="1400"/>
          </a:p>
          <a:p>
            <a:pPr indent="-17780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Each line is an instruction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Read from top to bottom</a:t>
            </a:r>
            <a:endParaRPr/>
          </a:p>
          <a:p>
            <a:pPr indent="-177800" lvl="2" marL="863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Like a book! (or a recipe!)</a:t>
            </a:r>
            <a:endParaRPr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❖"/>
            </a:pPr>
            <a:r>
              <a:rPr b="1" lang="en" sz="1400">
                <a:solidFill>
                  <a:schemeClr val="accent6"/>
                </a:solidFill>
              </a:rPr>
              <a:t>Code </a:t>
            </a:r>
            <a:r>
              <a:rPr lang="en" sz="1400"/>
              <a:t>is one or more instructions in a </a:t>
            </a:r>
            <a:r>
              <a:rPr b="1" lang="en" sz="1400">
                <a:solidFill>
                  <a:schemeClr val="accent6"/>
                </a:solidFill>
              </a:rPr>
              <a:t>program</a:t>
            </a:r>
            <a:endParaRPr sz="1400">
              <a:solidFill>
                <a:schemeClr val="accent6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The words to the left are </a:t>
            </a:r>
            <a:r>
              <a:rPr b="1" lang="en"/>
              <a:t>code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Each line is </a:t>
            </a:r>
            <a:r>
              <a:rPr b="1" lang="en"/>
              <a:t>code</a:t>
            </a:r>
            <a:r>
              <a:rPr lang="en"/>
              <a:t> and multiple lines are </a:t>
            </a:r>
            <a:r>
              <a:rPr b="1" lang="en"/>
              <a:t>code</a:t>
            </a:r>
            <a:endParaRPr/>
          </a:p>
        </p:txBody>
      </p:sp>
      <p:sp>
        <p:nvSpPr>
          <p:cNvPr id="217" name="Google Shape;217;p38"/>
          <p:cNvSpPr txBox="1"/>
          <p:nvPr/>
        </p:nvSpPr>
        <p:spPr>
          <a:xfrm>
            <a:off x="656425" y="1890600"/>
            <a:ext cx="3804600" cy="13623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1.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Mix flower, salt, sugar, and yeast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2.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Add water and stir together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3.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Knead dough for 5-10 minutes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4.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Put it in a warm place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5.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Bake at 180 degrees for 30 minutes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6.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All done!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471500" y="205375"/>
            <a:ext cx="6712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How does a computer work with a program?</a:t>
            </a:r>
            <a:endParaRPr sz="2400"/>
          </a:p>
        </p:txBody>
      </p:sp>
      <p:sp>
        <p:nvSpPr>
          <p:cNvPr id="223" name="Google Shape;223;p39"/>
          <p:cNvSpPr txBox="1"/>
          <p:nvPr>
            <p:ph idx="2" type="body"/>
          </p:nvPr>
        </p:nvSpPr>
        <p:spPr>
          <a:xfrm>
            <a:off x="471499" y="1277644"/>
            <a:ext cx="41460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The program is </a:t>
            </a:r>
            <a:r>
              <a:rPr b="1" lang="en" sz="1600">
                <a:solidFill>
                  <a:schemeClr val="accent6"/>
                </a:solidFill>
              </a:rPr>
              <a:t>run </a:t>
            </a:r>
            <a:r>
              <a:rPr lang="en" sz="1600"/>
              <a:t>on the </a:t>
            </a:r>
            <a:r>
              <a:rPr b="1" lang="en" sz="1600">
                <a:solidFill>
                  <a:schemeClr val="accent6"/>
                </a:solidFill>
              </a:rPr>
              <a:t>processor</a:t>
            </a:r>
            <a:endParaRPr b="1" sz="16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b="1" lang="en" sz="1600">
                <a:solidFill>
                  <a:schemeClr val="accent6"/>
                </a:solidFill>
              </a:rPr>
              <a:t>Processor</a:t>
            </a:r>
            <a:r>
              <a:rPr lang="en" sz="1600"/>
              <a:t>: A device in a computer. It reads a program and </a:t>
            </a:r>
            <a:r>
              <a:rPr b="1" lang="en" sz="1600">
                <a:solidFill>
                  <a:schemeClr val="accent6"/>
                </a:solidFill>
              </a:rPr>
              <a:t>runs </a:t>
            </a:r>
            <a:r>
              <a:rPr lang="en" sz="1600"/>
              <a:t>each line of code one after another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b="1" lang="en" sz="1600">
                <a:solidFill>
                  <a:schemeClr val="accent6"/>
                </a:solidFill>
              </a:rPr>
              <a:t>Run</a:t>
            </a:r>
            <a:r>
              <a:rPr lang="en" sz="1600"/>
              <a:t>: The action of taking some code and doing what it says to do </a:t>
            </a:r>
            <a:endParaRPr sz="1600"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</a:endParaRPr>
          </a:p>
        </p:txBody>
      </p:sp>
      <p:sp>
        <p:nvSpPr>
          <p:cNvPr id="224" name="Google Shape;224;p39"/>
          <p:cNvSpPr txBox="1"/>
          <p:nvPr/>
        </p:nvSpPr>
        <p:spPr>
          <a:xfrm>
            <a:off x="5045050" y="1635725"/>
            <a:ext cx="1508400" cy="11466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Program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1|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X</a:t>
            </a:r>
            <a:endParaRPr sz="1100"/>
          </a:p>
        </p:txBody>
      </p:sp>
      <p:sp>
        <p:nvSpPr>
          <p:cNvPr id="225" name="Google Shape;225;p39"/>
          <p:cNvSpPr txBox="1"/>
          <p:nvPr/>
        </p:nvSpPr>
        <p:spPr>
          <a:xfrm>
            <a:off x="6945788" y="2322178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Processor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4966162" y="3008630"/>
            <a:ext cx="1569600" cy="93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9"/>
          <p:cNvSpPr txBox="1"/>
          <p:nvPr/>
        </p:nvSpPr>
        <p:spPr>
          <a:xfrm>
            <a:off x="6945788" y="1393351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9"/>
          <p:cNvSpPr txBox="1"/>
          <p:nvPr/>
        </p:nvSpPr>
        <p:spPr>
          <a:xfrm>
            <a:off x="6945788" y="3874253"/>
            <a:ext cx="1569600" cy="453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229" name="Google Shape;229;p39"/>
          <p:cNvCxnSpPr>
            <a:stCxn id="227" idx="2"/>
            <a:endCxn id="225" idx="0"/>
          </p:cNvCxnSpPr>
          <p:nvPr/>
        </p:nvCxnSpPr>
        <p:spPr>
          <a:xfrm>
            <a:off x="7730588" y="1893451"/>
            <a:ext cx="0" cy="42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30" name="Google Shape;230;p39"/>
          <p:cNvCxnSpPr>
            <a:stCxn id="225" idx="2"/>
            <a:endCxn id="228" idx="0"/>
          </p:cNvCxnSpPr>
          <p:nvPr/>
        </p:nvCxnSpPr>
        <p:spPr>
          <a:xfrm>
            <a:off x="7730588" y="3468778"/>
            <a:ext cx="0" cy="40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31" name="Google Shape;231;p39"/>
          <p:cNvCxnSpPr>
            <a:stCxn id="224" idx="3"/>
            <a:endCxn id="225" idx="1"/>
          </p:cNvCxnSpPr>
          <p:nvPr/>
        </p:nvCxnSpPr>
        <p:spPr>
          <a:xfrm>
            <a:off x="6553450" y="2209025"/>
            <a:ext cx="3924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32" name="Google Shape;232;p39"/>
          <p:cNvCxnSpPr>
            <a:stCxn id="226" idx="3"/>
            <a:endCxn id="225" idx="1"/>
          </p:cNvCxnSpPr>
          <p:nvPr/>
        </p:nvCxnSpPr>
        <p:spPr>
          <a:xfrm flipH="1" rot="10800000">
            <a:off x="6535762" y="2895530"/>
            <a:ext cx="410100" cy="57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type="title"/>
          </p:nvPr>
        </p:nvSpPr>
        <p:spPr>
          <a:xfrm>
            <a:off x="471500" y="205375"/>
            <a:ext cx="6712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How does a computer work with a program?</a:t>
            </a:r>
            <a:endParaRPr sz="2400"/>
          </a:p>
        </p:txBody>
      </p:sp>
      <p:sp>
        <p:nvSpPr>
          <p:cNvPr id="238" name="Google Shape;238;p40"/>
          <p:cNvSpPr txBox="1"/>
          <p:nvPr>
            <p:ph idx="2" type="body"/>
          </p:nvPr>
        </p:nvSpPr>
        <p:spPr>
          <a:xfrm>
            <a:off x="471499" y="1277644"/>
            <a:ext cx="41460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b="1" lang="en" sz="1600">
                <a:solidFill>
                  <a:schemeClr val="accent6"/>
                </a:solidFill>
              </a:rPr>
              <a:t>Input</a:t>
            </a:r>
            <a:r>
              <a:rPr lang="en" sz="1600"/>
              <a:t>: Information used by the program that wasn’t written in it</a:t>
            </a:r>
            <a:endParaRPr sz="1600"/>
          </a:p>
          <a:p>
            <a:pPr indent="-19050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In a website, typing an email is an </a:t>
            </a:r>
            <a:r>
              <a:rPr b="1" lang="en" sz="1600">
                <a:solidFill>
                  <a:schemeClr val="accent6"/>
                </a:solidFill>
              </a:rPr>
              <a:t>input</a:t>
            </a:r>
            <a:endParaRPr b="1" sz="16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b="1" lang="en" sz="1600">
                <a:solidFill>
                  <a:schemeClr val="accent6"/>
                </a:solidFill>
              </a:rPr>
              <a:t>Output</a:t>
            </a:r>
            <a:r>
              <a:rPr lang="en" sz="1600"/>
              <a:t>: Information that is revealed by the computer</a:t>
            </a:r>
            <a:endParaRPr sz="1600"/>
          </a:p>
          <a:p>
            <a:pPr indent="-19050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In a calculator, pressing ‘=‘ </a:t>
            </a:r>
            <a:r>
              <a:rPr b="1" lang="en" sz="1600">
                <a:solidFill>
                  <a:schemeClr val="accent6"/>
                </a:solidFill>
              </a:rPr>
              <a:t>outputs </a:t>
            </a:r>
            <a:r>
              <a:rPr lang="en" sz="1600"/>
              <a:t>the result</a:t>
            </a:r>
            <a:endParaRPr sz="1600"/>
          </a:p>
        </p:txBody>
      </p:sp>
      <p:sp>
        <p:nvSpPr>
          <p:cNvPr id="239" name="Google Shape;239;p40"/>
          <p:cNvSpPr txBox="1"/>
          <p:nvPr/>
        </p:nvSpPr>
        <p:spPr>
          <a:xfrm>
            <a:off x="5045050" y="1635725"/>
            <a:ext cx="1508400" cy="11466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Program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1|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X</a:t>
            </a:r>
            <a:endParaRPr sz="1100"/>
          </a:p>
        </p:txBody>
      </p:sp>
      <p:sp>
        <p:nvSpPr>
          <p:cNvPr id="240" name="Google Shape;240;p40"/>
          <p:cNvSpPr txBox="1"/>
          <p:nvPr/>
        </p:nvSpPr>
        <p:spPr>
          <a:xfrm>
            <a:off x="6945788" y="2322178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Processor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0"/>
          <p:cNvSpPr txBox="1"/>
          <p:nvPr/>
        </p:nvSpPr>
        <p:spPr>
          <a:xfrm>
            <a:off x="4966162" y="3008630"/>
            <a:ext cx="1569600" cy="93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0"/>
          <p:cNvSpPr txBox="1"/>
          <p:nvPr/>
        </p:nvSpPr>
        <p:spPr>
          <a:xfrm>
            <a:off x="6945788" y="1393351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0"/>
          <p:cNvSpPr txBox="1"/>
          <p:nvPr/>
        </p:nvSpPr>
        <p:spPr>
          <a:xfrm>
            <a:off x="6945788" y="3874253"/>
            <a:ext cx="1569600" cy="453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244" name="Google Shape;244;p40"/>
          <p:cNvCxnSpPr>
            <a:stCxn id="242" idx="2"/>
            <a:endCxn id="240" idx="0"/>
          </p:cNvCxnSpPr>
          <p:nvPr/>
        </p:nvCxnSpPr>
        <p:spPr>
          <a:xfrm>
            <a:off x="7730588" y="1893451"/>
            <a:ext cx="0" cy="42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45" name="Google Shape;245;p40"/>
          <p:cNvCxnSpPr>
            <a:stCxn id="240" idx="2"/>
            <a:endCxn id="243" idx="0"/>
          </p:cNvCxnSpPr>
          <p:nvPr/>
        </p:nvCxnSpPr>
        <p:spPr>
          <a:xfrm>
            <a:off x="7730588" y="3468778"/>
            <a:ext cx="0" cy="40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46" name="Google Shape;246;p40"/>
          <p:cNvCxnSpPr>
            <a:stCxn id="239" idx="3"/>
            <a:endCxn id="240" idx="1"/>
          </p:cNvCxnSpPr>
          <p:nvPr/>
        </p:nvCxnSpPr>
        <p:spPr>
          <a:xfrm>
            <a:off x="6553450" y="2209025"/>
            <a:ext cx="3924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47" name="Google Shape;247;p40"/>
          <p:cNvCxnSpPr>
            <a:stCxn id="241" idx="3"/>
            <a:endCxn id="240" idx="1"/>
          </p:cNvCxnSpPr>
          <p:nvPr/>
        </p:nvCxnSpPr>
        <p:spPr>
          <a:xfrm flipH="1" rot="10800000">
            <a:off x="6535762" y="2895530"/>
            <a:ext cx="410100" cy="57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471500" y="205375"/>
            <a:ext cx="6712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How does a computer work with a program?</a:t>
            </a:r>
            <a:endParaRPr sz="2400"/>
          </a:p>
        </p:txBody>
      </p:sp>
      <p:sp>
        <p:nvSpPr>
          <p:cNvPr id="253" name="Google Shape;253;p41"/>
          <p:cNvSpPr txBox="1"/>
          <p:nvPr>
            <p:ph idx="2" type="body"/>
          </p:nvPr>
        </p:nvSpPr>
        <p:spPr>
          <a:xfrm>
            <a:off x="471499" y="1277644"/>
            <a:ext cx="41460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A computer remembers information in its </a:t>
            </a:r>
            <a:r>
              <a:rPr b="1" lang="en" sz="1600">
                <a:solidFill>
                  <a:schemeClr val="accent6"/>
                </a:solidFill>
              </a:rPr>
              <a:t>memory</a:t>
            </a:r>
            <a:endParaRPr b="1" sz="1600">
              <a:solidFill>
                <a:schemeClr val="accent6"/>
              </a:solidFill>
            </a:endParaRPr>
          </a:p>
          <a:p>
            <a:pPr indent="-19050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Like how people remember things in their </a:t>
            </a:r>
            <a:r>
              <a:rPr b="1" lang="en" sz="1600">
                <a:solidFill>
                  <a:schemeClr val="accent6"/>
                </a:solidFill>
              </a:rPr>
              <a:t>memory </a:t>
            </a:r>
            <a:endParaRPr b="1" sz="1600">
              <a:solidFill>
                <a:schemeClr val="accent6"/>
              </a:solidFill>
            </a:endParaRPr>
          </a:p>
          <a:p>
            <a:pPr indent="-19050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On your phone, your contacts are stored in the phone’s </a:t>
            </a:r>
            <a:r>
              <a:rPr b="1" lang="en" sz="1600">
                <a:solidFill>
                  <a:schemeClr val="accent6"/>
                </a:solidFill>
              </a:rPr>
              <a:t>memory</a:t>
            </a:r>
            <a:endParaRPr sz="1600">
              <a:solidFill>
                <a:schemeClr val="accent6"/>
              </a:solidFill>
            </a:endParaRPr>
          </a:p>
        </p:txBody>
      </p:sp>
      <p:sp>
        <p:nvSpPr>
          <p:cNvPr id="254" name="Google Shape;254;p41"/>
          <p:cNvSpPr txBox="1"/>
          <p:nvPr/>
        </p:nvSpPr>
        <p:spPr>
          <a:xfrm>
            <a:off x="5045050" y="1635725"/>
            <a:ext cx="1508400" cy="11466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Program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1|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X</a:t>
            </a:r>
            <a:endParaRPr sz="1100"/>
          </a:p>
        </p:txBody>
      </p:sp>
      <p:sp>
        <p:nvSpPr>
          <p:cNvPr id="255" name="Google Shape;255;p41"/>
          <p:cNvSpPr txBox="1"/>
          <p:nvPr/>
        </p:nvSpPr>
        <p:spPr>
          <a:xfrm>
            <a:off x="6945788" y="2322178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Processor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1"/>
          <p:cNvSpPr txBox="1"/>
          <p:nvPr/>
        </p:nvSpPr>
        <p:spPr>
          <a:xfrm>
            <a:off x="4966162" y="3008630"/>
            <a:ext cx="1569600" cy="93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1"/>
          <p:cNvSpPr txBox="1"/>
          <p:nvPr/>
        </p:nvSpPr>
        <p:spPr>
          <a:xfrm>
            <a:off x="6945788" y="1393351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6945788" y="3874253"/>
            <a:ext cx="1569600" cy="453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259" name="Google Shape;259;p41"/>
          <p:cNvCxnSpPr>
            <a:stCxn id="257" idx="2"/>
            <a:endCxn id="255" idx="0"/>
          </p:cNvCxnSpPr>
          <p:nvPr/>
        </p:nvCxnSpPr>
        <p:spPr>
          <a:xfrm>
            <a:off x="7730588" y="1893451"/>
            <a:ext cx="0" cy="42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60" name="Google Shape;260;p41"/>
          <p:cNvCxnSpPr>
            <a:stCxn id="255" idx="2"/>
            <a:endCxn id="258" idx="0"/>
          </p:cNvCxnSpPr>
          <p:nvPr/>
        </p:nvCxnSpPr>
        <p:spPr>
          <a:xfrm>
            <a:off x="7730588" y="3468778"/>
            <a:ext cx="0" cy="40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61" name="Google Shape;261;p41"/>
          <p:cNvCxnSpPr>
            <a:stCxn id="254" idx="3"/>
            <a:endCxn id="255" idx="1"/>
          </p:cNvCxnSpPr>
          <p:nvPr/>
        </p:nvCxnSpPr>
        <p:spPr>
          <a:xfrm>
            <a:off x="6553450" y="2209025"/>
            <a:ext cx="3924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62" name="Google Shape;262;p41"/>
          <p:cNvCxnSpPr>
            <a:stCxn id="256" idx="3"/>
            <a:endCxn id="255" idx="1"/>
          </p:cNvCxnSpPr>
          <p:nvPr/>
        </p:nvCxnSpPr>
        <p:spPr>
          <a:xfrm flipH="1" rot="10800000">
            <a:off x="6535762" y="2895530"/>
            <a:ext cx="410100" cy="57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title"/>
          </p:nvPr>
        </p:nvSpPr>
        <p:spPr>
          <a:xfrm>
            <a:off x="471500" y="205375"/>
            <a:ext cx="6712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How does a computer work with a program?</a:t>
            </a:r>
            <a:endParaRPr sz="2400"/>
          </a:p>
        </p:txBody>
      </p:sp>
      <p:sp>
        <p:nvSpPr>
          <p:cNvPr id="268" name="Google Shape;268;p42"/>
          <p:cNvSpPr txBox="1"/>
          <p:nvPr>
            <p:ph idx="2" type="body"/>
          </p:nvPr>
        </p:nvSpPr>
        <p:spPr>
          <a:xfrm>
            <a:off x="471499" y="1277644"/>
            <a:ext cx="41460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Code in the program is run line by line on the processor</a:t>
            </a:r>
            <a:endParaRPr sz="1600"/>
          </a:p>
        </p:txBody>
      </p:sp>
      <p:sp>
        <p:nvSpPr>
          <p:cNvPr id="269" name="Google Shape;269;p42"/>
          <p:cNvSpPr txBox="1"/>
          <p:nvPr/>
        </p:nvSpPr>
        <p:spPr>
          <a:xfrm>
            <a:off x="5045050" y="1635725"/>
            <a:ext cx="1508400" cy="11466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Program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1|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X</a:t>
            </a:r>
            <a:endParaRPr sz="1100"/>
          </a:p>
        </p:txBody>
      </p:sp>
      <p:sp>
        <p:nvSpPr>
          <p:cNvPr id="270" name="Google Shape;270;p42"/>
          <p:cNvSpPr txBox="1"/>
          <p:nvPr/>
        </p:nvSpPr>
        <p:spPr>
          <a:xfrm>
            <a:off x="6945788" y="2322178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Processor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 line 1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4966162" y="3008630"/>
            <a:ext cx="1569600" cy="93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2"/>
          <p:cNvSpPr txBox="1"/>
          <p:nvPr/>
        </p:nvSpPr>
        <p:spPr>
          <a:xfrm>
            <a:off x="6945788" y="1393351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6945788" y="3874253"/>
            <a:ext cx="1569600" cy="453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274" name="Google Shape;274;p42"/>
          <p:cNvCxnSpPr>
            <a:stCxn id="272" idx="2"/>
            <a:endCxn id="270" idx="0"/>
          </p:cNvCxnSpPr>
          <p:nvPr/>
        </p:nvCxnSpPr>
        <p:spPr>
          <a:xfrm>
            <a:off x="7730588" y="1893451"/>
            <a:ext cx="0" cy="42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75" name="Google Shape;275;p42"/>
          <p:cNvCxnSpPr>
            <a:stCxn id="270" idx="2"/>
            <a:endCxn id="273" idx="0"/>
          </p:cNvCxnSpPr>
          <p:nvPr/>
        </p:nvCxnSpPr>
        <p:spPr>
          <a:xfrm>
            <a:off x="7730588" y="3468778"/>
            <a:ext cx="0" cy="40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76" name="Google Shape;276;p42"/>
          <p:cNvCxnSpPr>
            <a:stCxn id="269" idx="3"/>
            <a:endCxn id="270" idx="1"/>
          </p:cNvCxnSpPr>
          <p:nvPr/>
        </p:nvCxnSpPr>
        <p:spPr>
          <a:xfrm>
            <a:off x="6553450" y="2209025"/>
            <a:ext cx="3924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77" name="Google Shape;277;p42"/>
          <p:cNvCxnSpPr>
            <a:stCxn id="271" idx="3"/>
            <a:endCxn id="270" idx="1"/>
          </p:cNvCxnSpPr>
          <p:nvPr/>
        </p:nvCxnSpPr>
        <p:spPr>
          <a:xfrm flipH="1" rot="10800000">
            <a:off x="6535762" y="2895530"/>
            <a:ext cx="410100" cy="57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78" name="Google Shape;278;p42"/>
          <p:cNvSpPr/>
          <p:nvPr/>
        </p:nvSpPr>
        <p:spPr>
          <a:xfrm>
            <a:off x="4792025" y="1893440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/>
          <p:nvPr>
            <p:ph type="title"/>
          </p:nvPr>
        </p:nvSpPr>
        <p:spPr>
          <a:xfrm>
            <a:off x="471500" y="205375"/>
            <a:ext cx="6712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How does a computer work with a program?</a:t>
            </a:r>
            <a:endParaRPr sz="2400"/>
          </a:p>
        </p:txBody>
      </p:sp>
      <p:sp>
        <p:nvSpPr>
          <p:cNvPr id="284" name="Google Shape;284;p43"/>
          <p:cNvSpPr txBox="1"/>
          <p:nvPr>
            <p:ph idx="2" type="body"/>
          </p:nvPr>
        </p:nvSpPr>
        <p:spPr>
          <a:xfrm>
            <a:off x="471499" y="1277644"/>
            <a:ext cx="41460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Code in the program is run line by line on the processor</a:t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The computer may get input</a:t>
            </a:r>
            <a:endParaRPr sz="1600"/>
          </a:p>
        </p:txBody>
      </p:sp>
      <p:sp>
        <p:nvSpPr>
          <p:cNvPr id="285" name="Google Shape;285;p43"/>
          <p:cNvSpPr txBox="1"/>
          <p:nvPr/>
        </p:nvSpPr>
        <p:spPr>
          <a:xfrm>
            <a:off x="5045050" y="1635725"/>
            <a:ext cx="1508400" cy="11466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Program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1|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X</a:t>
            </a:r>
            <a:endParaRPr sz="1100"/>
          </a:p>
        </p:txBody>
      </p:sp>
      <p:sp>
        <p:nvSpPr>
          <p:cNvPr id="286" name="Google Shape;286;p43"/>
          <p:cNvSpPr txBox="1"/>
          <p:nvPr/>
        </p:nvSpPr>
        <p:spPr>
          <a:xfrm>
            <a:off x="6945788" y="2322178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Processor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 line 2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4966162" y="3008630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Information from program and 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3"/>
          <p:cNvSpPr txBox="1"/>
          <p:nvPr/>
        </p:nvSpPr>
        <p:spPr>
          <a:xfrm>
            <a:off x="6945788" y="1393351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3"/>
          <p:cNvSpPr txBox="1"/>
          <p:nvPr/>
        </p:nvSpPr>
        <p:spPr>
          <a:xfrm>
            <a:off x="6945788" y="3874253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 information</a:t>
            </a:r>
            <a:endParaRPr sz="1100"/>
          </a:p>
        </p:txBody>
      </p:sp>
      <p:cxnSp>
        <p:nvCxnSpPr>
          <p:cNvPr id="290" name="Google Shape;290;p43"/>
          <p:cNvCxnSpPr>
            <a:stCxn id="288" idx="2"/>
            <a:endCxn id="286" idx="0"/>
          </p:cNvCxnSpPr>
          <p:nvPr/>
        </p:nvCxnSpPr>
        <p:spPr>
          <a:xfrm>
            <a:off x="7730588" y="1893451"/>
            <a:ext cx="0" cy="42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91" name="Google Shape;291;p43"/>
          <p:cNvCxnSpPr>
            <a:stCxn id="286" idx="2"/>
            <a:endCxn id="289" idx="0"/>
          </p:cNvCxnSpPr>
          <p:nvPr/>
        </p:nvCxnSpPr>
        <p:spPr>
          <a:xfrm>
            <a:off x="7730588" y="3468778"/>
            <a:ext cx="0" cy="40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92" name="Google Shape;292;p43"/>
          <p:cNvCxnSpPr>
            <a:stCxn id="285" idx="3"/>
            <a:endCxn id="286" idx="1"/>
          </p:cNvCxnSpPr>
          <p:nvPr/>
        </p:nvCxnSpPr>
        <p:spPr>
          <a:xfrm>
            <a:off x="6553450" y="2209025"/>
            <a:ext cx="3924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93" name="Google Shape;293;p43"/>
          <p:cNvCxnSpPr>
            <a:stCxn id="287" idx="3"/>
            <a:endCxn id="286" idx="1"/>
          </p:cNvCxnSpPr>
          <p:nvPr/>
        </p:nvCxnSpPr>
        <p:spPr>
          <a:xfrm flipH="1" rot="10800000">
            <a:off x="6535762" y="2895530"/>
            <a:ext cx="4101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94" name="Google Shape;294;p43"/>
          <p:cNvSpPr/>
          <p:nvPr/>
        </p:nvSpPr>
        <p:spPr>
          <a:xfrm>
            <a:off x="4782825" y="2113665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/>
          <p:nvPr>
            <p:ph type="title"/>
          </p:nvPr>
        </p:nvSpPr>
        <p:spPr>
          <a:xfrm>
            <a:off x="471500" y="205375"/>
            <a:ext cx="6712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How does a computer work with a program?</a:t>
            </a:r>
            <a:endParaRPr sz="2400"/>
          </a:p>
        </p:txBody>
      </p:sp>
      <p:sp>
        <p:nvSpPr>
          <p:cNvPr id="300" name="Google Shape;300;p44"/>
          <p:cNvSpPr txBox="1"/>
          <p:nvPr>
            <p:ph idx="2" type="body"/>
          </p:nvPr>
        </p:nvSpPr>
        <p:spPr>
          <a:xfrm>
            <a:off x="471499" y="1277644"/>
            <a:ext cx="41460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Code in the program is run line by line on the processor</a:t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The computer may get input</a:t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The computer can store information in the memory</a:t>
            </a:r>
            <a:endParaRPr sz="1600"/>
          </a:p>
        </p:txBody>
      </p:sp>
      <p:sp>
        <p:nvSpPr>
          <p:cNvPr id="301" name="Google Shape;301;p44"/>
          <p:cNvSpPr txBox="1"/>
          <p:nvPr/>
        </p:nvSpPr>
        <p:spPr>
          <a:xfrm>
            <a:off x="5045050" y="1635725"/>
            <a:ext cx="1508400" cy="11466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Program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1|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X</a:t>
            </a:r>
            <a:endParaRPr sz="1100"/>
          </a:p>
        </p:txBody>
      </p:sp>
      <p:sp>
        <p:nvSpPr>
          <p:cNvPr id="302" name="Google Shape;302;p44"/>
          <p:cNvSpPr txBox="1"/>
          <p:nvPr/>
        </p:nvSpPr>
        <p:spPr>
          <a:xfrm>
            <a:off x="6945788" y="2322178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Processor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 line ?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4"/>
          <p:cNvSpPr txBox="1"/>
          <p:nvPr/>
        </p:nvSpPr>
        <p:spPr>
          <a:xfrm>
            <a:off x="4966162" y="3008630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Information from program and 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4"/>
          <p:cNvSpPr txBox="1"/>
          <p:nvPr/>
        </p:nvSpPr>
        <p:spPr>
          <a:xfrm>
            <a:off x="6945788" y="1393351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6945788" y="3874253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 information</a:t>
            </a:r>
            <a:endParaRPr sz="1100"/>
          </a:p>
        </p:txBody>
      </p:sp>
      <p:cxnSp>
        <p:nvCxnSpPr>
          <p:cNvPr id="306" name="Google Shape;306;p44"/>
          <p:cNvCxnSpPr>
            <a:stCxn id="304" idx="2"/>
            <a:endCxn id="302" idx="0"/>
          </p:cNvCxnSpPr>
          <p:nvPr/>
        </p:nvCxnSpPr>
        <p:spPr>
          <a:xfrm>
            <a:off x="7730588" y="1893451"/>
            <a:ext cx="0" cy="42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07" name="Google Shape;307;p44"/>
          <p:cNvCxnSpPr>
            <a:stCxn id="302" idx="2"/>
            <a:endCxn id="305" idx="0"/>
          </p:cNvCxnSpPr>
          <p:nvPr/>
        </p:nvCxnSpPr>
        <p:spPr>
          <a:xfrm>
            <a:off x="7730588" y="3468778"/>
            <a:ext cx="0" cy="40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08" name="Google Shape;308;p44"/>
          <p:cNvCxnSpPr>
            <a:stCxn id="301" idx="3"/>
            <a:endCxn id="302" idx="1"/>
          </p:cNvCxnSpPr>
          <p:nvPr/>
        </p:nvCxnSpPr>
        <p:spPr>
          <a:xfrm>
            <a:off x="6553450" y="2209025"/>
            <a:ext cx="3924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09" name="Google Shape;309;p44"/>
          <p:cNvCxnSpPr>
            <a:stCxn id="303" idx="3"/>
            <a:endCxn id="302" idx="1"/>
          </p:cNvCxnSpPr>
          <p:nvPr/>
        </p:nvCxnSpPr>
        <p:spPr>
          <a:xfrm flipH="1" rot="10800000">
            <a:off x="6535762" y="2895530"/>
            <a:ext cx="4101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10" name="Google Shape;310;p44"/>
          <p:cNvSpPr/>
          <p:nvPr/>
        </p:nvSpPr>
        <p:spPr>
          <a:xfrm>
            <a:off x="4796600" y="2363240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513"/>
              <a:buFont typeface="Arial"/>
              <a:buNone/>
            </a:pPr>
            <a:r>
              <a:rPr lang="en" sz="1850"/>
              <a:t>-</a:t>
            </a:r>
            <a:r>
              <a:rPr lang="en" sz="1850"/>
              <a:t>Introductions</a:t>
            </a:r>
            <a:endParaRPr sz="1850"/>
          </a:p>
          <a:p>
            <a:pPr indent="0" lvl="1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3513"/>
              <a:buFont typeface="Arial"/>
              <a:buNone/>
            </a:pPr>
            <a:r>
              <a:rPr lang="en" sz="1850"/>
              <a:t>Introducing myself and course staff</a:t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513"/>
              <a:buFont typeface="Arial"/>
              <a:buNone/>
            </a:pPr>
            <a:r>
              <a:rPr lang="en" sz="1850"/>
              <a:t>-What is CICS 110?</a:t>
            </a:r>
            <a:endParaRPr sz="1850"/>
          </a:p>
          <a:p>
            <a:pPr indent="0" lvl="1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3513"/>
              <a:buFont typeface="Arial"/>
              <a:buNone/>
            </a:pPr>
            <a:r>
              <a:rPr lang="en" sz="1850"/>
              <a:t>Going over the syllabus</a:t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513"/>
              <a:buFont typeface="Arial"/>
              <a:buNone/>
            </a:pPr>
            <a:r>
              <a:rPr lang="en" sz="1850"/>
              <a:t>-Model of a Computer</a:t>
            </a:r>
            <a:endParaRPr sz="1850"/>
          </a:p>
          <a:p>
            <a:pPr indent="0" lvl="1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3513"/>
              <a:buFont typeface="Arial"/>
              <a:buNone/>
            </a:pPr>
            <a:r>
              <a:rPr lang="en" sz="1850"/>
              <a:t>What is a computer? </a:t>
            </a:r>
            <a:br>
              <a:rPr lang="en" sz="1850"/>
            </a:br>
            <a:r>
              <a:rPr lang="en" sz="1850"/>
              <a:t>How do programs interact with it?</a:t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513"/>
              <a:buFont typeface="Arial"/>
              <a:buNone/>
            </a:pPr>
            <a:r>
              <a:rPr lang="en" sz="1850"/>
              <a:t>-Our First Program</a:t>
            </a:r>
            <a:endParaRPr sz="1850"/>
          </a:p>
          <a:p>
            <a:pPr indent="0" lvl="1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Writing and running python code</a:t>
            </a:r>
            <a:endParaRPr/>
          </a:p>
        </p:txBody>
      </p:sp>
      <p:sp>
        <p:nvSpPr>
          <p:cNvPr id="138" name="Google Shape;138;p27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/>
          <p:nvPr>
            <p:ph type="title"/>
          </p:nvPr>
        </p:nvSpPr>
        <p:spPr>
          <a:xfrm>
            <a:off x="471500" y="205375"/>
            <a:ext cx="6712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How does a computer work with a program?</a:t>
            </a:r>
            <a:endParaRPr sz="2400"/>
          </a:p>
        </p:txBody>
      </p:sp>
      <p:sp>
        <p:nvSpPr>
          <p:cNvPr id="316" name="Google Shape;316;p45"/>
          <p:cNvSpPr txBox="1"/>
          <p:nvPr>
            <p:ph idx="2" type="body"/>
          </p:nvPr>
        </p:nvSpPr>
        <p:spPr>
          <a:xfrm>
            <a:off x="471499" y="1277644"/>
            <a:ext cx="41460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Code in the program is run line by line on the processor</a:t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The computer may get input</a:t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The computer can store information in the memory</a:t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The computer can show information in the output</a:t>
            </a:r>
            <a:endParaRPr sz="1600"/>
          </a:p>
        </p:txBody>
      </p:sp>
      <p:sp>
        <p:nvSpPr>
          <p:cNvPr id="317" name="Google Shape;317;p45"/>
          <p:cNvSpPr txBox="1"/>
          <p:nvPr/>
        </p:nvSpPr>
        <p:spPr>
          <a:xfrm>
            <a:off x="5045050" y="1635725"/>
            <a:ext cx="1508400" cy="11466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Program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1|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X</a:t>
            </a:r>
            <a:endParaRPr sz="1100"/>
          </a:p>
        </p:txBody>
      </p:sp>
      <p:sp>
        <p:nvSpPr>
          <p:cNvPr id="318" name="Google Shape;318;p45"/>
          <p:cNvSpPr txBox="1"/>
          <p:nvPr/>
        </p:nvSpPr>
        <p:spPr>
          <a:xfrm>
            <a:off x="6945788" y="2322178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Processor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 line X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5"/>
          <p:cNvSpPr txBox="1"/>
          <p:nvPr/>
        </p:nvSpPr>
        <p:spPr>
          <a:xfrm>
            <a:off x="4966162" y="3008630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Information from program and 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5"/>
          <p:cNvSpPr txBox="1"/>
          <p:nvPr/>
        </p:nvSpPr>
        <p:spPr>
          <a:xfrm>
            <a:off x="6945788" y="1393351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5"/>
          <p:cNvSpPr txBox="1"/>
          <p:nvPr/>
        </p:nvSpPr>
        <p:spPr>
          <a:xfrm>
            <a:off x="6945788" y="3874253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 information</a:t>
            </a:r>
            <a:endParaRPr sz="1100"/>
          </a:p>
        </p:txBody>
      </p:sp>
      <p:cxnSp>
        <p:nvCxnSpPr>
          <p:cNvPr id="322" name="Google Shape;322;p45"/>
          <p:cNvCxnSpPr>
            <a:stCxn id="320" idx="2"/>
            <a:endCxn id="318" idx="0"/>
          </p:cNvCxnSpPr>
          <p:nvPr/>
        </p:nvCxnSpPr>
        <p:spPr>
          <a:xfrm>
            <a:off x="7730588" y="1893451"/>
            <a:ext cx="0" cy="42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23" name="Google Shape;323;p45"/>
          <p:cNvCxnSpPr>
            <a:stCxn id="318" idx="2"/>
            <a:endCxn id="321" idx="0"/>
          </p:cNvCxnSpPr>
          <p:nvPr/>
        </p:nvCxnSpPr>
        <p:spPr>
          <a:xfrm>
            <a:off x="7730588" y="3468778"/>
            <a:ext cx="0" cy="40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24" name="Google Shape;324;p45"/>
          <p:cNvCxnSpPr>
            <a:stCxn id="317" idx="3"/>
            <a:endCxn id="318" idx="1"/>
          </p:cNvCxnSpPr>
          <p:nvPr/>
        </p:nvCxnSpPr>
        <p:spPr>
          <a:xfrm>
            <a:off x="6553450" y="2209025"/>
            <a:ext cx="3924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25" name="Google Shape;325;p45"/>
          <p:cNvCxnSpPr>
            <a:stCxn id="319" idx="3"/>
            <a:endCxn id="318" idx="1"/>
          </p:cNvCxnSpPr>
          <p:nvPr/>
        </p:nvCxnSpPr>
        <p:spPr>
          <a:xfrm flipH="1" rot="10800000">
            <a:off x="6535762" y="2895530"/>
            <a:ext cx="4101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26" name="Google Shape;326;p45"/>
          <p:cNvSpPr/>
          <p:nvPr/>
        </p:nvSpPr>
        <p:spPr>
          <a:xfrm>
            <a:off x="4778250" y="2529990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>
            <p:ph type="title"/>
          </p:nvPr>
        </p:nvSpPr>
        <p:spPr>
          <a:xfrm>
            <a:off x="471500" y="205375"/>
            <a:ext cx="6712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How does a computer work with a program?</a:t>
            </a:r>
            <a:endParaRPr sz="2400"/>
          </a:p>
        </p:txBody>
      </p:sp>
      <p:sp>
        <p:nvSpPr>
          <p:cNvPr id="332" name="Google Shape;332;p46"/>
          <p:cNvSpPr txBox="1"/>
          <p:nvPr>
            <p:ph idx="2" type="body"/>
          </p:nvPr>
        </p:nvSpPr>
        <p:spPr>
          <a:xfrm>
            <a:off x="471499" y="1277644"/>
            <a:ext cx="41460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Code in the program is run line by line on the processor</a:t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The computer may get input</a:t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The computer can store information in the memory</a:t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The computer can show information in the output</a:t>
            </a:r>
            <a:endParaRPr sz="16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❖"/>
            </a:pPr>
            <a:r>
              <a:rPr lang="en" sz="1600"/>
              <a:t>When the computer gets to the end of the program, it stops</a:t>
            </a:r>
            <a:endParaRPr sz="1600"/>
          </a:p>
        </p:txBody>
      </p:sp>
      <p:sp>
        <p:nvSpPr>
          <p:cNvPr id="333" name="Google Shape;333;p46"/>
          <p:cNvSpPr txBox="1"/>
          <p:nvPr/>
        </p:nvSpPr>
        <p:spPr>
          <a:xfrm>
            <a:off x="5045050" y="1635725"/>
            <a:ext cx="1508400" cy="11466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Program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1|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|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Code line X</a:t>
            </a:r>
            <a:endParaRPr sz="1100"/>
          </a:p>
        </p:txBody>
      </p:sp>
      <p:sp>
        <p:nvSpPr>
          <p:cNvPr id="334" name="Google Shape;334;p46"/>
          <p:cNvSpPr txBox="1"/>
          <p:nvPr/>
        </p:nvSpPr>
        <p:spPr>
          <a:xfrm>
            <a:off x="6945788" y="2322178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Processor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6"/>
          <p:cNvSpPr txBox="1"/>
          <p:nvPr/>
        </p:nvSpPr>
        <p:spPr>
          <a:xfrm>
            <a:off x="4966162" y="3008630"/>
            <a:ext cx="15696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Information from program and 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6"/>
          <p:cNvSpPr txBox="1"/>
          <p:nvPr/>
        </p:nvSpPr>
        <p:spPr>
          <a:xfrm>
            <a:off x="6945788" y="1393351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6945788" y="3874253"/>
            <a:ext cx="1569600" cy="500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 information</a:t>
            </a:r>
            <a:endParaRPr sz="1100"/>
          </a:p>
        </p:txBody>
      </p:sp>
      <p:cxnSp>
        <p:nvCxnSpPr>
          <p:cNvPr id="338" name="Google Shape;338;p46"/>
          <p:cNvCxnSpPr>
            <a:stCxn id="336" idx="2"/>
            <a:endCxn id="334" idx="0"/>
          </p:cNvCxnSpPr>
          <p:nvPr/>
        </p:nvCxnSpPr>
        <p:spPr>
          <a:xfrm>
            <a:off x="7730588" y="1893451"/>
            <a:ext cx="0" cy="42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39" name="Google Shape;339;p46"/>
          <p:cNvCxnSpPr>
            <a:stCxn id="334" idx="2"/>
            <a:endCxn id="337" idx="0"/>
          </p:cNvCxnSpPr>
          <p:nvPr/>
        </p:nvCxnSpPr>
        <p:spPr>
          <a:xfrm>
            <a:off x="7730588" y="3468778"/>
            <a:ext cx="0" cy="40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40" name="Google Shape;340;p46"/>
          <p:cNvCxnSpPr>
            <a:stCxn id="333" idx="3"/>
            <a:endCxn id="334" idx="1"/>
          </p:cNvCxnSpPr>
          <p:nvPr/>
        </p:nvCxnSpPr>
        <p:spPr>
          <a:xfrm>
            <a:off x="6553450" y="2209025"/>
            <a:ext cx="3924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41" name="Google Shape;341;p46"/>
          <p:cNvCxnSpPr>
            <a:stCxn id="335" idx="3"/>
            <a:endCxn id="334" idx="1"/>
          </p:cNvCxnSpPr>
          <p:nvPr/>
        </p:nvCxnSpPr>
        <p:spPr>
          <a:xfrm flipH="1" rot="10800000">
            <a:off x="6535762" y="2895530"/>
            <a:ext cx="410100" cy="6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42" name="Google Shape;342;p46"/>
          <p:cNvSpPr/>
          <p:nvPr/>
        </p:nvSpPr>
        <p:spPr>
          <a:xfrm>
            <a:off x="4773650" y="2667715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First Program</a:t>
            </a:r>
            <a:endParaRPr sz="8200"/>
          </a:p>
        </p:txBody>
      </p:sp>
      <p:sp>
        <p:nvSpPr>
          <p:cNvPr id="348" name="Google Shape;348;p4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“Hello World!”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/>
          <p:nvPr>
            <p:ph type="title"/>
          </p:nvPr>
        </p:nvSpPr>
        <p:spPr>
          <a:xfrm>
            <a:off x="471488" y="205383"/>
            <a:ext cx="5915025" cy="74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Our First Program</a:t>
            </a:r>
            <a:endParaRPr/>
          </a:p>
        </p:txBody>
      </p:sp>
      <p:sp>
        <p:nvSpPr>
          <p:cNvPr id="354" name="Google Shape;354;p48"/>
          <p:cNvSpPr txBox="1"/>
          <p:nvPr/>
        </p:nvSpPr>
        <p:spPr>
          <a:xfrm>
            <a:off x="636875" y="1340775"/>
            <a:ext cx="5741400" cy="15777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Receives your name from the input, 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Then stores it in the memory (with the label 'your_name')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your_name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The processor adds "Hello " in front of your name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Finally, the processor sends the result to the output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your_name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55" name="Google Shape;355;p48"/>
          <p:cNvSpPr txBox="1"/>
          <p:nvPr/>
        </p:nvSpPr>
        <p:spPr>
          <a:xfrm>
            <a:off x="6822649" y="2322178"/>
            <a:ext cx="1692600" cy="93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Processor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Store in memory “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Michi</a:t>
            </a: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 with the label “your_name”</a:t>
            </a:r>
            <a:endParaRPr sz="1100"/>
          </a:p>
        </p:txBody>
      </p:sp>
      <p:sp>
        <p:nvSpPr>
          <p:cNvPr id="356" name="Google Shape;356;p48"/>
          <p:cNvSpPr txBox="1"/>
          <p:nvPr/>
        </p:nvSpPr>
        <p:spPr>
          <a:xfrm>
            <a:off x="3525037" y="3008629"/>
            <a:ext cx="28452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100">
              <a:solidFill>
                <a:schemeClr val="dk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your_name = “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Michi</a:t>
            </a: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8"/>
          <p:cNvSpPr txBox="1"/>
          <p:nvPr/>
        </p:nvSpPr>
        <p:spPr>
          <a:xfrm>
            <a:off x="6822649" y="1185599"/>
            <a:ext cx="1692600" cy="715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br>
              <a:rPr lang="en" sz="1100"/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Michi</a:t>
            </a:r>
            <a:endParaRPr sz="1100"/>
          </a:p>
        </p:txBody>
      </p:sp>
      <p:sp>
        <p:nvSpPr>
          <p:cNvPr id="358" name="Google Shape;358;p48"/>
          <p:cNvSpPr txBox="1"/>
          <p:nvPr/>
        </p:nvSpPr>
        <p:spPr>
          <a:xfrm>
            <a:off x="6822649" y="3874253"/>
            <a:ext cx="1692600" cy="715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100">
              <a:solidFill>
                <a:schemeClr val="dk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p48"/>
          <p:cNvCxnSpPr>
            <a:stCxn id="357" idx="2"/>
            <a:endCxn id="355" idx="0"/>
          </p:cNvCxnSpPr>
          <p:nvPr/>
        </p:nvCxnSpPr>
        <p:spPr>
          <a:xfrm>
            <a:off x="7668950" y="1901399"/>
            <a:ext cx="0" cy="420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60" name="Google Shape;360;p48"/>
          <p:cNvCxnSpPr>
            <a:stCxn id="355" idx="2"/>
            <a:endCxn id="358" idx="0"/>
          </p:cNvCxnSpPr>
          <p:nvPr/>
        </p:nvCxnSpPr>
        <p:spPr>
          <a:xfrm>
            <a:off x="7668950" y="3253378"/>
            <a:ext cx="0" cy="62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61" name="Google Shape;361;p48"/>
          <p:cNvCxnSpPr>
            <a:stCxn id="354" idx="3"/>
            <a:endCxn id="355" idx="1"/>
          </p:cNvCxnSpPr>
          <p:nvPr/>
        </p:nvCxnSpPr>
        <p:spPr>
          <a:xfrm>
            <a:off x="6378275" y="2129625"/>
            <a:ext cx="444300" cy="65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62" name="Google Shape;362;p48"/>
          <p:cNvCxnSpPr>
            <a:stCxn id="356" idx="3"/>
            <a:endCxn id="355" idx="1"/>
          </p:cNvCxnSpPr>
          <p:nvPr/>
        </p:nvCxnSpPr>
        <p:spPr>
          <a:xfrm flipH="1" rot="10800000">
            <a:off x="6370237" y="2787829"/>
            <a:ext cx="452400" cy="79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63" name="Google Shape;363;p48"/>
          <p:cNvSpPr/>
          <p:nvPr/>
        </p:nvSpPr>
        <p:spPr>
          <a:xfrm>
            <a:off x="366844" y="2042559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8"/>
          <p:cNvSpPr txBox="1"/>
          <p:nvPr>
            <p:ph idx="1" type="body"/>
          </p:nvPr>
        </p:nvSpPr>
        <p:spPr>
          <a:xfrm>
            <a:off x="628650" y="3008629"/>
            <a:ext cx="2636828" cy="1049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100"/>
              <a:t>Note: The lines of code that start with a ‘#’ sign called comments.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1100"/>
              <a:t>They are just for us, the computer ignores them! 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Our First Program</a:t>
            </a:r>
            <a:endParaRPr/>
          </a:p>
        </p:txBody>
      </p:sp>
      <p:sp>
        <p:nvSpPr>
          <p:cNvPr id="370" name="Google Shape;370;p49"/>
          <p:cNvSpPr txBox="1"/>
          <p:nvPr/>
        </p:nvSpPr>
        <p:spPr>
          <a:xfrm>
            <a:off x="636875" y="1340775"/>
            <a:ext cx="5741400" cy="15777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Receives your name from the input, 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Then stores it in the memory (with the label 'your_name')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your_name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The processor adds "Hello " in front of your name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Finally, the processor sends the result to the output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your_name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71" name="Google Shape;371;p49"/>
          <p:cNvSpPr txBox="1"/>
          <p:nvPr/>
        </p:nvSpPr>
        <p:spPr>
          <a:xfrm>
            <a:off x="6822649" y="2322178"/>
            <a:ext cx="1692600" cy="93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Processor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Calculate “Hello” + your_name =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“Hello Michi”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9"/>
          <p:cNvSpPr txBox="1"/>
          <p:nvPr/>
        </p:nvSpPr>
        <p:spPr>
          <a:xfrm>
            <a:off x="3525037" y="3008629"/>
            <a:ext cx="2845200" cy="1146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100">
              <a:solidFill>
                <a:schemeClr val="dk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your_name = “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Michi</a:t>
            </a: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9"/>
          <p:cNvSpPr txBox="1"/>
          <p:nvPr/>
        </p:nvSpPr>
        <p:spPr>
          <a:xfrm>
            <a:off x="6822649" y="1185599"/>
            <a:ext cx="1692600" cy="715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br>
              <a:rPr lang="en" sz="1100"/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Michi</a:t>
            </a:r>
            <a:endParaRPr sz="1100"/>
          </a:p>
        </p:txBody>
      </p:sp>
      <p:sp>
        <p:nvSpPr>
          <p:cNvPr id="374" name="Google Shape;374;p49"/>
          <p:cNvSpPr txBox="1"/>
          <p:nvPr/>
        </p:nvSpPr>
        <p:spPr>
          <a:xfrm>
            <a:off x="6822649" y="3874253"/>
            <a:ext cx="1692600" cy="715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100">
              <a:solidFill>
                <a:schemeClr val="dk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“Hello Michi”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p49"/>
          <p:cNvCxnSpPr>
            <a:stCxn id="373" idx="2"/>
            <a:endCxn id="371" idx="0"/>
          </p:cNvCxnSpPr>
          <p:nvPr/>
        </p:nvCxnSpPr>
        <p:spPr>
          <a:xfrm>
            <a:off x="7668950" y="1901399"/>
            <a:ext cx="0" cy="420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76" name="Google Shape;376;p49"/>
          <p:cNvCxnSpPr>
            <a:stCxn id="371" idx="2"/>
            <a:endCxn id="374" idx="0"/>
          </p:cNvCxnSpPr>
          <p:nvPr/>
        </p:nvCxnSpPr>
        <p:spPr>
          <a:xfrm>
            <a:off x="7668950" y="3253378"/>
            <a:ext cx="0" cy="62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77" name="Google Shape;377;p49"/>
          <p:cNvCxnSpPr>
            <a:stCxn id="370" idx="3"/>
            <a:endCxn id="371" idx="1"/>
          </p:cNvCxnSpPr>
          <p:nvPr/>
        </p:nvCxnSpPr>
        <p:spPr>
          <a:xfrm>
            <a:off x="6378275" y="2129625"/>
            <a:ext cx="444300" cy="65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78" name="Google Shape;378;p49"/>
          <p:cNvCxnSpPr>
            <a:stCxn id="372" idx="3"/>
            <a:endCxn id="371" idx="1"/>
          </p:cNvCxnSpPr>
          <p:nvPr/>
        </p:nvCxnSpPr>
        <p:spPr>
          <a:xfrm flipH="1" rot="10800000">
            <a:off x="6370237" y="2787829"/>
            <a:ext cx="452400" cy="79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79" name="Google Shape;379;p49"/>
          <p:cNvSpPr/>
          <p:nvPr/>
        </p:nvSpPr>
        <p:spPr>
          <a:xfrm>
            <a:off x="362569" y="2687034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9"/>
          <p:cNvSpPr txBox="1"/>
          <p:nvPr>
            <p:ph idx="1" type="body"/>
          </p:nvPr>
        </p:nvSpPr>
        <p:spPr>
          <a:xfrm>
            <a:off x="628650" y="3008629"/>
            <a:ext cx="26367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100"/>
              <a:t>Note: The lines of code that start with a ‘#’ sign called comments.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1100"/>
              <a:t>They are just for us, the computer ignores them! 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Run Code</a:t>
            </a:r>
            <a:endParaRPr sz="8200"/>
          </a:p>
        </p:txBody>
      </p:sp>
      <p:sp>
        <p:nvSpPr>
          <p:cNvPr id="386" name="Google Shape;386;p5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On the course website we have some programs to interact with!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1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Activity</a:t>
            </a:r>
            <a:endParaRPr sz="3200"/>
          </a:p>
        </p:txBody>
      </p:sp>
      <p:sp>
        <p:nvSpPr>
          <p:cNvPr id="392" name="Google Shape;392;p51"/>
          <p:cNvSpPr txBox="1"/>
          <p:nvPr>
            <p:ph idx="1" type="body"/>
          </p:nvPr>
        </p:nvSpPr>
        <p:spPr>
          <a:xfrm>
            <a:off x="387900" y="1594025"/>
            <a:ext cx="45468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There are some python examples on the website, take a look and play around with them!	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descr="A person holding a light bulb" id="393" name="Google Shape;39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2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We like to</a:t>
            </a:r>
            <a:r>
              <a:rPr lang="en" sz="1100"/>
              <a:t> have a bit at the end that recaps the lesson, and gives you the announcements again</a:t>
            </a:r>
            <a:endParaRPr/>
          </a:p>
        </p:txBody>
      </p:sp>
      <p:sp>
        <p:nvSpPr>
          <p:cNvPr id="399" name="Google Shape;399;p52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3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grpSp>
        <p:nvGrpSpPr>
          <p:cNvPr id="405" name="Google Shape;405;p53"/>
          <p:cNvGrpSpPr/>
          <p:nvPr/>
        </p:nvGrpSpPr>
        <p:grpSpPr>
          <a:xfrm>
            <a:off x="628650" y="1369617"/>
            <a:ext cx="7886700" cy="3262706"/>
            <a:chOff x="0" y="531"/>
            <a:chExt cx="10515600" cy="4350274"/>
          </a:xfrm>
        </p:grpSpPr>
        <p:sp>
          <p:nvSpPr>
            <p:cNvPr id="406" name="Google Shape;406;p53"/>
            <p:cNvSpPr/>
            <p:nvPr/>
          </p:nvSpPr>
          <p:spPr>
            <a:xfrm>
              <a:off x="0" y="531"/>
              <a:ext cx="10515600" cy="1242935"/>
            </a:xfrm>
            <a:prstGeom prst="roundRect">
              <a:avLst>
                <a:gd fmla="val 1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3"/>
            <p:cNvSpPr/>
            <p:nvPr/>
          </p:nvSpPr>
          <p:spPr>
            <a:xfrm>
              <a:off x="375988" y="280191"/>
              <a:ext cx="683614" cy="68361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3"/>
            <p:cNvSpPr/>
            <p:nvPr/>
          </p:nvSpPr>
          <p:spPr>
            <a:xfrm>
              <a:off x="1435590" y="531"/>
              <a:ext cx="4732020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3"/>
            <p:cNvSpPr txBox="1"/>
            <p:nvPr/>
          </p:nvSpPr>
          <p:spPr>
            <a:xfrm>
              <a:off x="1435590" y="531"/>
              <a:ext cx="4732020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650" lIns="98650" spcFirstLastPara="1" rIns="98650" wrap="square" tIns="98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CICS 110, and who we are</a:t>
              </a:r>
              <a:endParaRPr sz="1100"/>
            </a:p>
          </p:txBody>
        </p:sp>
        <p:sp>
          <p:nvSpPr>
            <p:cNvPr id="410" name="Google Shape;410;p53"/>
            <p:cNvSpPr/>
            <p:nvPr/>
          </p:nvSpPr>
          <p:spPr>
            <a:xfrm>
              <a:off x="6167610" y="531"/>
              <a:ext cx="434798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3"/>
            <p:cNvSpPr txBox="1"/>
            <p:nvPr/>
          </p:nvSpPr>
          <p:spPr>
            <a:xfrm>
              <a:off x="6167610" y="531"/>
              <a:ext cx="434798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650" lIns="98650" spcFirstLastPara="1" rIns="98650" wrap="square" tIns="98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the basics of programming</a:t>
              </a:r>
              <a:endParaRPr sz="1100"/>
            </a:p>
          </p:txBody>
        </p:sp>
        <p:sp>
          <p:nvSpPr>
            <p:cNvPr id="412" name="Google Shape;412;p53"/>
            <p:cNvSpPr/>
            <p:nvPr/>
          </p:nvSpPr>
          <p:spPr>
            <a:xfrm>
              <a:off x="0" y="1554201"/>
              <a:ext cx="10515600" cy="1242935"/>
            </a:xfrm>
            <a:prstGeom prst="roundRect">
              <a:avLst>
                <a:gd fmla="val 10000" name="adj"/>
              </a:avLst>
            </a:prstGeom>
            <a:solidFill>
              <a:srgbClr val="B45F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3"/>
            <p:cNvSpPr/>
            <p:nvPr/>
          </p:nvSpPr>
          <p:spPr>
            <a:xfrm>
              <a:off x="375988" y="1833861"/>
              <a:ext cx="683614" cy="68361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3"/>
            <p:cNvSpPr/>
            <p:nvPr/>
          </p:nvSpPr>
          <p:spPr>
            <a:xfrm>
              <a:off x="1435590" y="1554201"/>
              <a:ext cx="4732020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3"/>
            <p:cNvSpPr txBox="1"/>
            <p:nvPr/>
          </p:nvSpPr>
          <p:spPr>
            <a:xfrm>
              <a:off x="1435590" y="1554201"/>
              <a:ext cx="4732020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650" lIns="98650" spcFirstLastPara="1" rIns="98650" wrap="square" tIns="98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a computer, and how does it work</a:t>
              </a:r>
              <a:endParaRPr sz="1100"/>
            </a:p>
          </p:txBody>
        </p:sp>
        <p:sp>
          <p:nvSpPr>
            <p:cNvPr id="416" name="Google Shape;416;p53"/>
            <p:cNvSpPr/>
            <p:nvPr/>
          </p:nvSpPr>
          <p:spPr>
            <a:xfrm>
              <a:off x="6167610" y="1554201"/>
              <a:ext cx="434798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3"/>
            <p:cNvSpPr txBox="1"/>
            <p:nvPr/>
          </p:nvSpPr>
          <p:spPr>
            <a:xfrm>
              <a:off x="6167610" y="1554201"/>
              <a:ext cx="434798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650" lIns="98650" spcFirstLastPara="1" rIns="98650" wrap="square" tIns="98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Programs: lines of code that are run from top to bottom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 model: program, processor, input, output, and memory</a:t>
              </a:r>
              <a:endParaRPr sz="1100"/>
            </a:p>
          </p:txBody>
        </p:sp>
        <p:sp>
          <p:nvSpPr>
            <p:cNvPr id="418" name="Google Shape;418;p53"/>
            <p:cNvSpPr/>
            <p:nvPr/>
          </p:nvSpPr>
          <p:spPr>
            <a:xfrm>
              <a:off x="0" y="3107870"/>
              <a:ext cx="10515600" cy="1242935"/>
            </a:xfrm>
            <a:prstGeom prst="roundRect">
              <a:avLst>
                <a:gd fmla="val 10000" name="adj"/>
              </a:avLst>
            </a:prstGeom>
            <a:solidFill>
              <a:srgbClr val="783F04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3"/>
            <p:cNvSpPr/>
            <p:nvPr/>
          </p:nvSpPr>
          <p:spPr>
            <a:xfrm>
              <a:off x="375988" y="3387531"/>
              <a:ext cx="683614" cy="68361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3"/>
            <p:cNvSpPr/>
            <p:nvPr/>
          </p:nvSpPr>
          <p:spPr>
            <a:xfrm>
              <a:off x="1435590" y="3107870"/>
              <a:ext cx="4732020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3"/>
            <p:cNvSpPr txBox="1"/>
            <p:nvPr/>
          </p:nvSpPr>
          <p:spPr>
            <a:xfrm>
              <a:off x="1435590" y="3107870"/>
              <a:ext cx="4732020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650" lIns="98650" spcFirstLastPara="1" rIns="98650" wrap="square" tIns="98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Saw a first program</a:t>
              </a:r>
              <a:endParaRPr sz="1100"/>
            </a:p>
          </p:txBody>
        </p:sp>
        <p:sp>
          <p:nvSpPr>
            <p:cNvPr id="422" name="Google Shape;422;p53"/>
            <p:cNvSpPr/>
            <p:nvPr/>
          </p:nvSpPr>
          <p:spPr>
            <a:xfrm>
              <a:off x="6167610" y="3107870"/>
              <a:ext cx="434798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3"/>
            <p:cNvSpPr txBox="1"/>
            <p:nvPr/>
          </p:nvSpPr>
          <p:spPr>
            <a:xfrm>
              <a:off x="6167610" y="3107870"/>
              <a:ext cx="434798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650" lIns="98650" spcFirstLastPara="1" rIns="98650" wrap="square" tIns="98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 said "Hello" to you!</a:t>
              </a:r>
              <a:endParaRPr sz="11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429" name="Google Shape;429;p54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Welcome to the class!</a:t>
            </a:r>
            <a:endParaRPr sz="1400"/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b="1" lang="en" sz="1600">
                <a:solidFill>
                  <a:schemeClr val="accent6"/>
                </a:solidFill>
              </a:rPr>
              <a:t>Homework</a:t>
            </a:r>
            <a:endParaRPr b="1" sz="1600"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Sign up to:</a:t>
            </a:r>
            <a:endParaRPr/>
          </a:p>
          <a:p>
            <a:pPr indent="-3365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/>
              <a:t>Piazza (Questions), </a:t>
            </a:r>
            <a:endParaRPr/>
          </a:p>
          <a:p>
            <a:pPr indent="-3365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/>
              <a:t>Gradescope (Projects), </a:t>
            </a:r>
            <a:endParaRPr/>
          </a:p>
          <a:p>
            <a:pPr indent="-3365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/>
              <a:t>ZyBooks (Homework)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/>
              <a:t>Due Friday (when you need to submit the first lab)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Complete Quiz 1 by </a:t>
            </a:r>
            <a:r>
              <a:rPr b="1" lang="en">
                <a:solidFill>
                  <a:schemeClr val="accent6"/>
                </a:solidFill>
              </a:rPr>
              <a:t>Thursday the 9th</a:t>
            </a:r>
            <a:endParaRPr b="1">
              <a:solidFill>
                <a:schemeClr val="accent6"/>
              </a:solidFill>
            </a:endParaRPr>
          </a:p>
          <a:p>
            <a: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</a:pPr>
            <a:r>
              <a:rPr b="1" lang="en"/>
              <a:t>Can take as many times as desired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Welcome to the class!</a:t>
            </a:r>
            <a:endParaRPr sz="1400"/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b="1" lang="en" sz="1600">
                <a:solidFill>
                  <a:schemeClr val="accent6"/>
                </a:solidFill>
              </a:rPr>
              <a:t>Homework</a:t>
            </a:r>
            <a:endParaRPr b="1" sz="1600"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Sign up to:</a:t>
            </a:r>
            <a:endParaRPr/>
          </a:p>
          <a:p>
            <a:pPr indent="-3365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/>
              <a:t>Piazza (Questions), </a:t>
            </a:r>
            <a:endParaRPr/>
          </a:p>
          <a:p>
            <a:pPr indent="-3365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/>
              <a:t>Gradescope (Projects), </a:t>
            </a:r>
            <a:endParaRPr/>
          </a:p>
          <a:p>
            <a:pPr indent="-3365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/>
              <a:t>ZyBooks (Homework)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/>
              <a:t>Due Friday (when you need to submit the first lab)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Complete Quiz 1 by </a:t>
            </a:r>
            <a:r>
              <a:rPr b="1" lang="en">
                <a:solidFill>
                  <a:schemeClr val="accent6"/>
                </a:solidFill>
              </a:rPr>
              <a:t>Thursday the 9th</a:t>
            </a:r>
            <a:endParaRPr b="1">
              <a:solidFill>
                <a:schemeClr val="accent6"/>
              </a:solidFill>
            </a:endParaRPr>
          </a:p>
          <a:p>
            <a: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</a:pPr>
            <a:r>
              <a:rPr b="1" lang="en"/>
              <a:t>Can take as many times as desired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/>
              <a:t>Introductions</a:t>
            </a:r>
            <a:endParaRPr sz="8200"/>
          </a:p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Getting to know the course staff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850" y="246875"/>
            <a:ext cx="1855001" cy="24643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6" name="Google Shape;156;p3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am I?</a:t>
            </a:r>
            <a:endParaRPr/>
          </a:p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57800" y="1213475"/>
            <a:ext cx="5289300" cy="41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 graduated from UMass, completing my undergraduate and graduate work here!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Outside of teaching I work in Archaeology</a:t>
            </a:r>
            <a:endParaRPr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Mainly Etruscan and Early Roman</a:t>
            </a:r>
            <a:endParaRPr sz="16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My research focuses in Game Programming and designing museum displays </a:t>
            </a:r>
            <a:endParaRPr sz="16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In my free time, I like to woodwork and carve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When addressing me, please just call me Cole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SzPts val="1400"/>
              <a:buChar char="➢"/>
            </a:pPr>
            <a:r>
              <a:rPr lang="en"/>
              <a:t>If that makes you very uncomfortable, you can call me Professor Cole (if you must)</a:t>
            </a:r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0600" y="1366500"/>
            <a:ext cx="1969502" cy="1313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9" name="Google Shape;15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1274" y="2038475"/>
            <a:ext cx="2188150" cy="145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0" name="Google Shape;16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0640" y="2950849"/>
            <a:ext cx="1290633" cy="1714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1" name="Google Shape;16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4664" y="3590249"/>
            <a:ext cx="1019051" cy="13580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The rest of the Staff: </a:t>
            </a:r>
            <a:endParaRPr sz="3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 u="sng">
                <a:solidFill>
                  <a:schemeClr val="hlink"/>
                </a:solidFill>
                <a:hlinkClick r:id="rId3"/>
              </a:rPr>
              <a:t>https://cics110.github.io/main/information/staff</a:t>
            </a:r>
            <a:endParaRPr sz="3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42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Syllabus</a:t>
            </a:r>
            <a:endParaRPr sz="8200"/>
          </a:p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the course about?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The Syllabus</a:t>
            </a:r>
            <a:endParaRPr/>
          </a:p>
        </p:txBody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387900" y="1116950"/>
            <a:ext cx="4721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We’ll go through this together.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syllabus can be found on the website.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Link: </a:t>
            </a:r>
            <a:r>
              <a:rPr lang="en" sz="24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https://cics110.github.io/main/information/syllabus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descr="A person holding a light bulb" id="179" name="Google Shape;17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Important Tip</a:t>
            </a:r>
            <a:endParaRPr/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87900" y="1098600"/>
            <a:ext cx="8368200" cy="3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course website has some useful guides to help you with the semester.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best tip I can offer you right now is this: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Computer Science has a </a:t>
            </a:r>
            <a:r>
              <a:rPr b="1" lang="en">
                <a:solidFill>
                  <a:schemeClr val="accent6"/>
                </a:solidFill>
              </a:rPr>
              <a:t>TON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/>
              <a:t>of </a:t>
            </a:r>
            <a:r>
              <a:rPr lang="en"/>
              <a:t>vocabulary in it.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Some from math, science, linguistics, philosophy, and much of created exclusively for Computer Science.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</a:rPr>
              <a:t>KEEP A VOCABULARY LIST WITH DEFINITIONS AND SYNONYMS</a:t>
            </a:r>
            <a:endParaRPr b="1" sz="23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If I say something that sounds odd, write it down/ask me about it and I’m happy to explain it.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