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63" r:id="rId5"/>
    <p:sldId id="287" r:id="rId6"/>
    <p:sldId id="288" r:id="rId7"/>
    <p:sldId id="289" r:id="rId8"/>
    <p:sldId id="290" r:id="rId9"/>
    <p:sldId id="291" r:id="rId10"/>
    <p:sldId id="292" r:id="rId11"/>
    <p:sldId id="293" r:id="rId12"/>
    <p:sldId id="284" r:id="rId13"/>
    <p:sldId id="294" r:id="rId14"/>
    <p:sldId id="295" r:id="rId15"/>
    <p:sldId id="296" r:id="rId16"/>
    <p:sldId id="297" r:id="rId17"/>
    <p:sldId id="298" r:id="rId18"/>
    <p:sldId id="283" r:id="rId19"/>
    <p:sldId id="299" r:id="rId20"/>
    <p:sldId id="300" r:id="rId21"/>
    <p:sldId id="301" r:id="rId22"/>
    <p:sldId id="302" r:id="rId23"/>
    <p:sldId id="285" r:id="rId24"/>
    <p:sldId id="303" r:id="rId25"/>
    <p:sldId id="304" r:id="rId26"/>
    <p:sldId id="305" r:id="rId27"/>
    <p:sldId id="306" r:id="rId28"/>
    <p:sldId id="307" r:id="rId29"/>
    <p:sldId id="308" r:id="rId30"/>
    <p:sldId id="286" r:id="rId31"/>
    <p:sldId id="309" r:id="rId32"/>
    <p:sldId id="310" r:id="rId33"/>
    <p:sldId id="311" r:id="rId34"/>
    <p:sldId id="277" r:id="rId35"/>
    <p:sldId id="278" r:id="rId36"/>
    <p:sldId id="28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FB686-C321-4215-B288-CC584B23D197}"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2E6C8-89E3-47AE-AF87-F263AF195235}" type="slidenum">
              <a:rPr lang="en-US" smtClean="0"/>
              <a:t>‹#›</a:t>
            </a:fld>
            <a:endParaRPr lang="en-US"/>
          </a:p>
        </p:txBody>
      </p:sp>
    </p:spTree>
    <p:extLst>
      <p:ext uri="{BB962C8B-B14F-4D97-AF65-F5344CB8AC3E}">
        <p14:creationId xmlns:p14="http://schemas.microsoft.com/office/powerpoint/2010/main" val="265833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628DD6-8E97-6D4B-351A-2A2E2DB84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FAE05AB-2A0F-BAFB-1B8A-8448D4E8CC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376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05F7-2A03-ADB5-054D-CAC63D40D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7CAA-956E-6074-37A9-4BD75292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487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DBEA-3DD9-6C26-D161-CE50BD5C3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D7C47F-675B-6E9F-FB07-0D2C16FFF7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501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5E63-6ECE-5743-57D5-8B58BFC78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25A28-211D-5683-699C-42AFEFE63F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5A283-801F-384F-87DF-A74CE381A7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8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EE09-D290-2FD6-67B3-CFADE3534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6CA72-A941-A2CF-A8BC-10B0D8BC6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215432-C8B2-8C50-6BAC-BE7669A8B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8689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E81A9-5FE6-F1E6-475D-851830A52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72D70-4847-BC60-CFBC-449C25A512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B1849F3-4618-A934-5CDF-27950F750B62}"/>
              </a:ext>
            </a:extLst>
          </p:cNvPr>
          <p:cNvSpPr txBox="1"/>
          <p:nvPr userDrawn="1"/>
        </p:nvSpPr>
        <p:spPr>
          <a:xfrm>
            <a:off x="0" y="6607221"/>
            <a:ext cx="1970411" cy="246221"/>
          </a:xfrm>
          <a:prstGeom prst="rect">
            <a:avLst/>
          </a:prstGeom>
          <a:noFill/>
        </p:spPr>
        <p:txBody>
          <a:bodyPr wrap="none" rtlCol="0">
            <a:spAutoFit/>
          </a:bodyPr>
          <a:lstStyle/>
          <a:p>
            <a:r>
              <a:rPr lang="en-US" sz="1000" dirty="0"/>
              <a:t>Created by Kobi Falus for CICS 110</a:t>
            </a:r>
          </a:p>
        </p:txBody>
      </p:sp>
      <p:sp>
        <p:nvSpPr>
          <p:cNvPr id="8" name="TextBox 7">
            <a:extLst>
              <a:ext uri="{FF2B5EF4-FFF2-40B4-BE49-F238E27FC236}">
                <a16:creationId xmlns:a16="http://schemas.microsoft.com/office/drawing/2014/main" id="{4D2DABC1-0816-BC1B-845B-78E455442804}"/>
              </a:ext>
            </a:extLst>
          </p:cNvPr>
          <p:cNvSpPr txBox="1"/>
          <p:nvPr userDrawn="1"/>
        </p:nvSpPr>
        <p:spPr>
          <a:xfrm>
            <a:off x="11690397" y="6611779"/>
            <a:ext cx="501603" cy="246221"/>
          </a:xfrm>
          <a:prstGeom prst="rect">
            <a:avLst/>
          </a:prstGeom>
          <a:noFill/>
        </p:spPr>
        <p:txBody>
          <a:bodyPr wrap="square" rtlCol="0">
            <a:spAutoFit/>
          </a:bodyPr>
          <a:lstStyle/>
          <a:p>
            <a:pPr algn="r"/>
            <a:fld id="{FA409ECA-E4AF-446A-804D-C793AD153163}" type="slidenum">
              <a:rPr lang="en-US" sz="1000" smtClean="0"/>
              <a:pPr algn="r"/>
              <a:t>‹#›</a:t>
            </a:fld>
            <a:endParaRPr lang="en-US" sz="1000" dirty="0"/>
          </a:p>
        </p:txBody>
      </p:sp>
    </p:spTree>
    <p:extLst>
      <p:ext uri="{BB962C8B-B14F-4D97-AF65-F5344CB8AC3E}">
        <p14:creationId xmlns:p14="http://schemas.microsoft.com/office/powerpoint/2010/main" val="167826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atfact.ninja/fact"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docs.python.org/3/library/urllib.htm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cs.python-requests.org/en/latest/"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oredapi.com/"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oredapi.com/api/activity"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oredapi.co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developers.google.com/drive/api/guides/about-sdk"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tfact.ninja/"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383D69-1EB0-D29E-EC43-8D0911D0EB74}"/>
              </a:ext>
            </a:extLst>
          </p:cNvPr>
          <p:cNvSpPr>
            <a:spLocks noGrp="1"/>
          </p:cNvSpPr>
          <p:nvPr>
            <p:ph type="title"/>
          </p:nvPr>
        </p:nvSpPr>
        <p:spPr>
          <a:xfrm>
            <a:off x="839788" y="457200"/>
            <a:ext cx="3932237" cy="1600200"/>
          </a:xfrm>
        </p:spPr>
        <p:txBody>
          <a:bodyPr anchor="b">
            <a:normAutofit/>
          </a:bodyPr>
          <a:lstStyle/>
          <a:p>
            <a:r>
              <a:rPr lang="en-US" sz="6000" dirty="0"/>
              <a:t>APIs</a:t>
            </a:r>
          </a:p>
        </p:txBody>
      </p:sp>
      <p:pic>
        <p:nvPicPr>
          <p:cNvPr id="5" name="Picture 4" descr="A computer on a desk">
            <a:extLst>
              <a:ext uri="{FF2B5EF4-FFF2-40B4-BE49-F238E27FC236}">
                <a16:creationId xmlns:a16="http://schemas.microsoft.com/office/drawing/2014/main" id="{9288C1E9-2D48-8180-E1B5-6C3D29058D48}"/>
              </a:ext>
            </a:extLst>
          </p:cNvPr>
          <p:cNvPicPr>
            <a:picLocks noChangeAspect="1"/>
          </p:cNvPicPr>
          <p:nvPr/>
        </p:nvPicPr>
        <p:blipFill rotWithShape="1">
          <a:blip r:embed="rId2">
            <a:extLst>
              <a:ext uri="{28A0092B-C50C-407E-A947-70E740481C1C}">
                <a14:useLocalDpi xmlns:a14="http://schemas.microsoft.com/office/drawing/2010/main" val="0"/>
              </a:ext>
            </a:extLst>
          </a:blip>
          <a:srcRect l="7447" r="8334" b="1"/>
          <a:stretch/>
        </p:blipFill>
        <p:spPr>
          <a:xfrm>
            <a:off x="5183188" y="987425"/>
            <a:ext cx="6172200" cy="4873625"/>
          </a:xfrm>
          <a:prstGeom prst="rect">
            <a:avLst/>
          </a:prstGeom>
          <a:noFill/>
        </p:spPr>
      </p:pic>
    </p:spTree>
    <p:extLst>
      <p:ext uri="{BB962C8B-B14F-4D97-AF65-F5344CB8AC3E}">
        <p14:creationId xmlns:p14="http://schemas.microsoft.com/office/powerpoint/2010/main" val="392489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API</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After, it’ll tell you a random cat fact (see Response Body)</a:t>
            </a:r>
          </a:p>
          <a:p>
            <a:pPr marL="0" indent="0">
              <a:buNone/>
            </a:pPr>
            <a:endParaRPr lang="en-US" sz="3200" dirty="0"/>
          </a:p>
          <a:p>
            <a:pPr marL="0" indent="0">
              <a:buNone/>
            </a:pPr>
            <a:r>
              <a:rPr lang="en-US" sz="3200" dirty="0"/>
              <a:t>It’ll also tell you what URL had to be pinged to get this response (see Request URL) </a:t>
            </a:r>
          </a:p>
        </p:txBody>
      </p:sp>
      <p:pic>
        <p:nvPicPr>
          <p:cNvPr id="7" name="Picture 6">
            <a:extLst>
              <a:ext uri="{FF2B5EF4-FFF2-40B4-BE49-F238E27FC236}">
                <a16:creationId xmlns:a16="http://schemas.microsoft.com/office/drawing/2014/main" id="{10D756E1-4619-0A06-8F53-DF255B8699DF}"/>
              </a:ext>
            </a:extLst>
          </p:cNvPr>
          <p:cNvPicPr>
            <a:picLocks noChangeAspect="1"/>
          </p:cNvPicPr>
          <p:nvPr/>
        </p:nvPicPr>
        <p:blipFill>
          <a:blip r:embed="rId2"/>
          <a:stretch>
            <a:fillRect/>
          </a:stretch>
        </p:blipFill>
        <p:spPr>
          <a:xfrm>
            <a:off x="6908055" y="140685"/>
            <a:ext cx="4884843" cy="6576630"/>
          </a:xfrm>
          <a:prstGeom prst="rect">
            <a:avLst/>
          </a:prstGeom>
        </p:spPr>
      </p:pic>
    </p:spTree>
    <p:extLst>
      <p:ext uri="{BB962C8B-B14F-4D97-AF65-F5344CB8AC3E}">
        <p14:creationId xmlns:p14="http://schemas.microsoft.com/office/powerpoint/2010/main" val="108765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API</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Why does it have a Request URL?</a:t>
            </a:r>
            <a:br>
              <a:rPr lang="en-US" sz="3200" dirty="0"/>
            </a:br>
            <a:br>
              <a:rPr lang="en-US" sz="3200" dirty="0"/>
            </a:br>
            <a:r>
              <a:rPr lang="en-US" sz="3200" dirty="0"/>
              <a:t>Well, if you go to that URL, you’ll see a similar response</a:t>
            </a:r>
          </a:p>
          <a:p>
            <a:pPr marL="0" indent="0">
              <a:buNone/>
            </a:pPr>
            <a:endParaRPr lang="en-US" sz="3200" dirty="0"/>
          </a:p>
          <a:p>
            <a:pPr marL="0" indent="0">
              <a:buNone/>
            </a:pPr>
            <a:r>
              <a:rPr lang="en-US" sz="3200" dirty="0"/>
              <a:t>Try opening </a:t>
            </a:r>
            <a:r>
              <a:rPr lang="en-US" sz="3200" dirty="0" err="1">
                <a:hlinkClick r:id="rId2"/>
              </a:rPr>
              <a:t>catfacts.ninja</a:t>
            </a:r>
            <a:r>
              <a:rPr lang="en-US" sz="3200" dirty="0">
                <a:hlinkClick r:id="rId2"/>
              </a:rPr>
              <a:t>/fact</a:t>
            </a:r>
            <a:r>
              <a:rPr lang="en-US" sz="3200" dirty="0"/>
              <a:t> in your browser</a:t>
            </a:r>
          </a:p>
          <a:p>
            <a:pPr marL="0" indent="0">
              <a:buNone/>
            </a:pPr>
            <a:endParaRPr lang="en-US" sz="3200" dirty="0"/>
          </a:p>
          <a:p>
            <a:pPr marL="0" indent="0">
              <a:buNone/>
            </a:pPr>
            <a:endParaRPr lang="en-US" sz="3200" dirty="0"/>
          </a:p>
        </p:txBody>
      </p:sp>
      <p:pic>
        <p:nvPicPr>
          <p:cNvPr id="8" name="Picture 7">
            <a:extLst>
              <a:ext uri="{FF2B5EF4-FFF2-40B4-BE49-F238E27FC236}">
                <a16:creationId xmlns:a16="http://schemas.microsoft.com/office/drawing/2014/main" id="{18610C6E-C5BB-AF35-B6A2-19E0A98144E5}"/>
              </a:ext>
            </a:extLst>
          </p:cNvPr>
          <p:cNvPicPr>
            <a:picLocks noChangeAspect="1"/>
          </p:cNvPicPr>
          <p:nvPr/>
        </p:nvPicPr>
        <p:blipFill>
          <a:blip r:embed="rId3"/>
          <a:stretch>
            <a:fillRect/>
          </a:stretch>
        </p:blipFill>
        <p:spPr>
          <a:xfrm>
            <a:off x="6527289" y="1496869"/>
            <a:ext cx="5174428" cy="2133785"/>
          </a:xfrm>
          <a:prstGeom prst="rect">
            <a:avLst/>
          </a:prstGeom>
        </p:spPr>
      </p:pic>
    </p:spTree>
    <p:extLst>
      <p:ext uri="{BB962C8B-B14F-4D97-AF65-F5344CB8AC3E}">
        <p14:creationId xmlns:p14="http://schemas.microsoft.com/office/powerpoint/2010/main" val="258420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2B4-B2F0-2AB6-464D-C52FE563E5D0}"/>
              </a:ext>
            </a:extLst>
          </p:cNvPr>
          <p:cNvSpPr>
            <a:spLocks noGrp="1"/>
          </p:cNvSpPr>
          <p:nvPr>
            <p:ph type="title"/>
          </p:nvPr>
        </p:nvSpPr>
        <p:spPr>
          <a:xfrm>
            <a:off x="7928493" y="1333501"/>
            <a:ext cx="3556000" cy="1819275"/>
          </a:xfrm>
        </p:spPr>
        <p:txBody>
          <a:bodyPr>
            <a:normAutofit/>
          </a:bodyPr>
          <a:lstStyle/>
          <a:p>
            <a:r>
              <a:rPr lang="en-US" dirty="0" err="1"/>
              <a:t>URLlib</a:t>
            </a:r>
            <a:endParaRPr lang="en-US" dirty="0"/>
          </a:p>
        </p:txBody>
      </p:sp>
      <p:pic>
        <p:nvPicPr>
          <p:cNvPr id="7" name="Picture 6" descr="A sign on a brick wall">
            <a:extLst>
              <a:ext uri="{FF2B5EF4-FFF2-40B4-BE49-F238E27FC236}">
                <a16:creationId xmlns:a16="http://schemas.microsoft.com/office/drawing/2014/main" id="{81ECAEE5-C469-8E1A-50E9-D029A8A3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 y="1333501"/>
            <a:ext cx="6651268" cy="4434178"/>
          </a:xfrm>
          <a:prstGeom prst="rect">
            <a:avLst/>
          </a:prstGeom>
        </p:spPr>
      </p:pic>
    </p:spTree>
    <p:extLst>
      <p:ext uri="{BB962C8B-B14F-4D97-AF65-F5344CB8AC3E}">
        <p14:creationId xmlns:p14="http://schemas.microsoft.com/office/powerpoint/2010/main" val="306543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URLlib</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err="1"/>
              <a:t>URLlib</a:t>
            </a:r>
            <a:r>
              <a:rPr lang="en-US" sz="3200" dirty="0"/>
              <a:t> is a library built into python for making API requests to URLs</a:t>
            </a:r>
          </a:p>
          <a:p>
            <a:pPr marL="0" indent="0">
              <a:buNone/>
            </a:pPr>
            <a:endParaRPr lang="en-US" sz="3200" dirty="0"/>
          </a:p>
          <a:p>
            <a:pPr marL="0" indent="0">
              <a:buNone/>
            </a:pPr>
            <a:r>
              <a:rPr lang="en-US" sz="3200" dirty="0"/>
              <a:t>We’re going to use it to get Cat Facts</a:t>
            </a:r>
          </a:p>
          <a:p>
            <a:pPr marL="0" indent="0">
              <a:buNone/>
            </a:pPr>
            <a:endParaRPr lang="en-US" sz="3200" dirty="0"/>
          </a:p>
          <a:p>
            <a:pPr marL="0" indent="0">
              <a:buNone/>
            </a:pPr>
            <a:r>
              <a:rPr lang="en-US" sz="3200" dirty="0"/>
              <a:t>Official Documentation: </a:t>
            </a:r>
            <a:r>
              <a:rPr lang="en-US" sz="3200" dirty="0">
                <a:hlinkClick r:id="rId2"/>
              </a:rPr>
              <a:t>here</a:t>
            </a:r>
            <a:endParaRPr lang="en-US" sz="3200" dirty="0"/>
          </a:p>
        </p:txBody>
      </p:sp>
      <p:pic>
        <p:nvPicPr>
          <p:cNvPr id="5" name="Picture 4" descr="A person holding a light bulb">
            <a:extLst>
              <a:ext uri="{FF2B5EF4-FFF2-40B4-BE49-F238E27FC236}">
                <a16:creationId xmlns:a16="http://schemas.microsoft.com/office/drawing/2014/main" id="{1B6E4684-8CB7-E955-B0C6-4E8619215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465" y="552450"/>
            <a:ext cx="4499609" cy="5624513"/>
          </a:xfrm>
          <a:prstGeom prst="rect">
            <a:avLst/>
          </a:prstGeom>
          <a:noFill/>
        </p:spPr>
      </p:pic>
    </p:spTree>
    <p:extLst>
      <p:ext uri="{BB962C8B-B14F-4D97-AF65-F5344CB8AC3E}">
        <p14:creationId xmlns:p14="http://schemas.microsoft.com/office/powerpoint/2010/main" val="292172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URLlib</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To use </a:t>
            </a:r>
            <a:r>
              <a:rPr lang="en-US" sz="3200" dirty="0" err="1"/>
              <a:t>URLlib</a:t>
            </a:r>
            <a:r>
              <a:rPr lang="en-US" sz="3200" dirty="0"/>
              <a:t>, first we must import it</a:t>
            </a:r>
          </a:p>
          <a:p>
            <a:pPr marL="0" indent="0">
              <a:buNone/>
            </a:pPr>
            <a:endParaRPr lang="en-US" sz="3200" dirty="0"/>
          </a:p>
          <a:p>
            <a:pPr marL="0" indent="0">
              <a:buNone/>
            </a:pPr>
            <a:r>
              <a:rPr lang="en-US" sz="3200" dirty="0"/>
              <a:t>We’ll only be using the </a:t>
            </a:r>
            <a:r>
              <a:rPr lang="en-US" sz="3200" b="0" dirty="0" err="1">
                <a:solidFill>
                  <a:srgbClr val="795E26"/>
                </a:solidFill>
                <a:effectLst/>
                <a:latin typeface="Consolas" panose="020B0609020204030204" pitchFamily="49" charset="0"/>
              </a:rPr>
              <a:t>urlopen</a:t>
            </a:r>
            <a:r>
              <a:rPr lang="en-US" sz="3200" dirty="0"/>
              <a:t> function, so we can just import that</a:t>
            </a:r>
          </a:p>
        </p:txBody>
      </p:sp>
      <p:sp>
        <p:nvSpPr>
          <p:cNvPr id="4" name="TextBox 3">
            <a:extLst>
              <a:ext uri="{FF2B5EF4-FFF2-40B4-BE49-F238E27FC236}">
                <a16:creationId xmlns:a16="http://schemas.microsoft.com/office/drawing/2014/main" id="{0F2B6725-E5CB-ED96-4231-58666213892A}"/>
              </a:ext>
            </a:extLst>
          </p:cNvPr>
          <p:cNvSpPr txBox="1"/>
          <p:nvPr/>
        </p:nvSpPr>
        <p:spPr>
          <a:xfrm>
            <a:off x="4906297" y="2521059"/>
            <a:ext cx="7148855" cy="1815882"/>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29839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URLlib</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Next, we can call </a:t>
            </a:r>
            <a:r>
              <a:rPr lang="en-US" sz="3200" b="0" dirty="0" err="1">
                <a:solidFill>
                  <a:srgbClr val="795E26"/>
                </a:solidFill>
                <a:effectLst/>
                <a:latin typeface="Consolas" panose="020B0609020204030204" pitchFamily="49" charset="0"/>
              </a:rPr>
              <a:t>urlopen</a:t>
            </a:r>
            <a:r>
              <a:rPr lang="en-US" sz="3200" dirty="0"/>
              <a:t> on the URL that will give us cat facts</a:t>
            </a:r>
          </a:p>
          <a:p>
            <a:pPr marL="0" indent="0">
              <a:buNone/>
            </a:pPr>
            <a:endParaRPr lang="en-US" sz="3200" dirty="0"/>
          </a:p>
          <a:p>
            <a:pPr marL="0" indent="0">
              <a:buNone/>
            </a:pPr>
            <a:r>
              <a:rPr lang="en-US" sz="3200" dirty="0"/>
              <a:t>This will give us a response, but we need to call </a:t>
            </a:r>
            <a:r>
              <a:rPr lang="en-US" sz="3200" b="0" dirty="0">
                <a:solidFill>
                  <a:srgbClr val="000000"/>
                </a:solidFill>
                <a:effectLst/>
                <a:latin typeface="Consolas" panose="020B0609020204030204" pitchFamily="49" charset="0"/>
              </a:rPr>
              <a:t>.read()</a:t>
            </a:r>
            <a:r>
              <a:rPr lang="en-US" sz="3200" dirty="0"/>
              <a:t> to get the cat fact</a:t>
            </a:r>
          </a:p>
        </p:txBody>
      </p:sp>
      <p:sp>
        <p:nvSpPr>
          <p:cNvPr id="4" name="TextBox 3">
            <a:extLst>
              <a:ext uri="{FF2B5EF4-FFF2-40B4-BE49-F238E27FC236}">
                <a16:creationId xmlns:a16="http://schemas.microsoft.com/office/drawing/2014/main" id="{0F2B6725-E5CB-ED96-4231-58666213892A}"/>
              </a:ext>
            </a:extLst>
          </p:cNvPr>
          <p:cNvSpPr txBox="1"/>
          <p:nvPr/>
        </p:nvSpPr>
        <p:spPr>
          <a:xfrm>
            <a:off x="4906297" y="1825625"/>
            <a:ext cx="7148855" cy="1815882"/>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68B6AE25-55E8-90DF-55DD-8C3E524D0597}"/>
              </a:ext>
            </a:extLst>
          </p:cNvPr>
          <p:cNvSpPr txBox="1"/>
          <p:nvPr/>
        </p:nvSpPr>
        <p:spPr>
          <a:xfrm>
            <a:off x="6774425" y="789991"/>
            <a:ext cx="2939845" cy="830997"/>
          </a:xfrm>
          <a:prstGeom prst="rect">
            <a:avLst/>
          </a:prstGeom>
          <a:noFill/>
          <a:ln>
            <a:solidFill>
              <a:schemeClr val="tx1"/>
            </a:solidFill>
          </a:ln>
        </p:spPr>
        <p:txBody>
          <a:bodyPr wrap="square" rtlCol="0">
            <a:spAutoFit/>
          </a:bodyPr>
          <a:lstStyle/>
          <a:p>
            <a:r>
              <a:rPr lang="en-US" sz="2400" dirty="0"/>
              <a:t>Try Running this code on your computer! </a:t>
            </a:r>
          </a:p>
        </p:txBody>
      </p:sp>
      <p:sp>
        <p:nvSpPr>
          <p:cNvPr id="7" name="TextBox 6">
            <a:extLst>
              <a:ext uri="{FF2B5EF4-FFF2-40B4-BE49-F238E27FC236}">
                <a16:creationId xmlns:a16="http://schemas.microsoft.com/office/drawing/2014/main" id="{29F54B09-EFDE-B704-9E6B-A6B86A1B51D5}"/>
              </a:ext>
            </a:extLst>
          </p:cNvPr>
          <p:cNvSpPr txBox="1"/>
          <p:nvPr/>
        </p:nvSpPr>
        <p:spPr>
          <a:xfrm>
            <a:off x="4842387" y="4044188"/>
            <a:ext cx="7276675" cy="1200329"/>
          </a:xfrm>
          <a:prstGeom prst="rect">
            <a:avLst/>
          </a:prstGeom>
          <a:noFill/>
          <a:ln>
            <a:solidFill>
              <a:schemeClr val="tx1"/>
            </a:solidFill>
          </a:ln>
        </p:spPr>
        <p:txBody>
          <a:bodyPr wrap="square" rtlCol="0">
            <a:spAutoFit/>
          </a:bodyPr>
          <a:lstStyle/>
          <a:p>
            <a:r>
              <a:rPr lang="en-US" sz="2400" dirty="0"/>
              <a:t>Output:</a:t>
            </a:r>
            <a:br>
              <a:rPr lang="en-US" sz="2400" dirty="0"/>
            </a:br>
            <a:r>
              <a:rPr lang="en-US" sz="2400" dirty="0">
                <a:latin typeface="Consolas" panose="020B0609020204030204" pitchFamily="49" charset="0"/>
              </a:rPr>
              <a:t>b'{"</a:t>
            </a:r>
            <a:r>
              <a:rPr lang="en-US" sz="2400" dirty="0" err="1">
                <a:latin typeface="Consolas" panose="020B0609020204030204" pitchFamily="49" charset="0"/>
              </a:rPr>
              <a:t>fact":"Every</a:t>
            </a:r>
            <a:r>
              <a:rPr lang="en-US" sz="2400" dirty="0">
                <a:latin typeface="Consolas" panose="020B0609020204030204" pitchFamily="49" charset="0"/>
              </a:rPr>
              <a:t> year, nearly four million cats are eaten in Asia.","length":55}</a:t>
            </a:r>
          </a:p>
        </p:txBody>
      </p:sp>
    </p:spTree>
    <p:extLst>
      <p:ext uri="{BB962C8B-B14F-4D97-AF65-F5344CB8AC3E}">
        <p14:creationId xmlns:p14="http://schemas.microsoft.com/office/powerpoint/2010/main" val="89871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URLlib</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fontScale="92500"/>
          </a:bodyPr>
          <a:lstStyle/>
          <a:p>
            <a:pPr marL="0" indent="0">
              <a:buNone/>
            </a:pPr>
            <a:r>
              <a:rPr lang="en-US" sz="3200" dirty="0"/>
              <a:t>Notice the response has a b in front of it</a:t>
            </a:r>
          </a:p>
          <a:p>
            <a:pPr marL="0" indent="0">
              <a:buNone/>
            </a:pPr>
            <a:endParaRPr lang="en-US" sz="3200" dirty="0"/>
          </a:p>
          <a:p>
            <a:pPr marL="0" indent="0">
              <a:buNone/>
            </a:pPr>
            <a:r>
              <a:rPr lang="en-US" sz="3200" dirty="0"/>
              <a:t>This is because it is currently just bytes </a:t>
            </a:r>
            <a:br>
              <a:rPr lang="en-US" sz="3200" dirty="0"/>
            </a:br>
            <a:r>
              <a:rPr lang="en-US" sz="3200" dirty="0"/>
              <a:t>(0s and 1s)</a:t>
            </a:r>
          </a:p>
          <a:p>
            <a:pPr marL="0" indent="0">
              <a:buNone/>
            </a:pPr>
            <a:endParaRPr lang="en-US" sz="3200" dirty="0"/>
          </a:p>
          <a:p>
            <a:pPr marL="0" indent="0">
              <a:buNone/>
            </a:pPr>
            <a:r>
              <a:rPr lang="en-US" sz="3200" dirty="0"/>
              <a:t>To convert it to a string we must use </a:t>
            </a:r>
            <a:r>
              <a:rPr lang="en-US" sz="3200" b="0" dirty="0">
                <a:solidFill>
                  <a:srgbClr val="000000"/>
                </a:solidFill>
                <a:effectLst/>
                <a:latin typeface="Consolas" panose="020B0609020204030204" pitchFamily="49" charset="0"/>
              </a:rPr>
              <a:t>decode()</a:t>
            </a:r>
            <a:endParaRPr lang="en-US" sz="3200" dirty="0"/>
          </a:p>
        </p:txBody>
      </p:sp>
      <p:sp>
        <p:nvSpPr>
          <p:cNvPr id="4" name="TextBox 3">
            <a:extLst>
              <a:ext uri="{FF2B5EF4-FFF2-40B4-BE49-F238E27FC236}">
                <a16:creationId xmlns:a16="http://schemas.microsoft.com/office/drawing/2014/main" id="{0F2B6725-E5CB-ED96-4231-58666213892A}"/>
              </a:ext>
            </a:extLst>
          </p:cNvPr>
          <p:cNvSpPr txBox="1"/>
          <p:nvPr/>
        </p:nvSpPr>
        <p:spPr>
          <a:xfrm>
            <a:off x="4906296" y="2646216"/>
            <a:ext cx="7148855" cy="2246769"/>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().decode()</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4794A4B5-F578-CB2D-7DA3-2F4CF303CD07}"/>
              </a:ext>
            </a:extLst>
          </p:cNvPr>
          <p:cNvSpPr txBox="1"/>
          <p:nvPr/>
        </p:nvSpPr>
        <p:spPr>
          <a:xfrm>
            <a:off x="4778477" y="1320653"/>
            <a:ext cx="7276675" cy="1200329"/>
          </a:xfrm>
          <a:prstGeom prst="rect">
            <a:avLst/>
          </a:prstGeom>
          <a:noFill/>
          <a:ln>
            <a:solidFill>
              <a:schemeClr val="tx1"/>
            </a:solidFill>
          </a:ln>
        </p:spPr>
        <p:txBody>
          <a:bodyPr wrap="square" rtlCol="0">
            <a:spAutoFit/>
          </a:bodyPr>
          <a:lstStyle/>
          <a:p>
            <a:r>
              <a:rPr lang="en-US" sz="2400" dirty="0"/>
              <a:t>Prior Output (no decode):</a:t>
            </a:r>
            <a:br>
              <a:rPr lang="en-US" sz="2400" dirty="0"/>
            </a:br>
            <a:r>
              <a:rPr lang="en-US" sz="2400" dirty="0">
                <a:latin typeface="Consolas" panose="020B0609020204030204" pitchFamily="49" charset="0"/>
              </a:rPr>
              <a:t>b'{"</a:t>
            </a:r>
            <a:r>
              <a:rPr lang="en-US" sz="2400" dirty="0" err="1">
                <a:latin typeface="Consolas" panose="020B0609020204030204" pitchFamily="49" charset="0"/>
              </a:rPr>
              <a:t>fact":"Every</a:t>
            </a:r>
            <a:r>
              <a:rPr lang="en-US" sz="2400" dirty="0">
                <a:latin typeface="Consolas" panose="020B0609020204030204" pitchFamily="49" charset="0"/>
              </a:rPr>
              <a:t> year, nearly four million cats are eaten in Asia.","length":55}</a:t>
            </a:r>
          </a:p>
        </p:txBody>
      </p:sp>
      <p:sp>
        <p:nvSpPr>
          <p:cNvPr id="7" name="Rectangle 6">
            <a:extLst>
              <a:ext uri="{FF2B5EF4-FFF2-40B4-BE49-F238E27FC236}">
                <a16:creationId xmlns:a16="http://schemas.microsoft.com/office/drawing/2014/main" id="{681025CF-195C-3BDB-64F2-F618FFF5A908}"/>
              </a:ext>
            </a:extLst>
          </p:cNvPr>
          <p:cNvSpPr/>
          <p:nvPr/>
        </p:nvSpPr>
        <p:spPr>
          <a:xfrm>
            <a:off x="4857136" y="1700980"/>
            <a:ext cx="186812"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TextBox 7">
            <a:extLst>
              <a:ext uri="{FF2B5EF4-FFF2-40B4-BE49-F238E27FC236}">
                <a16:creationId xmlns:a16="http://schemas.microsoft.com/office/drawing/2014/main" id="{5C61DEC2-3A09-9068-7328-61BA4D104F57}"/>
              </a:ext>
            </a:extLst>
          </p:cNvPr>
          <p:cNvSpPr txBox="1"/>
          <p:nvPr/>
        </p:nvSpPr>
        <p:spPr>
          <a:xfrm>
            <a:off x="4906296" y="5101868"/>
            <a:ext cx="7148855" cy="1200329"/>
          </a:xfrm>
          <a:prstGeom prst="rect">
            <a:avLst/>
          </a:prstGeom>
          <a:noFill/>
          <a:ln>
            <a:solidFill>
              <a:schemeClr val="tx1"/>
            </a:solidFill>
          </a:ln>
        </p:spPr>
        <p:txBody>
          <a:bodyPr wrap="square" rtlCol="0">
            <a:spAutoFit/>
          </a:bodyPr>
          <a:lstStyle/>
          <a:p>
            <a:r>
              <a:rPr lang="en-US" sz="2400" dirty="0"/>
              <a:t>Output with decode:</a:t>
            </a:r>
            <a:br>
              <a:rPr lang="en-US" sz="2400" dirty="0"/>
            </a:br>
            <a:r>
              <a:rPr lang="en-US" sz="2400" dirty="0">
                <a:latin typeface="Consolas" panose="020B0609020204030204" pitchFamily="49" charset="0"/>
              </a:rPr>
              <a:t>{"</a:t>
            </a:r>
            <a:r>
              <a:rPr lang="en-US" sz="2400" dirty="0" err="1">
                <a:latin typeface="Consolas" panose="020B0609020204030204" pitchFamily="49" charset="0"/>
              </a:rPr>
              <a:t>fact":"Every</a:t>
            </a:r>
            <a:r>
              <a:rPr lang="en-US" sz="2400" dirty="0">
                <a:latin typeface="Consolas" panose="020B0609020204030204" pitchFamily="49" charset="0"/>
              </a:rPr>
              <a:t> year, nearly four million cats are eaten in Asia.","length":55}</a:t>
            </a:r>
          </a:p>
        </p:txBody>
      </p:sp>
    </p:spTree>
    <p:extLst>
      <p:ext uri="{BB962C8B-B14F-4D97-AF65-F5344CB8AC3E}">
        <p14:creationId xmlns:p14="http://schemas.microsoft.com/office/powerpoint/2010/main" val="366946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URLlib</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Cool, now we have a response</a:t>
            </a:r>
          </a:p>
          <a:p>
            <a:pPr marL="0" indent="0">
              <a:buNone/>
            </a:pPr>
            <a:endParaRPr lang="en-US" sz="3200" dirty="0"/>
          </a:p>
          <a:p>
            <a:pPr marL="0" indent="0">
              <a:buNone/>
            </a:pPr>
            <a:r>
              <a:rPr lang="en-US" sz="3200" dirty="0"/>
              <a:t>But the response is a string</a:t>
            </a:r>
          </a:p>
          <a:p>
            <a:pPr marL="0" indent="0">
              <a:buNone/>
            </a:pPr>
            <a:endParaRPr lang="en-US" sz="3200" dirty="0"/>
          </a:p>
          <a:p>
            <a:pPr marL="0" indent="0">
              <a:buNone/>
            </a:pPr>
            <a:r>
              <a:rPr lang="en-US" sz="3200" dirty="0"/>
              <a:t>How do we use this?</a:t>
            </a:r>
          </a:p>
        </p:txBody>
      </p:sp>
      <p:sp>
        <p:nvSpPr>
          <p:cNvPr id="4" name="TextBox 3">
            <a:extLst>
              <a:ext uri="{FF2B5EF4-FFF2-40B4-BE49-F238E27FC236}">
                <a16:creationId xmlns:a16="http://schemas.microsoft.com/office/drawing/2014/main" id="{0F2B6725-E5CB-ED96-4231-58666213892A}"/>
              </a:ext>
            </a:extLst>
          </p:cNvPr>
          <p:cNvSpPr txBox="1"/>
          <p:nvPr/>
        </p:nvSpPr>
        <p:spPr>
          <a:xfrm>
            <a:off x="4906295" y="846913"/>
            <a:ext cx="7148855" cy="2246769"/>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().decode()</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267F99"/>
                </a:solidFill>
                <a:effectLst/>
                <a:latin typeface="Consolas" panose="020B0609020204030204" pitchFamily="49" charset="0"/>
              </a:rPr>
              <a:t>type</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a:t>
            </a:r>
          </a:p>
        </p:txBody>
      </p:sp>
      <p:sp>
        <p:nvSpPr>
          <p:cNvPr id="8" name="TextBox 7">
            <a:extLst>
              <a:ext uri="{FF2B5EF4-FFF2-40B4-BE49-F238E27FC236}">
                <a16:creationId xmlns:a16="http://schemas.microsoft.com/office/drawing/2014/main" id="{5C61DEC2-3A09-9068-7328-61BA4D104F57}"/>
              </a:ext>
            </a:extLst>
          </p:cNvPr>
          <p:cNvSpPr txBox="1"/>
          <p:nvPr/>
        </p:nvSpPr>
        <p:spPr>
          <a:xfrm>
            <a:off x="4906294" y="3434993"/>
            <a:ext cx="7148855" cy="1938992"/>
          </a:xfrm>
          <a:prstGeom prst="rect">
            <a:avLst/>
          </a:prstGeom>
          <a:noFill/>
          <a:ln>
            <a:solidFill>
              <a:schemeClr val="tx1"/>
            </a:solidFill>
          </a:ln>
        </p:spPr>
        <p:txBody>
          <a:bodyPr wrap="square" rtlCol="0">
            <a:spAutoFit/>
          </a:bodyPr>
          <a:lstStyle/>
          <a:p>
            <a:r>
              <a:rPr lang="en-US" sz="2400" dirty="0"/>
              <a:t>Output with decode:</a:t>
            </a:r>
            <a:br>
              <a:rPr lang="en-US" sz="2400" dirty="0"/>
            </a:br>
            <a:r>
              <a:rPr lang="en-US" sz="2400" dirty="0"/>
              <a:t>&lt;class 'str'&gt; </a:t>
            </a:r>
            <a:r>
              <a:rPr lang="en-US" sz="2400" dirty="0">
                <a:latin typeface="Consolas" panose="020B0609020204030204" pitchFamily="49" charset="0"/>
              </a:rPr>
              <a:t>{"</a:t>
            </a:r>
            <a:r>
              <a:rPr lang="en-US" sz="2400" dirty="0" err="1">
                <a:latin typeface="Consolas" panose="020B0609020204030204" pitchFamily="49" charset="0"/>
              </a:rPr>
              <a:t>fact":"Cat</a:t>
            </a:r>
            <a:r>
              <a:rPr lang="en-US" sz="2400" dirty="0">
                <a:latin typeface="Consolas" panose="020B0609020204030204" pitchFamily="49" charset="0"/>
              </a:rPr>
              <a:t> paws act as </a:t>
            </a:r>
            <a:r>
              <a:rPr lang="en-US" sz="2400" dirty="0" err="1">
                <a:latin typeface="Consolas" panose="020B0609020204030204" pitchFamily="49" charset="0"/>
              </a:rPr>
              <a:t>tempetature</a:t>
            </a:r>
            <a:r>
              <a:rPr lang="en-US" sz="2400" dirty="0">
                <a:latin typeface="Consolas" panose="020B0609020204030204" pitchFamily="49" charset="0"/>
              </a:rPr>
              <a:t> regulators, shock absorbers, hunting and grooming tools, sensors, and more","length":102}</a:t>
            </a:r>
          </a:p>
        </p:txBody>
      </p:sp>
      <p:sp>
        <p:nvSpPr>
          <p:cNvPr id="5" name="Rectangle 4">
            <a:extLst>
              <a:ext uri="{FF2B5EF4-FFF2-40B4-BE49-F238E27FC236}">
                <a16:creationId xmlns:a16="http://schemas.microsoft.com/office/drawing/2014/main" id="{2748E1EA-21FB-0364-07D3-6F5FB0594C34}"/>
              </a:ext>
            </a:extLst>
          </p:cNvPr>
          <p:cNvSpPr/>
          <p:nvPr/>
        </p:nvSpPr>
        <p:spPr>
          <a:xfrm>
            <a:off x="4975123" y="3873908"/>
            <a:ext cx="1465006" cy="334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Rectangle 8">
            <a:extLst>
              <a:ext uri="{FF2B5EF4-FFF2-40B4-BE49-F238E27FC236}">
                <a16:creationId xmlns:a16="http://schemas.microsoft.com/office/drawing/2014/main" id="{30FAAC0D-B766-C2DC-0F5C-F7C3C8CA4BC8}"/>
              </a:ext>
            </a:extLst>
          </p:cNvPr>
          <p:cNvSpPr/>
          <p:nvPr/>
        </p:nvSpPr>
        <p:spPr>
          <a:xfrm>
            <a:off x="6096000" y="2632015"/>
            <a:ext cx="2595716" cy="435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284839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2B4-B2F0-2AB6-464D-C52FE563E5D0}"/>
              </a:ext>
            </a:extLst>
          </p:cNvPr>
          <p:cNvSpPr>
            <a:spLocks noGrp="1"/>
          </p:cNvSpPr>
          <p:nvPr>
            <p:ph type="title"/>
          </p:nvPr>
        </p:nvSpPr>
        <p:spPr>
          <a:xfrm>
            <a:off x="7928493" y="1333501"/>
            <a:ext cx="3556000" cy="1819275"/>
          </a:xfrm>
        </p:spPr>
        <p:txBody>
          <a:bodyPr>
            <a:normAutofit/>
          </a:bodyPr>
          <a:lstStyle/>
          <a:p>
            <a:r>
              <a:rPr lang="en-US" dirty="0"/>
              <a:t>JSON</a:t>
            </a:r>
          </a:p>
        </p:txBody>
      </p:sp>
      <p:pic>
        <p:nvPicPr>
          <p:cNvPr id="7" name="Picture 6" descr="A sign on a brick wall">
            <a:extLst>
              <a:ext uri="{FF2B5EF4-FFF2-40B4-BE49-F238E27FC236}">
                <a16:creationId xmlns:a16="http://schemas.microsoft.com/office/drawing/2014/main" id="{81ECAEE5-C469-8E1A-50E9-D029A8A3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 y="1333501"/>
            <a:ext cx="6651268" cy="4434178"/>
          </a:xfrm>
          <a:prstGeom prst="rect">
            <a:avLst/>
          </a:prstGeom>
        </p:spPr>
      </p:pic>
    </p:spTree>
    <p:extLst>
      <p:ext uri="{BB962C8B-B14F-4D97-AF65-F5344CB8AC3E}">
        <p14:creationId xmlns:p14="http://schemas.microsoft.com/office/powerpoint/2010/main" val="302879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JSON</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This response looks like a dictionary</a:t>
            </a:r>
          </a:p>
          <a:p>
            <a:pPr marL="0" indent="0">
              <a:buNone/>
            </a:pPr>
            <a:endParaRPr lang="en-US" sz="3200" dirty="0"/>
          </a:p>
          <a:p>
            <a:pPr marL="0" indent="0">
              <a:buNone/>
            </a:pPr>
            <a:r>
              <a:rPr lang="en-US" sz="3200" dirty="0"/>
              <a:t>But, it’s actually a data format called JSON</a:t>
            </a:r>
          </a:p>
        </p:txBody>
      </p:sp>
      <p:sp>
        <p:nvSpPr>
          <p:cNvPr id="4" name="TextBox 3">
            <a:extLst>
              <a:ext uri="{FF2B5EF4-FFF2-40B4-BE49-F238E27FC236}">
                <a16:creationId xmlns:a16="http://schemas.microsoft.com/office/drawing/2014/main" id="{0F2B6725-E5CB-ED96-4231-58666213892A}"/>
              </a:ext>
            </a:extLst>
          </p:cNvPr>
          <p:cNvSpPr txBox="1"/>
          <p:nvPr/>
        </p:nvSpPr>
        <p:spPr>
          <a:xfrm>
            <a:off x="4906295" y="846913"/>
            <a:ext cx="7148855" cy="2246769"/>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().decode()</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267F99"/>
                </a:solidFill>
                <a:effectLst/>
                <a:latin typeface="Consolas" panose="020B0609020204030204" pitchFamily="49" charset="0"/>
              </a:rPr>
              <a:t>type</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a:t>
            </a:r>
          </a:p>
        </p:txBody>
      </p:sp>
      <p:sp>
        <p:nvSpPr>
          <p:cNvPr id="8" name="TextBox 7">
            <a:extLst>
              <a:ext uri="{FF2B5EF4-FFF2-40B4-BE49-F238E27FC236}">
                <a16:creationId xmlns:a16="http://schemas.microsoft.com/office/drawing/2014/main" id="{5C61DEC2-3A09-9068-7328-61BA4D104F57}"/>
              </a:ext>
            </a:extLst>
          </p:cNvPr>
          <p:cNvSpPr txBox="1"/>
          <p:nvPr/>
        </p:nvSpPr>
        <p:spPr>
          <a:xfrm>
            <a:off x="4906294" y="3434993"/>
            <a:ext cx="7148855" cy="1938992"/>
          </a:xfrm>
          <a:prstGeom prst="rect">
            <a:avLst/>
          </a:prstGeom>
          <a:noFill/>
          <a:ln>
            <a:solidFill>
              <a:schemeClr val="tx1"/>
            </a:solidFill>
          </a:ln>
        </p:spPr>
        <p:txBody>
          <a:bodyPr wrap="square" rtlCol="0">
            <a:spAutoFit/>
          </a:bodyPr>
          <a:lstStyle/>
          <a:p>
            <a:r>
              <a:rPr lang="en-US" sz="2400" dirty="0"/>
              <a:t>Output with decode:</a:t>
            </a:r>
            <a:br>
              <a:rPr lang="en-US" sz="2400" dirty="0"/>
            </a:br>
            <a:r>
              <a:rPr lang="en-US" sz="2400" dirty="0"/>
              <a:t>&lt;class 'str'&gt; </a:t>
            </a:r>
            <a:r>
              <a:rPr lang="en-US" sz="2400" dirty="0">
                <a:latin typeface="Consolas" panose="020B0609020204030204" pitchFamily="49" charset="0"/>
              </a:rPr>
              <a:t>{"</a:t>
            </a:r>
            <a:r>
              <a:rPr lang="en-US" sz="2400" dirty="0" err="1">
                <a:latin typeface="Consolas" panose="020B0609020204030204" pitchFamily="49" charset="0"/>
              </a:rPr>
              <a:t>fact":"Cat</a:t>
            </a:r>
            <a:r>
              <a:rPr lang="en-US" sz="2400" dirty="0">
                <a:latin typeface="Consolas" panose="020B0609020204030204" pitchFamily="49" charset="0"/>
              </a:rPr>
              <a:t> paws act as </a:t>
            </a:r>
            <a:r>
              <a:rPr lang="en-US" sz="2400" dirty="0" err="1">
                <a:latin typeface="Consolas" panose="020B0609020204030204" pitchFamily="49" charset="0"/>
              </a:rPr>
              <a:t>tempetature</a:t>
            </a:r>
            <a:r>
              <a:rPr lang="en-US" sz="2400" dirty="0">
                <a:latin typeface="Consolas" panose="020B0609020204030204" pitchFamily="49" charset="0"/>
              </a:rPr>
              <a:t> regulators, shock absorbers, hunting and grooming tools, sensors, and more","length":102}</a:t>
            </a:r>
          </a:p>
        </p:txBody>
      </p:sp>
    </p:spTree>
    <p:extLst>
      <p:ext uri="{BB962C8B-B14F-4D97-AF65-F5344CB8AC3E}">
        <p14:creationId xmlns:p14="http://schemas.microsoft.com/office/powerpoint/2010/main" val="176368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C96C-E272-3F4B-DF1D-75076EC81A4F}"/>
              </a:ext>
            </a:extLst>
          </p:cNvPr>
          <p:cNvSpPr>
            <a:spLocks noGrp="1"/>
          </p:cNvSpPr>
          <p:nvPr>
            <p:ph type="title"/>
          </p:nvPr>
        </p:nvSpPr>
        <p:spPr>
          <a:xfrm>
            <a:off x="838200" y="365125"/>
            <a:ext cx="10515600" cy="1325563"/>
          </a:xfrm>
        </p:spPr>
        <p:txBody>
          <a:bodyPr anchor="ctr">
            <a:normAutofit/>
          </a:bodyPr>
          <a:lstStyle/>
          <a:p>
            <a:r>
              <a:rPr lang="en-US" dirty="0"/>
              <a:t>Announcement Slide</a:t>
            </a:r>
          </a:p>
        </p:txBody>
      </p:sp>
      <p:sp>
        <p:nvSpPr>
          <p:cNvPr id="3" name="Content Placeholder 2">
            <a:extLst>
              <a:ext uri="{FF2B5EF4-FFF2-40B4-BE49-F238E27FC236}">
                <a16:creationId xmlns:a16="http://schemas.microsoft.com/office/drawing/2014/main" id="{7798FFE3-95DD-19F6-DAEC-297F0215C97D}"/>
              </a:ext>
            </a:extLst>
          </p:cNvPr>
          <p:cNvSpPr>
            <a:spLocks noGrp="1"/>
          </p:cNvSpPr>
          <p:nvPr>
            <p:ph sz="half" idx="1"/>
          </p:nvPr>
        </p:nvSpPr>
        <p:spPr>
          <a:xfrm>
            <a:off x="838200" y="1825625"/>
            <a:ext cx="5181600" cy="4351338"/>
          </a:xfrm>
        </p:spPr>
        <p:txBody>
          <a:bodyPr>
            <a:normAutofit/>
          </a:bodyPr>
          <a:lstStyle/>
          <a:p>
            <a:r>
              <a:rPr lang="en-US" sz="2400"/>
              <a:t>Announcement 1</a:t>
            </a:r>
          </a:p>
          <a:p>
            <a:pPr lvl="1"/>
            <a:r>
              <a:rPr lang="en-US"/>
              <a:t>Description of announcement</a:t>
            </a:r>
            <a:br>
              <a:rPr lang="en-US"/>
            </a:br>
            <a:endParaRPr lang="en-US"/>
          </a:p>
          <a:p>
            <a:r>
              <a:rPr lang="en-US" sz="2400"/>
              <a:t>Announcement 2</a:t>
            </a:r>
          </a:p>
          <a:p>
            <a:pPr lvl="1"/>
            <a:r>
              <a:rPr lang="en-US"/>
              <a:t>Description of announcement</a:t>
            </a:r>
            <a:br>
              <a:rPr lang="en-US"/>
            </a:br>
            <a:endParaRPr lang="en-US"/>
          </a:p>
          <a:p>
            <a:r>
              <a:rPr lang="en-US" sz="2400"/>
              <a:t>Announcement 3</a:t>
            </a:r>
          </a:p>
          <a:p>
            <a:pPr lvl="1"/>
            <a:r>
              <a:rPr lang="en-US"/>
              <a:t>Description of announcement</a:t>
            </a:r>
            <a:br>
              <a:rPr lang="en-US"/>
            </a:br>
            <a:endParaRPr lang="en-US"/>
          </a:p>
          <a:p>
            <a:r>
              <a:rPr lang="en-US" sz="2400"/>
              <a:t>Announcement 4</a:t>
            </a:r>
          </a:p>
          <a:p>
            <a:pPr lvl="1"/>
            <a:r>
              <a:rPr lang="en-US"/>
              <a:t>Description of announcement</a:t>
            </a:r>
          </a:p>
          <a:p>
            <a:endParaRPr lang="en-US" sz="2400"/>
          </a:p>
        </p:txBody>
      </p:sp>
      <p:pic>
        <p:nvPicPr>
          <p:cNvPr id="5" name="Picture 4" descr="A picture containing typewriter">
            <a:extLst>
              <a:ext uri="{FF2B5EF4-FFF2-40B4-BE49-F238E27FC236}">
                <a16:creationId xmlns:a16="http://schemas.microsoft.com/office/drawing/2014/main" id="{5DE576BF-BE5C-2BB4-E250-53E9BD7D6CCA}"/>
              </a:ext>
            </a:extLst>
          </p:cNvPr>
          <p:cNvPicPr>
            <a:picLocks noChangeAspect="1"/>
          </p:cNvPicPr>
          <p:nvPr/>
        </p:nvPicPr>
        <p:blipFill rotWithShape="1">
          <a:blip r:embed="rId2">
            <a:extLst>
              <a:ext uri="{28A0092B-C50C-407E-A947-70E740481C1C}">
                <a14:useLocalDpi xmlns:a14="http://schemas.microsoft.com/office/drawing/2010/main" val="0"/>
              </a:ext>
            </a:extLst>
          </a:blip>
          <a:srcRect l="3925" r="16588" b="-1"/>
          <a:stretch/>
        </p:blipFill>
        <p:spPr>
          <a:xfrm>
            <a:off x="6172200" y="1825625"/>
            <a:ext cx="5181600" cy="4351338"/>
          </a:xfrm>
          <a:prstGeom prst="rect">
            <a:avLst/>
          </a:prstGeom>
          <a:noFill/>
        </p:spPr>
      </p:pic>
    </p:spTree>
    <p:extLst>
      <p:ext uri="{BB962C8B-B14F-4D97-AF65-F5344CB8AC3E}">
        <p14:creationId xmlns:p14="http://schemas.microsoft.com/office/powerpoint/2010/main" val="106604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URLlib</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8561439" cy="4351338"/>
          </a:xfrm>
        </p:spPr>
        <p:txBody>
          <a:bodyPr>
            <a:normAutofit/>
          </a:bodyPr>
          <a:lstStyle/>
          <a:p>
            <a:pPr marL="0" indent="0">
              <a:buNone/>
            </a:pPr>
            <a:r>
              <a:rPr lang="en-US" sz="3200" dirty="0"/>
              <a:t>JSON = JavaScript Object Notation</a:t>
            </a:r>
          </a:p>
          <a:p>
            <a:pPr marL="0" indent="0">
              <a:buNone/>
            </a:pPr>
            <a:endParaRPr lang="en-US" sz="3200" dirty="0"/>
          </a:p>
          <a:p>
            <a:pPr marL="0" indent="0">
              <a:buNone/>
            </a:pPr>
            <a:r>
              <a:rPr lang="en-US" sz="3200" dirty="0"/>
              <a:t>It’s basically a python dictionary in string form</a:t>
            </a:r>
          </a:p>
        </p:txBody>
      </p:sp>
      <p:sp>
        <p:nvSpPr>
          <p:cNvPr id="8" name="TextBox 7">
            <a:extLst>
              <a:ext uri="{FF2B5EF4-FFF2-40B4-BE49-F238E27FC236}">
                <a16:creationId xmlns:a16="http://schemas.microsoft.com/office/drawing/2014/main" id="{5C61DEC2-3A09-9068-7328-61BA4D104F57}"/>
              </a:ext>
            </a:extLst>
          </p:cNvPr>
          <p:cNvSpPr txBox="1"/>
          <p:nvPr/>
        </p:nvSpPr>
        <p:spPr>
          <a:xfrm>
            <a:off x="838200" y="3690631"/>
            <a:ext cx="10515599" cy="1938992"/>
          </a:xfrm>
          <a:prstGeom prst="rect">
            <a:avLst/>
          </a:prstGeom>
          <a:noFill/>
          <a:ln>
            <a:solidFill>
              <a:schemeClr val="tx1"/>
            </a:solidFill>
          </a:ln>
        </p:spPr>
        <p:txBody>
          <a:bodyPr wrap="square" rtlCol="0">
            <a:spAutoFit/>
          </a:bodyPr>
          <a:lstStyle/>
          <a:p>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451A5"/>
                </a:solidFill>
                <a:effectLst/>
                <a:latin typeface="Consolas" panose="020B0609020204030204" pitchFamily="49" charset="0"/>
              </a:rPr>
              <a:t>"fact"</a:t>
            </a:r>
            <a:r>
              <a:rPr lang="en-US" sz="2400" b="0" dirty="0">
                <a:solidFill>
                  <a:srgbClr val="000000"/>
                </a:solidFill>
                <a:effectLst/>
                <a:latin typeface="Consolas" panose="020B0609020204030204" pitchFamily="49" charset="0"/>
              </a:rPr>
              <a:t>: </a:t>
            </a:r>
            <a:r>
              <a:rPr lang="en-US" sz="2400" b="0" dirty="0">
                <a:solidFill>
                  <a:srgbClr val="A31515"/>
                </a:solidFill>
                <a:effectLst/>
                <a:latin typeface="Consolas" panose="020B0609020204030204" pitchFamily="49" charset="0"/>
              </a:rPr>
              <a:t>"Cat paws act as </a:t>
            </a:r>
            <a:r>
              <a:rPr lang="en-US" sz="2400" b="0" dirty="0" err="1">
                <a:solidFill>
                  <a:srgbClr val="A31515"/>
                </a:solidFill>
                <a:effectLst/>
                <a:latin typeface="Consolas" panose="020B0609020204030204" pitchFamily="49" charset="0"/>
              </a:rPr>
              <a:t>tempetature</a:t>
            </a:r>
            <a:r>
              <a:rPr lang="en-US" sz="2400" b="0" dirty="0">
                <a:solidFill>
                  <a:srgbClr val="A31515"/>
                </a:solidFill>
                <a:effectLst/>
                <a:latin typeface="Consolas" panose="020B0609020204030204" pitchFamily="49" charset="0"/>
              </a:rPr>
              <a:t> regulators, shock absorbers, hunting and grooming tools, sensors, and more"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451A5"/>
                </a:solidFill>
                <a:effectLst/>
                <a:latin typeface="Consolas" panose="020B0609020204030204" pitchFamily="49" charset="0"/>
              </a:rPr>
              <a:t>"length"</a:t>
            </a:r>
            <a:r>
              <a:rPr lang="en-US" sz="2400" b="0" dirty="0">
                <a:solidFill>
                  <a:srgbClr val="000000"/>
                </a:solidFill>
                <a:effectLst/>
                <a:latin typeface="Consolas" panose="020B0609020204030204" pitchFamily="49" charset="0"/>
              </a:rPr>
              <a:t>: </a:t>
            </a:r>
            <a:r>
              <a:rPr lang="en-US" sz="2400" b="0" dirty="0">
                <a:solidFill>
                  <a:srgbClr val="098658"/>
                </a:solidFill>
                <a:effectLst/>
                <a:latin typeface="Consolas" panose="020B0609020204030204" pitchFamily="49" charset="0"/>
              </a:rPr>
              <a:t>102</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71336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JSON</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We can convert from a string of JSON to a python dictionary using the </a:t>
            </a:r>
            <a:r>
              <a:rPr lang="en-US" sz="3200" b="0" dirty="0" err="1">
                <a:solidFill>
                  <a:srgbClr val="267F99"/>
                </a:solidFill>
                <a:effectLst/>
                <a:latin typeface="Consolas" panose="020B0609020204030204" pitchFamily="49" charset="0"/>
              </a:rPr>
              <a:t>json</a:t>
            </a:r>
            <a:r>
              <a:rPr lang="en-US" sz="3200" dirty="0"/>
              <a:t> library (a built-in library)</a:t>
            </a:r>
          </a:p>
          <a:p>
            <a:pPr marL="0" indent="0">
              <a:buNone/>
            </a:pPr>
            <a:endParaRPr lang="en-US" sz="3200" dirty="0"/>
          </a:p>
          <a:p>
            <a:pPr marL="0" indent="0">
              <a:buNone/>
            </a:pPr>
            <a:r>
              <a:rPr lang="en-US" sz="3200" dirty="0"/>
              <a:t>Specifically, we can use the </a:t>
            </a:r>
            <a:r>
              <a:rPr lang="en-US" sz="3200" b="0" dirty="0">
                <a:solidFill>
                  <a:srgbClr val="795E26"/>
                </a:solidFill>
                <a:effectLst/>
                <a:latin typeface="Consolas" panose="020B0609020204030204" pitchFamily="49" charset="0"/>
              </a:rPr>
              <a:t>loads</a:t>
            </a:r>
            <a:r>
              <a:rPr lang="en-US" sz="3200" dirty="0"/>
              <a:t> function</a:t>
            </a:r>
          </a:p>
        </p:txBody>
      </p:sp>
      <p:sp>
        <p:nvSpPr>
          <p:cNvPr id="4" name="TextBox 3">
            <a:extLst>
              <a:ext uri="{FF2B5EF4-FFF2-40B4-BE49-F238E27FC236}">
                <a16:creationId xmlns:a16="http://schemas.microsoft.com/office/drawing/2014/main" id="{0F2B6725-E5CB-ED96-4231-58666213892A}"/>
              </a:ext>
            </a:extLst>
          </p:cNvPr>
          <p:cNvSpPr txBox="1"/>
          <p:nvPr/>
        </p:nvSpPr>
        <p:spPr>
          <a:xfrm>
            <a:off x="4906295" y="838131"/>
            <a:ext cx="7148855" cy="3108543"/>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json</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loads</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().decode()</a:t>
            </a:r>
          </a:p>
          <a:p>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loads</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a:t>
            </a:r>
          </a:p>
        </p:txBody>
      </p:sp>
      <p:sp>
        <p:nvSpPr>
          <p:cNvPr id="8" name="TextBox 7">
            <a:extLst>
              <a:ext uri="{FF2B5EF4-FFF2-40B4-BE49-F238E27FC236}">
                <a16:creationId xmlns:a16="http://schemas.microsoft.com/office/drawing/2014/main" id="{5C61DEC2-3A09-9068-7328-61BA4D104F57}"/>
              </a:ext>
            </a:extLst>
          </p:cNvPr>
          <p:cNvSpPr txBox="1"/>
          <p:nvPr/>
        </p:nvSpPr>
        <p:spPr>
          <a:xfrm>
            <a:off x="4906295" y="4441708"/>
            <a:ext cx="7148855" cy="1569660"/>
          </a:xfrm>
          <a:prstGeom prst="rect">
            <a:avLst/>
          </a:prstGeom>
          <a:noFill/>
          <a:ln>
            <a:solidFill>
              <a:schemeClr val="tx1"/>
            </a:solidFill>
          </a:ln>
        </p:spPr>
        <p:txBody>
          <a:bodyPr wrap="square" rtlCol="0">
            <a:spAutoFit/>
          </a:bodyPr>
          <a:lstStyle/>
          <a:p>
            <a:r>
              <a:rPr lang="en-US" sz="2400" dirty="0"/>
              <a:t>Output with </a:t>
            </a:r>
            <a:r>
              <a:rPr lang="en-US" sz="2400" b="0" dirty="0">
                <a:solidFill>
                  <a:srgbClr val="795E26"/>
                </a:solidFill>
                <a:effectLst/>
                <a:latin typeface="Consolas" panose="020B0609020204030204" pitchFamily="49" charset="0"/>
              </a:rPr>
              <a:t>loads</a:t>
            </a:r>
            <a:r>
              <a:rPr lang="en-US" sz="2400" dirty="0"/>
              <a:t>:</a:t>
            </a:r>
            <a:br>
              <a:rPr lang="en-US" sz="2400" dirty="0"/>
            </a:br>
            <a:r>
              <a:rPr lang="en-US" sz="2400" dirty="0">
                <a:latin typeface="Consolas" panose="020B0609020204030204" pitchFamily="49" charset="0"/>
              </a:rPr>
              <a:t>{'fact': 'Cats bury their feces to cover their trails from predators.', 'length': 59}</a:t>
            </a:r>
          </a:p>
        </p:txBody>
      </p:sp>
    </p:spTree>
    <p:extLst>
      <p:ext uri="{BB962C8B-B14F-4D97-AF65-F5344CB8AC3E}">
        <p14:creationId xmlns:p14="http://schemas.microsoft.com/office/powerpoint/2010/main" val="98314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JSON</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Now we can get each thing in our cat fact!</a:t>
            </a:r>
          </a:p>
        </p:txBody>
      </p:sp>
      <p:sp>
        <p:nvSpPr>
          <p:cNvPr id="4" name="TextBox 3">
            <a:extLst>
              <a:ext uri="{FF2B5EF4-FFF2-40B4-BE49-F238E27FC236}">
                <a16:creationId xmlns:a16="http://schemas.microsoft.com/office/drawing/2014/main" id="{0F2B6725-E5CB-ED96-4231-58666213892A}"/>
              </a:ext>
            </a:extLst>
          </p:cNvPr>
          <p:cNvSpPr txBox="1"/>
          <p:nvPr/>
        </p:nvSpPr>
        <p:spPr>
          <a:xfrm>
            <a:off x="4906295" y="191799"/>
            <a:ext cx="7148855" cy="4401205"/>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json</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loads</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().decode()</a:t>
            </a:r>
          </a:p>
          <a:p>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loads</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a:t>
            </a:r>
          </a:p>
          <a:p>
            <a:r>
              <a:rPr lang="en-US" sz="2800" b="0" dirty="0">
                <a:solidFill>
                  <a:srgbClr val="001080"/>
                </a:solidFill>
                <a:effectLst/>
                <a:latin typeface="Consolas" panose="020B0609020204030204" pitchFamily="49" charset="0"/>
              </a:rPr>
              <a:t>fact</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"fact"</a:t>
            </a:r>
            <a:r>
              <a:rPr lang="en-US" sz="2800" b="0" dirty="0">
                <a:solidFill>
                  <a:srgbClr val="000000"/>
                </a:solidFill>
                <a:effectLst/>
                <a:latin typeface="Consolas" panose="020B0609020204030204" pitchFamily="49" charset="0"/>
              </a:rPr>
              <a:t>]</a:t>
            </a:r>
          </a:p>
          <a:p>
            <a:r>
              <a:rPr lang="en-US" sz="2800" b="0" dirty="0">
                <a:solidFill>
                  <a:srgbClr val="001080"/>
                </a:solidFill>
                <a:effectLst/>
                <a:latin typeface="Consolas" panose="020B0609020204030204" pitchFamily="49" charset="0"/>
              </a:rPr>
              <a:t>length</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"length"</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267F99"/>
                </a:solidFill>
                <a:effectLst/>
                <a:latin typeface="Consolas" panose="020B0609020204030204" pitchFamily="49" charset="0"/>
              </a:rPr>
              <a:t>type</a:t>
            </a:r>
            <a:r>
              <a:rPr lang="en-US" sz="2800" b="0" dirty="0">
                <a:solidFill>
                  <a:srgbClr val="000000"/>
                </a:solidFill>
                <a:effectLst/>
                <a:latin typeface="Consolas" panose="020B0609020204030204" pitchFamily="49" charset="0"/>
              </a:rPr>
              <a:t>(</a:t>
            </a:r>
            <a:r>
              <a:rPr lang="en-US" sz="2800" b="0" dirty="0">
                <a:solidFill>
                  <a:srgbClr val="001080"/>
                </a:solidFill>
                <a:effectLst/>
                <a:latin typeface="Consolas" panose="020B0609020204030204" pitchFamily="49" charset="0"/>
              </a:rPr>
              <a:t>fact</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fact</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267F99"/>
                </a:solidFill>
                <a:effectLst/>
                <a:latin typeface="Consolas" panose="020B0609020204030204" pitchFamily="49" charset="0"/>
              </a:rPr>
              <a:t>type</a:t>
            </a:r>
            <a:r>
              <a:rPr lang="en-US" sz="2800" b="0" dirty="0">
                <a:solidFill>
                  <a:srgbClr val="000000"/>
                </a:solidFill>
                <a:effectLst/>
                <a:latin typeface="Consolas" panose="020B0609020204030204" pitchFamily="49" charset="0"/>
              </a:rPr>
              <a:t>(</a:t>
            </a:r>
            <a:r>
              <a:rPr lang="en-US" sz="2800" b="0" dirty="0">
                <a:solidFill>
                  <a:srgbClr val="001080"/>
                </a:solidFill>
                <a:effectLst/>
                <a:latin typeface="Consolas" panose="020B0609020204030204" pitchFamily="49" charset="0"/>
              </a:rPr>
              <a:t>length</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length</a:t>
            </a:r>
            <a:r>
              <a:rPr lang="en-US" sz="2800" b="0" dirty="0">
                <a:solidFill>
                  <a:srgbClr val="000000"/>
                </a:solidFill>
                <a:effectLst/>
                <a:latin typeface="Consolas" panose="020B0609020204030204" pitchFamily="49" charset="0"/>
              </a:rPr>
              <a:t>)</a:t>
            </a:r>
          </a:p>
        </p:txBody>
      </p:sp>
      <p:sp>
        <p:nvSpPr>
          <p:cNvPr id="8" name="TextBox 7">
            <a:extLst>
              <a:ext uri="{FF2B5EF4-FFF2-40B4-BE49-F238E27FC236}">
                <a16:creationId xmlns:a16="http://schemas.microsoft.com/office/drawing/2014/main" id="{5C61DEC2-3A09-9068-7328-61BA4D104F57}"/>
              </a:ext>
            </a:extLst>
          </p:cNvPr>
          <p:cNvSpPr txBox="1"/>
          <p:nvPr/>
        </p:nvSpPr>
        <p:spPr>
          <a:xfrm>
            <a:off x="934066" y="4727941"/>
            <a:ext cx="11121084" cy="1569660"/>
          </a:xfrm>
          <a:prstGeom prst="rect">
            <a:avLst/>
          </a:prstGeom>
          <a:noFill/>
          <a:ln>
            <a:solidFill>
              <a:schemeClr val="tx1"/>
            </a:solidFill>
          </a:ln>
        </p:spPr>
        <p:txBody>
          <a:bodyPr wrap="square" rtlCol="0">
            <a:spAutoFit/>
          </a:bodyPr>
          <a:lstStyle/>
          <a:p>
            <a:r>
              <a:rPr lang="en-US" sz="2400" dirty="0"/>
              <a:t>Output:</a:t>
            </a:r>
            <a:br>
              <a:rPr lang="en-US" sz="2400" dirty="0"/>
            </a:br>
            <a:r>
              <a:rPr lang="en-US" sz="2400" dirty="0">
                <a:latin typeface="Consolas" panose="020B0609020204030204" pitchFamily="49" charset="0"/>
              </a:rPr>
              <a:t>&lt;class 'str'&gt; Abraham Lincoln loved cats. He had four of them while he lived in the White House.</a:t>
            </a:r>
          </a:p>
          <a:p>
            <a:r>
              <a:rPr lang="en-US" sz="2400" dirty="0">
                <a:latin typeface="Consolas" panose="020B0609020204030204" pitchFamily="49" charset="0"/>
              </a:rPr>
              <a:t>&lt;class 'int'&gt; 82</a:t>
            </a:r>
          </a:p>
        </p:txBody>
      </p:sp>
    </p:spTree>
    <p:extLst>
      <p:ext uri="{BB962C8B-B14F-4D97-AF65-F5344CB8AC3E}">
        <p14:creationId xmlns:p14="http://schemas.microsoft.com/office/powerpoint/2010/main" val="418513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2B4-B2F0-2AB6-464D-C52FE563E5D0}"/>
              </a:ext>
            </a:extLst>
          </p:cNvPr>
          <p:cNvSpPr>
            <a:spLocks noGrp="1"/>
          </p:cNvSpPr>
          <p:nvPr>
            <p:ph type="title"/>
          </p:nvPr>
        </p:nvSpPr>
        <p:spPr>
          <a:xfrm>
            <a:off x="7928493" y="1333501"/>
            <a:ext cx="3556000" cy="1819275"/>
          </a:xfrm>
        </p:spPr>
        <p:txBody>
          <a:bodyPr>
            <a:normAutofit/>
          </a:bodyPr>
          <a:lstStyle/>
          <a:p>
            <a:r>
              <a:rPr lang="en-US" dirty="0"/>
              <a:t>Requests</a:t>
            </a:r>
          </a:p>
        </p:txBody>
      </p:sp>
      <p:pic>
        <p:nvPicPr>
          <p:cNvPr id="7" name="Picture 6" descr="A sign on a brick wall">
            <a:extLst>
              <a:ext uri="{FF2B5EF4-FFF2-40B4-BE49-F238E27FC236}">
                <a16:creationId xmlns:a16="http://schemas.microsoft.com/office/drawing/2014/main" id="{81ECAEE5-C469-8E1A-50E9-D029A8A3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 y="1333501"/>
            <a:ext cx="6651268" cy="4434178"/>
          </a:xfrm>
          <a:prstGeom prst="rect">
            <a:avLst/>
          </a:prstGeom>
        </p:spPr>
      </p:pic>
    </p:spTree>
    <p:extLst>
      <p:ext uri="{BB962C8B-B14F-4D97-AF65-F5344CB8AC3E}">
        <p14:creationId xmlns:p14="http://schemas.microsoft.com/office/powerpoint/2010/main" val="4273006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Requests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This is a lot of code, is there an easier way to do this?</a:t>
            </a:r>
          </a:p>
          <a:p>
            <a:pPr marL="0" indent="0">
              <a:buNone/>
            </a:pPr>
            <a:endParaRPr lang="en-US" sz="3200" dirty="0"/>
          </a:p>
          <a:p>
            <a:pPr marL="0" indent="0">
              <a:buNone/>
            </a:pPr>
            <a:r>
              <a:rPr lang="en-US" sz="3200" dirty="0"/>
              <a:t>Yes, Requests!</a:t>
            </a:r>
          </a:p>
        </p:txBody>
      </p:sp>
      <p:sp>
        <p:nvSpPr>
          <p:cNvPr id="4" name="TextBox 3">
            <a:extLst>
              <a:ext uri="{FF2B5EF4-FFF2-40B4-BE49-F238E27FC236}">
                <a16:creationId xmlns:a16="http://schemas.microsoft.com/office/drawing/2014/main" id="{0F2B6725-E5CB-ED96-4231-58666213892A}"/>
              </a:ext>
            </a:extLst>
          </p:cNvPr>
          <p:cNvSpPr txBox="1"/>
          <p:nvPr/>
        </p:nvSpPr>
        <p:spPr>
          <a:xfrm>
            <a:off x="4906295" y="191799"/>
            <a:ext cx="7148855" cy="4401205"/>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json</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loads</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().decode()</a:t>
            </a:r>
          </a:p>
          <a:p>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loads</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a:t>
            </a:r>
          </a:p>
          <a:p>
            <a:r>
              <a:rPr lang="en-US" sz="2800" b="0" dirty="0">
                <a:solidFill>
                  <a:srgbClr val="001080"/>
                </a:solidFill>
                <a:effectLst/>
                <a:latin typeface="Consolas" panose="020B0609020204030204" pitchFamily="49" charset="0"/>
              </a:rPr>
              <a:t>fact</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"fact"</a:t>
            </a:r>
            <a:r>
              <a:rPr lang="en-US" sz="2800" b="0" dirty="0">
                <a:solidFill>
                  <a:srgbClr val="000000"/>
                </a:solidFill>
                <a:effectLst/>
                <a:latin typeface="Consolas" panose="020B0609020204030204" pitchFamily="49" charset="0"/>
              </a:rPr>
              <a:t>]</a:t>
            </a:r>
          </a:p>
          <a:p>
            <a:r>
              <a:rPr lang="en-US" sz="2800" b="0" dirty="0">
                <a:solidFill>
                  <a:srgbClr val="001080"/>
                </a:solidFill>
                <a:effectLst/>
                <a:latin typeface="Consolas" panose="020B0609020204030204" pitchFamily="49" charset="0"/>
              </a:rPr>
              <a:t>length</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a:t>
            </a:r>
            <a:r>
              <a:rPr lang="en-US" sz="2800" b="0" dirty="0">
                <a:solidFill>
                  <a:srgbClr val="A31515"/>
                </a:solidFill>
                <a:effectLst/>
                <a:latin typeface="Consolas" panose="020B0609020204030204" pitchFamily="49" charset="0"/>
              </a:rPr>
              <a:t>"length"</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267F99"/>
                </a:solidFill>
                <a:effectLst/>
                <a:latin typeface="Consolas" panose="020B0609020204030204" pitchFamily="49" charset="0"/>
              </a:rPr>
              <a:t>type</a:t>
            </a:r>
            <a:r>
              <a:rPr lang="en-US" sz="2800" b="0" dirty="0">
                <a:solidFill>
                  <a:srgbClr val="000000"/>
                </a:solidFill>
                <a:effectLst/>
                <a:latin typeface="Consolas" panose="020B0609020204030204" pitchFamily="49" charset="0"/>
              </a:rPr>
              <a:t>(</a:t>
            </a:r>
            <a:r>
              <a:rPr lang="en-US" sz="2800" b="0" dirty="0">
                <a:solidFill>
                  <a:srgbClr val="001080"/>
                </a:solidFill>
                <a:effectLst/>
                <a:latin typeface="Consolas" panose="020B0609020204030204" pitchFamily="49" charset="0"/>
              </a:rPr>
              <a:t>fact</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fact</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a:solidFill>
                  <a:srgbClr val="267F99"/>
                </a:solidFill>
                <a:effectLst/>
                <a:latin typeface="Consolas" panose="020B0609020204030204" pitchFamily="49" charset="0"/>
              </a:rPr>
              <a:t>type</a:t>
            </a:r>
            <a:r>
              <a:rPr lang="en-US" sz="2800" b="0" dirty="0">
                <a:solidFill>
                  <a:srgbClr val="000000"/>
                </a:solidFill>
                <a:effectLst/>
                <a:latin typeface="Consolas" panose="020B0609020204030204" pitchFamily="49" charset="0"/>
              </a:rPr>
              <a:t>(</a:t>
            </a:r>
            <a:r>
              <a:rPr lang="en-US" sz="2800" b="0" dirty="0">
                <a:solidFill>
                  <a:srgbClr val="001080"/>
                </a:solidFill>
                <a:effectLst/>
                <a:latin typeface="Consolas" panose="020B0609020204030204" pitchFamily="49" charset="0"/>
              </a:rPr>
              <a:t>length</a:t>
            </a:r>
            <a:r>
              <a:rPr lang="en-US" sz="2800" b="0" dirty="0">
                <a:solidFill>
                  <a:srgbClr val="000000"/>
                </a:solidFill>
                <a:effectLst/>
                <a:latin typeface="Consolas" panose="020B0609020204030204" pitchFamily="49" charset="0"/>
              </a:rPr>
              <a:t>), </a:t>
            </a:r>
            <a:r>
              <a:rPr lang="en-US" sz="2800" b="0" dirty="0">
                <a:solidFill>
                  <a:srgbClr val="001080"/>
                </a:solidFill>
                <a:effectLst/>
                <a:latin typeface="Consolas" panose="020B0609020204030204" pitchFamily="49" charset="0"/>
              </a:rPr>
              <a:t>length</a:t>
            </a:r>
            <a:r>
              <a:rPr lang="en-US" sz="2800" b="0" dirty="0">
                <a:solidFill>
                  <a:srgbClr val="000000"/>
                </a:solidFill>
                <a:effectLst/>
                <a:latin typeface="Consolas" panose="020B0609020204030204" pitchFamily="49" charset="0"/>
              </a:rPr>
              <a:t>)</a:t>
            </a:r>
          </a:p>
        </p:txBody>
      </p:sp>
      <p:sp>
        <p:nvSpPr>
          <p:cNvPr id="8" name="TextBox 7">
            <a:extLst>
              <a:ext uri="{FF2B5EF4-FFF2-40B4-BE49-F238E27FC236}">
                <a16:creationId xmlns:a16="http://schemas.microsoft.com/office/drawing/2014/main" id="{5C61DEC2-3A09-9068-7328-61BA4D104F57}"/>
              </a:ext>
            </a:extLst>
          </p:cNvPr>
          <p:cNvSpPr txBox="1"/>
          <p:nvPr/>
        </p:nvSpPr>
        <p:spPr>
          <a:xfrm>
            <a:off x="934066" y="4727941"/>
            <a:ext cx="11121084" cy="1569660"/>
          </a:xfrm>
          <a:prstGeom prst="rect">
            <a:avLst/>
          </a:prstGeom>
          <a:noFill/>
          <a:ln>
            <a:solidFill>
              <a:schemeClr val="tx1"/>
            </a:solidFill>
          </a:ln>
        </p:spPr>
        <p:txBody>
          <a:bodyPr wrap="square" rtlCol="0">
            <a:spAutoFit/>
          </a:bodyPr>
          <a:lstStyle/>
          <a:p>
            <a:r>
              <a:rPr lang="en-US" sz="2400" dirty="0"/>
              <a:t>Output:</a:t>
            </a:r>
            <a:br>
              <a:rPr lang="en-US" sz="2400" dirty="0"/>
            </a:br>
            <a:r>
              <a:rPr lang="en-US" sz="2400" dirty="0">
                <a:latin typeface="Consolas" panose="020B0609020204030204" pitchFamily="49" charset="0"/>
              </a:rPr>
              <a:t>&lt;class 'str'&gt; Abraham Lincoln loved cats. He had four of them while he lived in the White House.</a:t>
            </a:r>
          </a:p>
          <a:p>
            <a:r>
              <a:rPr lang="en-US" sz="2400" dirty="0">
                <a:latin typeface="Consolas" panose="020B0609020204030204" pitchFamily="49" charset="0"/>
              </a:rPr>
              <a:t>&lt;class 'int'&gt; 82</a:t>
            </a:r>
          </a:p>
        </p:txBody>
      </p:sp>
    </p:spTree>
    <p:extLst>
      <p:ext uri="{BB962C8B-B14F-4D97-AF65-F5344CB8AC3E}">
        <p14:creationId xmlns:p14="http://schemas.microsoft.com/office/powerpoint/2010/main" val="428881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Requests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611761" cy="4351338"/>
          </a:xfrm>
        </p:spPr>
        <p:txBody>
          <a:bodyPr>
            <a:normAutofit/>
          </a:bodyPr>
          <a:lstStyle/>
          <a:p>
            <a:pPr marL="0" indent="0">
              <a:buNone/>
            </a:pPr>
            <a:r>
              <a:rPr lang="en-US" sz="3200" dirty="0"/>
              <a:t>“Requests is an elegant and simple HTTP library for Python, built for human beings.”</a:t>
            </a:r>
          </a:p>
          <a:p>
            <a:pPr marL="0" indent="0">
              <a:buNone/>
            </a:pPr>
            <a:r>
              <a:rPr lang="en-US" sz="3200" dirty="0"/>
              <a:t>    - </a:t>
            </a:r>
            <a:r>
              <a:rPr lang="en-US" sz="3200" dirty="0" err="1">
                <a:hlinkClick r:id="rId2"/>
              </a:rPr>
              <a:t>Requests’s</a:t>
            </a:r>
            <a:r>
              <a:rPr lang="en-US" sz="3200" dirty="0">
                <a:hlinkClick r:id="rId2"/>
              </a:rPr>
              <a:t> Documentation</a:t>
            </a:r>
            <a:endParaRPr lang="en-US" sz="3200" dirty="0"/>
          </a:p>
          <a:p>
            <a:pPr marL="0" indent="0">
              <a:buNone/>
            </a:pPr>
            <a:endParaRPr lang="en-US" sz="3200" dirty="0"/>
          </a:p>
          <a:p>
            <a:pPr marL="0" indent="0">
              <a:buNone/>
            </a:pPr>
            <a:r>
              <a:rPr lang="en-US" sz="3200" dirty="0"/>
              <a:t>It handles making this kind of API request for us and does all the JSON stuff too!</a:t>
            </a:r>
          </a:p>
        </p:txBody>
      </p:sp>
      <p:pic>
        <p:nvPicPr>
          <p:cNvPr id="6" name="Picture 5" descr="A picture containing text, lamp&#10;&#10;Description automatically generated">
            <a:extLst>
              <a:ext uri="{FF2B5EF4-FFF2-40B4-BE49-F238E27FC236}">
                <a16:creationId xmlns:a16="http://schemas.microsoft.com/office/drawing/2014/main" id="{1BBD3474-D828-9E63-4991-14F1CC750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286" y="1027906"/>
            <a:ext cx="3860514" cy="4950542"/>
          </a:xfrm>
          <a:prstGeom prst="rect">
            <a:avLst/>
          </a:prstGeom>
        </p:spPr>
      </p:pic>
    </p:spTree>
    <p:extLst>
      <p:ext uri="{BB962C8B-B14F-4D97-AF65-F5344CB8AC3E}">
        <p14:creationId xmlns:p14="http://schemas.microsoft.com/office/powerpoint/2010/main" val="21567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Requests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6142703" cy="4351338"/>
          </a:xfrm>
        </p:spPr>
        <p:txBody>
          <a:bodyPr>
            <a:normAutofit/>
          </a:bodyPr>
          <a:lstStyle/>
          <a:p>
            <a:pPr marL="0" indent="0">
              <a:buNone/>
            </a:pPr>
            <a:r>
              <a:rPr lang="en-US" sz="3200" dirty="0"/>
              <a:t>To install requests, we must use pip</a:t>
            </a:r>
          </a:p>
          <a:p>
            <a:pPr marL="0" indent="0">
              <a:buNone/>
            </a:pPr>
            <a:r>
              <a:rPr lang="en-US" sz="3200" dirty="0">
                <a:latin typeface="Consolas" panose="020B0609020204030204" pitchFamily="49" charset="0"/>
              </a:rPr>
              <a:t>pip install requests</a:t>
            </a:r>
          </a:p>
          <a:p>
            <a:pPr marL="0" indent="0">
              <a:buNone/>
            </a:pPr>
            <a:endParaRPr lang="en-US" sz="3200" dirty="0"/>
          </a:p>
          <a:p>
            <a:pPr marL="0" indent="0">
              <a:buNone/>
            </a:pPr>
            <a:r>
              <a:rPr lang="en-US" sz="3200" dirty="0"/>
              <a:t>After doing this, if your run</a:t>
            </a:r>
          </a:p>
          <a:p>
            <a:pPr marL="0" indent="0">
              <a:buNone/>
            </a:pPr>
            <a:r>
              <a:rPr lang="en-US" sz="3200" dirty="0">
                <a:latin typeface="Consolas" panose="020B0609020204030204" pitchFamily="49" charset="0"/>
              </a:rPr>
              <a:t>pip list</a:t>
            </a:r>
          </a:p>
          <a:p>
            <a:pPr marL="0" indent="0">
              <a:buNone/>
            </a:pPr>
            <a:r>
              <a:rPr lang="en-US" sz="3200" dirty="0"/>
              <a:t>You should see “requests” there</a:t>
            </a:r>
          </a:p>
        </p:txBody>
      </p:sp>
      <p:pic>
        <p:nvPicPr>
          <p:cNvPr id="5" name="Picture 4" descr="Logo, icon&#10;&#10;Description automatically generated">
            <a:extLst>
              <a:ext uri="{FF2B5EF4-FFF2-40B4-BE49-F238E27FC236}">
                <a16:creationId xmlns:a16="http://schemas.microsoft.com/office/drawing/2014/main" id="{0805DFB2-2999-3576-4EE6-786B9AF8A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009" y="1452711"/>
            <a:ext cx="3340615" cy="4267209"/>
          </a:xfrm>
          <a:prstGeom prst="rect">
            <a:avLst/>
          </a:prstGeom>
        </p:spPr>
      </p:pic>
    </p:spTree>
    <p:extLst>
      <p:ext uri="{BB962C8B-B14F-4D97-AF65-F5344CB8AC3E}">
        <p14:creationId xmlns:p14="http://schemas.microsoft.com/office/powerpoint/2010/main" val="228413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Requests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With Requests, the top code turns into the bottom code</a:t>
            </a:r>
          </a:p>
        </p:txBody>
      </p:sp>
      <p:sp>
        <p:nvSpPr>
          <p:cNvPr id="4" name="TextBox 3">
            <a:extLst>
              <a:ext uri="{FF2B5EF4-FFF2-40B4-BE49-F238E27FC236}">
                <a16:creationId xmlns:a16="http://schemas.microsoft.com/office/drawing/2014/main" id="{0F2B6725-E5CB-ED96-4231-58666213892A}"/>
              </a:ext>
            </a:extLst>
          </p:cNvPr>
          <p:cNvSpPr txBox="1"/>
          <p:nvPr/>
        </p:nvSpPr>
        <p:spPr>
          <a:xfrm>
            <a:off x="4906294" y="509159"/>
            <a:ext cx="7148855" cy="3108543"/>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json</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loads</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().decode()</a:t>
            </a:r>
          </a:p>
          <a:p>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loads</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DC948445-4E27-3C24-CA08-0D2A4F642930}"/>
              </a:ext>
            </a:extLst>
          </p:cNvPr>
          <p:cNvSpPr txBox="1"/>
          <p:nvPr/>
        </p:nvSpPr>
        <p:spPr>
          <a:xfrm>
            <a:off x="4906293" y="3930194"/>
            <a:ext cx="7148855" cy="2246769"/>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a:solidFill>
                  <a:srgbClr val="267F99"/>
                </a:solidFill>
                <a:effectLst/>
                <a:latin typeface="Consolas" panose="020B0609020204030204" pitchFamily="49" charset="0"/>
              </a:rPr>
              <a:t>requests</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267F99"/>
                </a:solidFill>
                <a:effectLst/>
                <a:latin typeface="Consolas" panose="020B0609020204030204" pitchFamily="49" charset="0"/>
              </a:rPr>
              <a:t>requests</a:t>
            </a:r>
            <a:r>
              <a:rPr lang="en-US" sz="2800" b="0" dirty="0" err="1">
                <a:solidFill>
                  <a:srgbClr val="000000"/>
                </a:solidFill>
                <a:effectLst/>
                <a:latin typeface="Consolas" panose="020B0609020204030204" pitchFamily="49" charset="0"/>
              </a:rPr>
              <a:t>.</a:t>
            </a:r>
            <a:r>
              <a:rPr lang="en-US" sz="2800" b="0" dirty="0" err="1">
                <a:solidFill>
                  <a:srgbClr val="795E26"/>
                </a:solidFill>
                <a:effectLst/>
                <a:latin typeface="Consolas" panose="020B0609020204030204" pitchFamily="49" charset="0"/>
              </a:rPr>
              <a:t>get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response_dict</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a:t>
            </a:r>
            <a:r>
              <a:rPr lang="en-US" sz="2800" b="0" dirty="0" err="1">
                <a:solidFill>
                  <a:srgbClr val="795E26"/>
                </a:solidFill>
                <a:effectLst/>
                <a:latin typeface="Consolas" panose="020B0609020204030204" pitchFamily="49" charset="0"/>
              </a:rPr>
              <a:t>json</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response_dict</a:t>
            </a:r>
            <a:r>
              <a:rPr lang="en-US" sz="2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69739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Requests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491614" y="1825625"/>
            <a:ext cx="4650656" cy="4667250"/>
          </a:xfrm>
        </p:spPr>
        <p:txBody>
          <a:bodyPr>
            <a:normAutofit/>
          </a:bodyPr>
          <a:lstStyle/>
          <a:p>
            <a:pPr marL="0" indent="0">
              <a:buNone/>
            </a:pPr>
            <a:r>
              <a:rPr lang="en-US" sz="3200" dirty="0"/>
              <a:t>We still need the </a:t>
            </a:r>
            <a:r>
              <a:rPr lang="en-US" sz="3200" dirty="0" err="1"/>
              <a:t>url</a:t>
            </a:r>
            <a:r>
              <a:rPr lang="en-US" sz="3200" dirty="0"/>
              <a:t> and to get a response</a:t>
            </a:r>
          </a:p>
          <a:p>
            <a:pPr marL="0" indent="0">
              <a:buNone/>
            </a:pPr>
            <a:endParaRPr lang="en-US" sz="3200" dirty="0"/>
          </a:p>
          <a:p>
            <a:pPr marL="0" indent="0">
              <a:buNone/>
            </a:pPr>
            <a:r>
              <a:rPr lang="en-US" sz="3200" dirty="0"/>
              <a:t>But now we don’t need to </a:t>
            </a:r>
            <a:r>
              <a:rPr lang="en-US" sz="3200" b="0" dirty="0">
                <a:solidFill>
                  <a:srgbClr val="000000"/>
                </a:solidFill>
                <a:effectLst/>
                <a:latin typeface="Consolas" panose="020B0609020204030204" pitchFamily="49" charset="0"/>
              </a:rPr>
              <a:t>read()</a:t>
            </a:r>
            <a:r>
              <a:rPr lang="en-US" sz="3200" dirty="0"/>
              <a:t>, </a:t>
            </a:r>
            <a:r>
              <a:rPr lang="en-US" sz="3200" b="0" dirty="0">
                <a:solidFill>
                  <a:srgbClr val="000000"/>
                </a:solidFill>
                <a:effectLst/>
                <a:latin typeface="Consolas" panose="020B0609020204030204" pitchFamily="49" charset="0"/>
              </a:rPr>
              <a:t>decode()</a:t>
            </a:r>
            <a:r>
              <a:rPr lang="en-US" sz="3200" dirty="0"/>
              <a:t>, or </a:t>
            </a:r>
            <a:r>
              <a:rPr lang="en-US" sz="3200" b="0" dirty="0">
                <a:solidFill>
                  <a:srgbClr val="795E26"/>
                </a:solidFill>
                <a:effectLst/>
                <a:latin typeface="Consolas" panose="020B0609020204030204" pitchFamily="49" charset="0"/>
              </a:rPr>
              <a:t>loads</a:t>
            </a:r>
            <a:r>
              <a:rPr lang="en-US" sz="3200" b="0" dirty="0">
                <a:solidFill>
                  <a:srgbClr val="000000"/>
                </a:solidFill>
                <a:effectLst/>
                <a:latin typeface="Consolas" panose="020B0609020204030204" pitchFamily="49" charset="0"/>
              </a:rPr>
              <a:t>()</a:t>
            </a:r>
            <a:r>
              <a:rPr lang="en-US" sz="3200" dirty="0"/>
              <a:t> the response</a:t>
            </a:r>
          </a:p>
          <a:p>
            <a:pPr marL="0" indent="0">
              <a:buNone/>
            </a:pPr>
            <a:endParaRPr lang="en-US" sz="3200" dirty="0"/>
          </a:p>
          <a:p>
            <a:pPr marL="0" indent="0">
              <a:buNone/>
            </a:pPr>
            <a:r>
              <a:rPr lang="en-US" sz="3200" dirty="0"/>
              <a:t>We can just use </a:t>
            </a:r>
            <a:r>
              <a:rPr lang="en-US" sz="3200" b="0" dirty="0">
                <a:solidFill>
                  <a:srgbClr val="000000"/>
                </a:solidFill>
                <a:effectLst/>
                <a:latin typeface="Consolas" panose="020B0609020204030204" pitchFamily="49" charset="0"/>
              </a:rPr>
              <a:t>.</a:t>
            </a:r>
            <a:r>
              <a:rPr lang="en-US" sz="3200" b="0" dirty="0" err="1">
                <a:solidFill>
                  <a:srgbClr val="795E26"/>
                </a:solidFill>
                <a:effectLst/>
                <a:latin typeface="Consolas" panose="020B0609020204030204" pitchFamily="49" charset="0"/>
              </a:rPr>
              <a:t>json</a:t>
            </a:r>
            <a:r>
              <a:rPr lang="en-US" sz="3200" b="0" dirty="0">
                <a:solidFill>
                  <a:srgbClr val="000000"/>
                </a:solidFill>
                <a:effectLst/>
                <a:latin typeface="Consolas" panose="020B0609020204030204" pitchFamily="49" charset="0"/>
              </a:rPr>
              <a:t>()</a:t>
            </a:r>
            <a:endParaRPr lang="en-US" sz="3200" dirty="0"/>
          </a:p>
        </p:txBody>
      </p:sp>
      <p:sp>
        <p:nvSpPr>
          <p:cNvPr id="4" name="TextBox 3">
            <a:extLst>
              <a:ext uri="{FF2B5EF4-FFF2-40B4-BE49-F238E27FC236}">
                <a16:creationId xmlns:a16="http://schemas.microsoft.com/office/drawing/2014/main" id="{0F2B6725-E5CB-ED96-4231-58666213892A}"/>
              </a:ext>
            </a:extLst>
          </p:cNvPr>
          <p:cNvSpPr txBox="1"/>
          <p:nvPr/>
        </p:nvSpPr>
        <p:spPr>
          <a:xfrm>
            <a:off x="5142270" y="509159"/>
            <a:ext cx="6862920" cy="3108543"/>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urllib</a:t>
            </a:r>
            <a:r>
              <a:rPr lang="en-US" sz="2800" b="0" dirty="0" err="1">
                <a:solidFill>
                  <a:srgbClr val="000000"/>
                </a:solidFill>
                <a:effectLst/>
                <a:latin typeface="Consolas" panose="020B0609020204030204" pitchFamily="49" charset="0"/>
              </a:rPr>
              <a:t>.</a:t>
            </a:r>
            <a:r>
              <a:rPr lang="en-US" sz="2800" b="0" dirty="0" err="1">
                <a:solidFill>
                  <a:srgbClr val="267F99"/>
                </a:solidFill>
                <a:effectLst/>
                <a:latin typeface="Consolas" panose="020B0609020204030204" pitchFamily="49" charset="0"/>
              </a:rPr>
              <a:t>request</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err="1">
                <a:solidFill>
                  <a:srgbClr val="795E26"/>
                </a:solidFill>
                <a:effectLst/>
                <a:latin typeface="Consolas" panose="020B0609020204030204" pitchFamily="49" charset="0"/>
              </a:rPr>
              <a:t>urlopen</a:t>
            </a:r>
            <a:endParaRPr lang="en-US" sz="2800" b="0" dirty="0">
              <a:solidFill>
                <a:srgbClr val="000000"/>
              </a:solidFill>
              <a:effectLst/>
              <a:latin typeface="Consolas" panose="020B0609020204030204" pitchFamily="49" charset="0"/>
            </a:endParaRPr>
          </a:p>
          <a:p>
            <a:r>
              <a:rPr lang="en-US" sz="2800" b="0" dirty="0">
                <a:solidFill>
                  <a:srgbClr val="AF00DB"/>
                </a:solidFill>
                <a:effectLst/>
                <a:latin typeface="Consolas" panose="020B0609020204030204" pitchFamily="49" charset="0"/>
              </a:rPr>
              <a:t>from</a:t>
            </a:r>
            <a:r>
              <a:rPr lang="en-US" sz="2800" b="0" dirty="0">
                <a:solidFill>
                  <a:srgbClr val="000000"/>
                </a:solidFill>
                <a:effectLst/>
                <a:latin typeface="Consolas" panose="020B0609020204030204" pitchFamily="49" charset="0"/>
              </a:rPr>
              <a:t> </a:t>
            </a:r>
            <a:r>
              <a:rPr lang="en-US" sz="2800" b="0" dirty="0" err="1">
                <a:solidFill>
                  <a:srgbClr val="267F99"/>
                </a:solidFill>
                <a:effectLst/>
                <a:latin typeface="Consolas" panose="020B0609020204030204" pitchFamily="49" charset="0"/>
              </a:rPr>
              <a:t>json</a:t>
            </a:r>
            <a:r>
              <a:rPr lang="en-US" sz="2800" b="0" dirty="0">
                <a:solidFill>
                  <a:srgbClr val="000000"/>
                </a:solidFill>
                <a:effectLst/>
                <a:latin typeface="Consolas" panose="020B0609020204030204" pitchFamily="49" charset="0"/>
              </a:rPr>
              <a:t> </a:t>
            </a:r>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a:solidFill>
                  <a:srgbClr val="795E26"/>
                </a:solidFill>
                <a:effectLst/>
                <a:latin typeface="Consolas" panose="020B0609020204030204" pitchFamily="49" charset="0"/>
              </a:rPr>
              <a:t>loads</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795E26"/>
                </a:solidFill>
                <a:effectLst/>
                <a:latin typeface="Consolas" panose="020B0609020204030204" pitchFamily="49" charset="0"/>
              </a:rPr>
              <a:t>urlopen</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.read</a:t>
            </a:r>
            <a:r>
              <a:rPr lang="en-US" sz="2800" b="0" dirty="0">
                <a:solidFill>
                  <a:srgbClr val="000000"/>
                </a:solidFill>
                <a:effectLst/>
                <a:latin typeface="Consolas" panose="020B0609020204030204" pitchFamily="49" charset="0"/>
              </a:rPr>
              <a:t>().decode()</a:t>
            </a:r>
          </a:p>
          <a:p>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 = </a:t>
            </a:r>
            <a:r>
              <a:rPr lang="en-US" sz="2800" b="0" dirty="0">
                <a:solidFill>
                  <a:srgbClr val="795E26"/>
                </a:solidFill>
                <a:effectLst/>
                <a:latin typeface="Consolas" panose="020B0609020204030204" pitchFamily="49" charset="0"/>
              </a:rPr>
              <a:t>loads</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res_str</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res_dict</a:t>
            </a:r>
            <a:r>
              <a:rPr lang="en-US" sz="2800" b="0" dirty="0">
                <a:solidFill>
                  <a:srgbClr val="000000"/>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DC948445-4E27-3C24-CA08-0D2A4F642930}"/>
              </a:ext>
            </a:extLst>
          </p:cNvPr>
          <p:cNvSpPr txBox="1"/>
          <p:nvPr/>
        </p:nvSpPr>
        <p:spPr>
          <a:xfrm>
            <a:off x="5142269" y="3930194"/>
            <a:ext cx="6862920" cy="2246769"/>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a:solidFill>
                  <a:srgbClr val="267F99"/>
                </a:solidFill>
                <a:effectLst/>
                <a:latin typeface="Consolas" panose="020B0609020204030204" pitchFamily="49" charset="0"/>
              </a:rPr>
              <a:t>requests</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267F99"/>
                </a:solidFill>
                <a:effectLst/>
                <a:latin typeface="Consolas" panose="020B0609020204030204" pitchFamily="49" charset="0"/>
              </a:rPr>
              <a:t>requests</a:t>
            </a:r>
            <a:r>
              <a:rPr lang="en-US" sz="2800" b="0" dirty="0" err="1">
                <a:solidFill>
                  <a:srgbClr val="000000"/>
                </a:solidFill>
                <a:effectLst/>
                <a:latin typeface="Consolas" panose="020B0609020204030204" pitchFamily="49" charset="0"/>
              </a:rPr>
              <a:t>.</a:t>
            </a:r>
            <a:r>
              <a:rPr lang="en-US" sz="2800" b="0" dirty="0" err="1">
                <a:solidFill>
                  <a:srgbClr val="795E26"/>
                </a:solidFill>
                <a:effectLst/>
                <a:latin typeface="Consolas" panose="020B0609020204030204" pitchFamily="49" charset="0"/>
              </a:rPr>
              <a:t>get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response_dict</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a:t>
            </a:r>
            <a:r>
              <a:rPr lang="en-US" sz="2800" b="0" dirty="0" err="1">
                <a:solidFill>
                  <a:srgbClr val="795E26"/>
                </a:solidFill>
                <a:effectLst/>
                <a:latin typeface="Consolas" panose="020B0609020204030204" pitchFamily="49" charset="0"/>
              </a:rPr>
              <a:t>json</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response_dict</a:t>
            </a:r>
            <a:r>
              <a:rPr lang="en-US" sz="28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067643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Requests</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Running this code works the same as with </a:t>
            </a:r>
            <a:r>
              <a:rPr lang="en-US" sz="3200" dirty="0" err="1"/>
              <a:t>URLlib</a:t>
            </a:r>
            <a:endParaRPr lang="en-US" sz="3200" dirty="0"/>
          </a:p>
          <a:p>
            <a:pPr marL="0" indent="0">
              <a:buNone/>
            </a:pPr>
            <a:endParaRPr lang="en-US" sz="3200" dirty="0"/>
          </a:p>
          <a:p>
            <a:pPr marL="0" indent="0">
              <a:buNone/>
            </a:pPr>
            <a:r>
              <a:rPr lang="en-US" sz="3200" dirty="0"/>
              <a:t>Both ways of doing this work equally well, so pick whichever you prefer!</a:t>
            </a:r>
          </a:p>
        </p:txBody>
      </p:sp>
      <p:sp>
        <p:nvSpPr>
          <p:cNvPr id="5" name="TextBox 4">
            <a:extLst>
              <a:ext uri="{FF2B5EF4-FFF2-40B4-BE49-F238E27FC236}">
                <a16:creationId xmlns:a16="http://schemas.microsoft.com/office/drawing/2014/main" id="{DC948445-4E27-3C24-CA08-0D2A4F642930}"/>
              </a:ext>
            </a:extLst>
          </p:cNvPr>
          <p:cNvSpPr txBox="1"/>
          <p:nvPr/>
        </p:nvSpPr>
        <p:spPr>
          <a:xfrm>
            <a:off x="4906297" y="1393471"/>
            <a:ext cx="6892413" cy="2246769"/>
          </a:xfrm>
          <a:prstGeom prst="rect">
            <a:avLst/>
          </a:prstGeom>
          <a:solidFill>
            <a:srgbClr val="E6E6E6"/>
          </a:solidFill>
        </p:spPr>
        <p:txBody>
          <a:bodyPr wrap="square" rtlCol="0" anchor="ctr">
            <a:spAutoFit/>
          </a:bodyPr>
          <a:lstStyle/>
          <a:p>
            <a:r>
              <a:rPr lang="en-US" sz="2800" b="0" dirty="0">
                <a:solidFill>
                  <a:srgbClr val="AF00DB"/>
                </a:solidFill>
                <a:effectLst/>
                <a:latin typeface="Consolas" panose="020B0609020204030204" pitchFamily="49" charset="0"/>
              </a:rPr>
              <a:t>import</a:t>
            </a:r>
            <a:r>
              <a:rPr lang="en-US" sz="2800" b="0" dirty="0">
                <a:solidFill>
                  <a:srgbClr val="000000"/>
                </a:solidFill>
                <a:effectLst/>
                <a:latin typeface="Consolas" panose="020B0609020204030204" pitchFamily="49" charset="0"/>
              </a:rPr>
              <a:t> </a:t>
            </a:r>
            <a:r>
              <a:rPr lang="en-US" sz="2800" b="0" dirty="0">
                <a:solidFill>
                  <a:srgbClr val="267F99"/>
                </a:solidFill>
                <a:effectLst/>
                <a:latin typeface="Consolas" panose="020B0609020204030204" pitchFamily="49" charset="0"/>
              </a:rPr>
              <a:t>requests</a:t>
            </a:r>
            <a:endParaRPr lang="en-US" sz="2800" b="0" dirty="0">
              <a:solidFill>
                <a:srgbClr val="000000"/>
              </a:solidFill>
              <a:effectLst/>
              <a:latin typeface="Consolas" panose="020B0609020204030204" pitchFamily="49" charset="0"/>
            </a:endParaRPr>
          </a:p>
          <a:p>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 = </a:t>
            </a:r>
            <a:r>
              <a:rPr lang="en-US" sz="2800" b="0" dirty="0">
                <a:solidFill>
                  <a:srgbClr val="A31515"/>
                </a:solidFill>
                <a:effectLst/>
                <a:latin typeface="Consolas" panose="020B0609020204030204" pitchFamily="49" charset="0"/>
              </a:rPr>
              <a:t>"https://catfact.ninja/fact"</a:t>
            </a:r>
            <a:endParaRPr lang="en-US" sz="2800" b="0" dirty="0">
              <a:solidFill>
                <a:srgbClr val="000000"/>
              </a:solidFill>
              <a:effectLst/>
              <a:latin typeface="Consolas" panose="020B0609020204030204" pitchFamily="49" charset="0"/>
            </a:endParaRPr>
          </a:p>
          <a:p>
            <a:r>
              <a:rPr lang="en-US" sz="2800" b="0" dirty="0">
                <a:solidFill>
                  <a:srgbClr val="001080"/>
                </a:solidFill>
                <a:effectLst/>
                <a:latin typeface="Consolas" panose="020B0609020204030204" pitchFamily="49" charset="0"/>
              </a:rPr>
              <a:t>response</a:t>
            </a:r>
            <a:r>
              <a:rPr lang="en-US" sz="2800" b="0" dirty="0">
                <a:solidFill>
                  <a:srgbClr val="000000"/>
                </a:solidFill>
                <a:effectLst/>
                <a:latin typeface="Consolas" panose="020B0609020204030204" pitchFamily="49" charset="0"/>
              </a:rPr>
              <a:t> = </a:t>
            </a:r>
            <a:r>
              <a:rPr lang="en-US" sz="2800" b="0" dirty="0" err="1">
                <a:solidFill>
                  <a:srgbClr val="267F99"/>
                </a:solidFill>
                <a:effectLst/>
                <a:latin typeface="Consolas" panose="020B0609020204030204" pitchFamily="49" charset="0"/>
              </a:rPr>
              <a:t>requests</a:t>
            </a:r>
            <a:r>
              <a:rPr lang="en-US" sz="2800" b="0" dirty="0" err="1">
                <a:solidFill>
                  <a:srgbClr val="000000"/>
                </a:solidFill>
                <a:effectLst/>
                <a:latin typeface="Consolas" panose="020B0609020204030204" pitchFamily="49" charset="0"/>
              </a:rPr>
              <a:t>.</a:t>
            </a:r>
            <a:r>
              <a:rPr lang="en-US" sz="2800" b="0" dirty="0" err="1">
                <a:solidFill>
                  <a:srgbClr val="795E26"/>
                </a:solidFill>
                <a:effectLst/>
                <a:latin typeface="Consolas" panose="020B0609020204030204" pitchFamily="49" charset="0"/>
              </a:rPr>
              <a:t>get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url</a:t>
            </a:r>
            <a:r>
              <a:rPr lang="en-US" sz="2800" b="0" dirty="0">
                <a:solidFill>
                  <a:srgbClr val="000000"/>
                </a:solidFill>
                <a:effectLst/>
                <a:latin typeface="Consolas" panose="020B0609020204030204" pitchFamily="49" charset="0"/>
              </a:rPr>
              <a:t>)</a:t>
            </a:r>
          </a:p>
          <a:p>
            <a:r>
              <a:rPr lang="en-US" sz="2800" b="0" dirty="0" err="1">
                <a:solidFill>
                  <a:srgbClr val="001080"/>
                </a:solidFill>
                <a:effectLst/>
                <a:latin typeface="Consolas" panose="020B0609020204030204" pitchFamily="49" charset="0"/>
              </a:rPr>
              <a:t>response_dict</a:t>
            </a:r>
            <a:r>
              <a:rPr lang="en-US" sz="2800" b="0" dirty="0">
                <a:solidFill>
                  <a:srgbClr val="000000"/>
                </a:solidFill>
                <a:effectLst/>
                <a:latin typeface="Consolas" panose="020B0609020204030204" pitchFamily="49" charset="0"/>
              </a:rPr>
              <a:t> = </a:t>
            </a:r>
            <a:r>
              <a:rPr lang="en-US" sz="2800" b="0" dirty="0" err="1">
                <a:solidFill>
                  <a:srgbClr val="001080"/>
                </a:solidFill>
                <a:effectLst/>
                <a:latin typeface="Consolas" panose="020B0609020204030204" pitchFamily="49" charset="0"/>
              </a:rPr>
              <a:t>response</a:t>
            </a:r>
            <a:r>
              <a:rPr lang="en-US" sz="2800" b="0" dirty="0" err="1">
                <a:solidFill>
                  <a:srgbClr val="000000"/>
                </a:solidFill>
                <a:effectLst/>
                <a:latin typeface="Consolas" panose="020B0609020204030204" pitchFamily="49" charset="0"/>
              </a:rPr>
              <a:t>.</a:t>
            </a:r>
            <a:r>
              <a:rPr lang="en-US" sz="2800" b="0" dirty="0" err="1">
                <a:solidFill>
                  <a:srgbClr val="795E26"/>
                </a:solidFill>
                <a:effectLst/>
                <a:latin typeface="Consolas" panose="020B0609020204030204" pitchFamily="49" charset="0"/>
              </a:rPr>
              <a:t>json</a:t>
            </a:r>
            <a:r>
              <a:rPr lang="en-US" sz="2800" b="0" dirty="0">
                <a:solidFill>
                  <a:srgbClr val="000000"/>
                </a:solidFill>
                <a:effectLst/>
                <a:latin typeface="Consolas" panose="020B0609020204030204" pitchFamily="49" charset="0"/>
              </a:rPr>
              <a:t>()</a:t>
            </a:r>
          </a:p>
          <a:p>
            <a:r>
              <a:rPr lang="en-US" sz="2800" b="0" dirty="0">
                <a:solidFill>
                  <a:srgbClr val="795E26"/>
                </a:solidFill>
                <a:effectLst/>
                <a:latin typeface="Consolas" panose="020B0609020204030204" pitchFamily="49" charset="0"/>
              </a:rPr>
              <a:t>print</a:t>
            </a:r>
            <a:r>
              <a:rPr lang="en-US" sz="2800" b="0" dirty="0">
                <a:solidFill>
                  <a:srgbClr val="000000"/>
                </a:solidFill>
                <a:effectLst/>
                <a:latin typeface="Consolas" panose="020B0609020204030204" pitchFamily="49" charset="0"/>
              </a:rPr>
              <a:t>(</a:t>
            </a:r>
            <a:r>
              <a:rPr lang="en-US" sz="2800" b="0" dirty="0" err="1">
                <a:solidFill>
                  <a:srgbClr val="001080"/>
                </a:solidFill>
                <a:effectLst/>
                <a:latin typeface="Consolas" panose="020B0609020204030204" pitchFamily="49" charset="0"/>
              </a:rPr>
              <a:t>response_dict</a:t>
            </a:r>
            <a:r>
              <a:rPr lang="en-US" sz="2800" b="0" dirty="0">
                <a:solidFill>
                  <a:srgbClr val="000000"/>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9D0F3C8E-A98D-6783-8ECB-1E67A38C3441}"/>
              </a:ext>
            </a:extLst>
          </p:cNvPr>
          <p:cNvSpPr txBox="1"/>
          <p:nvPr/>
        </p:nvSpPr>
        <p:spPr>
          <a:xfrm>
            <a:off x="4906297" y="4123771"/>
            <a:ext cx="7148853" cy="1569660"/>
          </a:xfrm>
          <a:prstGeom prst="rect">
            <a:avLst/>
          </a:prstGeom>
          <a:noFill/>
          <a:ln>
            <a:solidFill>
              <a:schemeClr val="tx1"/>
            </a:solidFill>
          </a:ln>
        </p:spPr>
        <p:txBody>
          <a:bodyPr wrap="square" rtlCol="0">
            <a:spAutoFit/>
          </a:bodyPr>
          <a:lstStyle/>
          <a:p>
            <a:r>
              <a:rPr lang="en-US" sz="2400" dirty="0"/>
              <a:t>Output:</a:t>
            </a:r>
            <a:br>
              <a:rPr lang="en-US" sz="2400" dirty="0"/>
            </a:br>
            <a:r>
              <a:rPr lang="en-US" sz="2400" dirty="0">
                <a:latin typeface="Consolas" panose="020B0609020204030204" pitchFamily="49" charset="0"/>
              </a:rPr>
              <a:t>{'fact': "Many cats cannot properly digest cow's milk. Milk and milk products give them diarrhea.", 'length': 87}</a:t>
            </a:r>
          </a:p>
        </p:txBody>
      </p:sp>
    </p:spTree>
    <p:extLst>
      <p:ext uri="{BB962C8B-B14F-4D97-AF65-F5344CB8AC3E}">
        <p14:creationId xmlns:p14="http://schemas.microsoft.com/office/powerpoint/2010/main" val="144807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E29E-0DB1-A83C-E2A0-20EFC2A0C58A}"/>
              </a:ext>
            </a:extLst>
          </p:cNvPr>
          <p:cNvSpPr>
            <a:spLocks noGrp="1"/>
          </p:cNvSpPr>
          <p:nvPr>
            <p:ph type="title"/>
          </p:nvPr>
        </p:nvSpPr>
        <p:spPr>
          <a:xfrm>
            <a:off x="838200" y="365125"/>
            <a:ext cx="10515600" cy="1325563"/>
          </a:xfrm>
        </p:spPr>
        <p:txBody>
          <a:bodyPr anchor="ctr">
            <a:normAutofit/>
          </a:bodyPr>
          <a:lstStyle/>
          <a:p>
            <a:r>
              <a:rPr lang="en-US" dirty="0"/>
              <a:t>Learning Goals Slide</a:t>
            </a:r>
          </a:p>
        </p:txBody>
      </p:sp>
      <p:pic>
        <p:nvPicPr>
          <p:cNvPr id="6" name="Picture 5" descr="A picture containing a sticky note that says &quot;To do&quot;">
            <a:extLst>
              <a:ext uri="{FF2B5EF4-FFF2-40B4-BE49-F238E27FC236}">
                <a16:creationId xmlns:a16="http://schemas.microsoft.com/office/drawing/2014/main" id="{D08F58A1-8D54-6135-4224-DCD32024E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78412"/>
            <a:ext cx="5181600" cy="3445764"/>
          </a:xfrm>
          <a:prstGeom prst="rect">
            <a:avLst/>
          </a:prstGeom>
          <a:noFill/>
        </p:spPr>
      </p:pic>
      <p:sp>
        <p:nvSpPr>
          <p:cNvPr id="4" name="Content Placeholder 3">
            <a:extLst>
              <a:ext uri="{FF2B5EF4-FFF2-40B4-BE49-F238E27FC236}">
                <a16:creationId xmlns:a16="http://schemas.microsoft.com/office/drawing/2014/main" id="{BE201F96-018B-B2EC-3ED3-CB77F76AED86}"/>
              </a:ext>
            </a:extLst>
          </p:cNvPr>
          <p:cNvSpPr>
            <a:spLocks noGrp="1"/>
          </p:cNvSpPr>
          <p:nvPr>
            <p:ph sz="half" idx="2"/>
          </p:nvPr>
        </p:nvSpPr>
        <p:spPr>
          <a:xfrm>
            <a:off x="6172199" y="1825625"/>
            <a:ext cx="5459361" cy="4351338"/>
          </a:xfrm>
        </p:spPr>
        <p:txBody>
          <a:bodyPr>
            <a:normAutofit/>
          </a:bodyPr>
          <a:lstStyle/>
          <a:p>
            <a:pPr marL="0" indent="0">
              <a:buNone/>
            </a:pPr>
            <a:r>
              <a:rPr lang="en-US" dirty="0"/>
              <a:t>APIs</a:t>
            </a:r>
          </a:p>
          <a:p>
            <a:pPr>
              <a:buFontTx/>
              <a:buChar char="-"/>
            </a:pPr>
            <a:r>
              <a:rPr lang="en-US" dirty="0"/>
              <a:t>What is an API?</a:t>
            </a:r>
          </a:p>
          <a:p>
            <a:pPr>
              <a:buFontTx/>
              <a:buChar char="-"/>
            </a:pPr>
            <a:r>
              <a:rPr lang="en-US" dirty="0"/>
              <a:t>What are some examples of APIs?</a:t>
            </a:r>
          </a:p>
          <a:p>
            <a:pPr marL="0" indent="0">
              <a:buNone/>
            </a:pPr>
            <a:r>
              <a:rPr lang="en-US" dirty="0" err="1"/>
              <a:t>URLlib</a:t>
            </a:r>
            <a:r>
              <a:rPr lang="en-US" dirty="0"/>
              <a:t>/Requests</a:t>
            </a:r>
          </a:p>
          <a:p>
            <a:pPr>
              <a:buFontTx/>
              <a:buChar char="-"/>
            </a:pPr>
            <a:r>
              <a:rPr lang="en-US" dirty="0"/>
              <a:t>What is it, how does it let us get responses from APIs</a:t>
            </a:r>
          </a:p>
          <a:p>
            <a:pPr marL="0" indent="0">
              <a:buNone/>
            </a:pPr>
            <a:r>
              <a:rPr lang="en-US" dirty="0"/>
              <a:t>JSON</a:t>
            </a:r>
          </a:p>
          <a:p>
            <a:pPr>
              <a:buFontTx/>
              <a:buChar char="-"/>
            </a:pPr>
            <a:r>
              <a:rPr lang="en-US" dirty="0"/>
              <a:t>What is it?</a:t>
            </a:r>
          </a:p>
          <a:p>
            <a:pPr marL="0" indent="0">
              <a:buNone/>
            </a:pPr>
            <a:endParaRPr lang="en-US" dirty="0"/>
          </a:p>
        </p:txBody>
      </p:sp>
    </p:spTree>
    <p:extLst>
      <p:ext uri="{BB962C8B-B14F-4D97-AF65-F5344CB8AC3E}">
        <p14:creationId xmlns:p14="http://schemas.microsoft.com/office/powerpoint/2010/main" val="2372682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2B4-B2F0-2AB6-464D-C52FE563E5D0}"/>
              </a:ext>
            </a:extLst>
          </p:cNvPr>
          <p:cNvSpPr>
            <a:spLocks noGrp="1"/>
          </p:cNvSpPr>
          <p:nvPr>
            <p:ph type="title"/>
          </p:nvPr>
        </p:nvSpPr>
        <p:spPr>
          <a:xfrm>
            <a:off x="7928493" y="1333501"/>
            <a:ext cx="3556000" cy="1819275"/>
          </a:xfrm>
        </p:spPr>
        <p:txBody>
          <a:bodyPr>
            <a:normAutofit/>
          </a:bodyPr>
          <a:lstStyle/>
          <a:p>
            <a:r>
              <a:rPr lang="en-US" dirty="0"/>
              <a:t>Activity</a:t>
            </a:r>
          </a:p>
        </p:txBody>
      </p:sp>
      <p:pic>
        <p:nvPicPr>
          <p:cNvPr id="7" name="Picture 6" descr="A sign on a brick wall">
            <a:extLst>
              <a:ext uri="{FF2B5EF4-FFF2-40B4-BE49-F238E27FC236}">
                <a16:creationId xmlns:a16="http://schemas.microsoft.com/office/drawing/2014/main" id="{81ECAEE5-C469-8E1A-50E9-D029A8A3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 y="1333501"/>
            <a:ext cx="6651268" cy="4434178"/>
          </a:xfrm>
          <a:prstGeom prst="rect">
            <a:avLst/>
          </a:prstGeom>
        </p:spPr>
      </p:pic>
    </p:spTree>
    <p:extLst>
      <p:ext uri="{BB962C8B-B14F-4D97-AF65-F5344CB8AC3E}">
        <p14:creationId xmlns:p14="http://schemas.microsoft.com/office/powerpoint/2010/main" val="1702637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BoredAPI</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068097" cy="4351338"/>
          </a:xfrm>
        </p:spPr>
        <p:txBody>
          <a:bodyPr>
            <a:normAutofit/>
          </a:bodyPr>
          <a:lstStyle/>
          <a:p>
            <a:pPr marL="0" indent="0">
              <a:buNone/>
            </a:pPr>
            <a:r>
              <a:rPr lang="en-US" sz="3200" dirty="0"/>
              <a:t>“The Bored API helps you find things to do when you're bored!”</a:t>
            </a:r>
          </a:p>
          <a:p>
            <a:pPr>
              <a:buFontTx/>
              <a:buChar char="-"/>
            </a:pPr>
            <a:r>
              <a:rPr lang="en-US" sz="3200" dirty="0" err="1">
                <a:hlinkClick r:id="rId2"/>
              </a:rPr>
              <a:t>BoardAPI</a:t>
            </a:r>
            <a:endParaRPr lang="en-US" sz="3200" dirty="0"/>
          </a:p>
          <a:p>
            <a:pPr marL="0" indent="0">
              <a:buNone/>
            </a:pPr>
            <a:endParaRPr lang="en-US" sz="3200" dirty="0"/>
          </a:p>
          <a:p>
            <a:pPr marL="0" indent="0">
              <a:buNone/>
            </a:pPr>
            <a:r>
              <a:rPr lang="en-US" sz="3200" dirty="0"/>
              <a:t>It gives you a random activity to do</a:t>
            </a:r>
          </a:p>
        </p:txBody>
      </p:sp>
      <p:pic>
        <p:nvPicPr>
          <p:cNvPr id="7" name="Picture 6">
            <a:extLst>
              <a:ext uri="{FF2B5EF4-FFF2-40B4-BE49-F238E27FC236}">
                <a16:creationId xmlns:a16="http://schemas.microsoft.com/office/drawing/2014/main" id="{AE50D49A-1AE8-DDC0-0B62-CDC69EE1A2F4}"/>
              </a:ext>
            </a:extLst>
          </p:cNvPr>
          <p:cNvPicPr>
            <a:picLocks noChangeAspect="1"/>
          </p:cNvPicPr>
          <p:nvPr/>
        </p:nvPicPr>
        <p:blipFill>
          <a:blip r:embed="rId3"/>
          <a:stretch>
            <a:fillRect/>
          </a:stretch>
        </p:blipFill>
        <p:spPr>
          <a:xfrm>
            <a:off x="5426046" y="2302216"/>
            <a:ext cx="6218276" cy="3398156"/>
          </a:xfrm>
          <a:prstGeom prst="rect">
            <a:avLst/>
          </a:prstGeom>
        </p:spPr>
      </p:pic>
    </p:spTree>
    <p:extLst>
      <p:ext uri="{BB962C8B-B14F-4D97-AF65-F5344CB8AC3E}">
        <p14:creationId xmlns:p14="http://schemas.microsoft.com/office/powerpoint/2010/main" val="3383393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err="1"/>
              <a:t>BoredAPI</a:t>
            </a:r>
            <a:endParaRPr lang="en-US" dirty="0"/>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9878961" cy="4351338"/>
          </a:xfrm>
        </p:spPr>
        <p:txBody>
          <a:bodyPr>
            <a:normAutofit/>
          </a:bodyPr>
          <a:lstStyle/>
          <a:p>
            <a:pPr marL="0" indent="0">
              <a:buNone/>
            </a:pPr>
            <a:r>
              <a:rPr lang="en-US" sz="3200" dirty="0"/>
              <a:t>You can use the URL: </a:t>
            </a:r>
            <a:r>
              <a:rPr lang="en-US" sz="3200" dirty="0">
                <a:hlinkClick r:id="rId2"/>
              </a:rPr>
              <a:t>https://www.boredapi.com/api/activity</a:t>
            </a:r>
            <a:endParaRPr lang="en-US" sz="3200" dirty="0"/>
          </a:p>
          <a:p>
            <a:pPr marL="0" indent="0">
              <a:buNone/>
            </a:pPr>
            <a:r>
              <a:rPr lang="en-US" sz="3200" dirty="0"/>
              <a:t>to get a random activity</a:t>
            </a:r>
          </a:p>
          <a:p>
            <a:pPr marL="0" indent="0">
              <a:buNone/>
            </a:pPr>
            <a:endParaRPr lang="en-US" sz="3200" dirty="0"/>
          </a:p>
          <a:p>
            <a:pPr marL="0" indent="0">
              <a:buNone/>
            </a:pPr>
            <a:r>
              <a:rPr lang="en-US" sz="3200" dirty="0"/>
              <a:t>Try opening it in your browser!</a:t>
            </a:r>
          </a:p>
        </p:txBody>
      </p:sp>
      <p:pic>
        <p:nvPicPr>
          <p:cNvPr id="5" name="Picture 4">
            <a:extLst>
              <a:ext uri="{FF2B5EF4-FFF2-40B4-BE49-F238E27FC236}">
                <a16:creationId xmlns:a16="http://schemas.microsoft.com/office/drawing/2014/main" id="{6A01D45B-BCA2-25B5-FDAE-A2504AA0B0C6}"/>
              </a:ext>
            </a:extLst>
          </p:cNvPr>
          <p:cNvPicPr>
            <a:picLocks noChangeAspect="1"/>
          </p:cNvPicPr>
          <p:nvPr/>
        </p:nvPicPr>
        <p:blipFill>
          <a:blip r:embed="rId3"/>
          <a:stretch>
            <a:fillRect/>
          </a:stretch>
        </p:blipFill>
        <p:spPr>
          <a:xfrm>
            <a:off x="6259074" y="2897579"/>
            <a:ext cx="5761079" cy="3279384"/>
          </a:xfrm>
          <a:prstGeom prst="rect">
            <a:avLst/>
          </a:prstGeom>
        </p:spPr>
      </p:pic>
    </p:spTree>
    <p:extLst>
      <p:ext uri="{BB962C8B-B14F-4D97-AF65-F5344CB8AC3E}">
        <p14:creationId xmlns:p14="http://schemas.microsoft.com/office/powerpoint/2010/main" val="323987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Activity</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4903839" cy="4351338"/>
          </a:xfrm>
        </p:spPr>
        <p:txBody>
          <a:bodyPr>
            <a:normAutofit/>
          </a:bodyPr>
          <a:lstStyle/>
          <a:p>
            <a:pPr marL="0" indent="0">
              <a:buNone/>
            </a:pPr>
            <a:r>
              <a:rPr lang="en-US" sz="3200" dirty="0"/>
              <a:t>Using </a:t>
            </a:r>
            <a:r>
              <a:rPr lang="en-US" sz="3200" dirty="0" err="1">
                <a:hlinkClick r:id="rId2"/>
              </a:rPr>
              <a:t>BoardAPI</a:t>
            </a:r>
            <a:r>
              <a:rPr lang="en-US" sz="3200" dirty="0"/>
              <a:t>, get a random activity!</a:t>
            </a:r>
          </a:p>
          <a:p>
            <a:pPr marL="0" indent="0">
              <a:buNone/>
            </a:pPr>
            <a:endParaRPr lang="en-US" sz="3200" dirty="0"/>
          </a:p>
          <a:p>
            <a:pPr marL="0" indent="0">
              <a:buNone/>
            </a:pPr>
            <a:r>
              <a:rPr lang="en-US" sz="3200" dirty="0"/>
              <a:t>You can use Requests or </a:t>
            </a:r>
            <a:r>
              <a:rPr lang="en-US" sz="3200" dirty="0" err="1"/>
              <a:t>URLlib</a:t>
            </a:r>
            <a:endParaRPr lang="en-US" sz="3200" dirty="0"/>
          </a:p>
          <a:p>
            <a:pPr marL="0" indent="0">
              <a:buNone/>
            </a:pPr>
            <a:endParaRPr lang="en-US" sz="3200" dirty="0"/>
          </a:p>
          <a:p>
            <a:pPr marL="0" indent="0">
              <a:buNone/>
            </a:pPr>
            <a:r>
              <a:rPr lang="en-US" sz="3200" dirty="0"/>
              <a:t>Try to print the activity and the number of participants</a:t>
            </a:r>
          </a:p>
        </p:txBody>
      </p:sp>
      <p:pic>
        <p:nvPicPr>
          <p:cNvPr id="6" name="Picture 5">
            <a:extLst>
              <a:ext uri="{FF2B5EF4-FFF2-40B4-BE49-F238E27FC236}">
                <a16:creationId xmlns:a16="http://schemas.microsoft.com/office/drawing/2014/main" id="{AC02B940-0DC8-30DC-ABF2-3506A2241C39}"/>
              </a:ext>
            </a:extLst>
          </p:cNvPr>
          <p:cNvPicPr>
            <a:picLocks noChangeAspect="1"/>
          </p:cNvPicPr>
          <p:nvPr/>
        </p:nvPicPr>
        <p:blipFill>
          <a:blip r:embed="rId3"/>
          <a:stretch>
            <a:fillRect/>
          </a:stretch>
        </p:blipFill>
        <p:spPr>
          <a:xfrm>
            <a:off x="5841508" y="955060"/>
            <a:ext cx="5981658" cy="5140940"/>
          </a:xfrm>
          <a:prstGeom prst="rect">
            <a:avLst/>
          </a:prstGeom>
        </p:spPr>
      </p:pic>
    </p:spTree>
    <p:extLst>
      <p:ext uri="{BB962C8B-B14F-4D97-AF65-F5344CB8AC3E}">
        <p14:creationId xmlns:p14="http://schemas.microsoft.com/office/powerpoint/2010/main" val="115552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8D3A-F22E-FB40-38A6-41C7DA8F7616}"/>
              </a:ext>
            </a:extLst>
          </p:cNvPr>
          <p:cNvSpPr>
            <a:spLocks noGrp="1"/>
          </p:cNvSpPr>
          <p:nvPr>
            <p:ph type="title"/>
          </p:nvPr>
        </p:nvSpPr>
        <p:spPr/>
        <p:txBody>
          <a:bodyPr/>
          <a:lstStyle/>
          <a:p>
            <a:r>
              <a:rPr lang="en-US" dirty="0"/>
              <a:t>Recap + Closing</a:t>
            </a:r>
          </a:p>
        </p:txBody>
      </p:sp>
    </p:spTree>
    <p:extLst>
      <p:ext uri="{BB962C8B-B14F-4D97-AF65-F5344CB8AC3E}">
        <p14:creationId xmlns:p14="http://schemas.microsoft.com/office/powerpoint/2010/main" val="3591964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1350-C1B3-F217-6295-57DEC321EFD8}"/>
              </a:ext>
            </a:extLst>
          </p:cNvPr>
          <p:cNvSpPr>
            <a:spLocks noGrp="1"/>
          </p:cNvSpPr>
          <p:nvPr>
            <p:ph type="title"/>
          </p:nvPr>
        </p:nvSpPr>
        <p:spPr/>
        <p:txBody>
          <a:bodyPr/>
          <a:lstStyle/>
          <a:p>
            <a:r>
              <a:rPr lang="en-US" dirty="0"/>
              <a:t>What did we learn?</a:t>
            </a:r>
          </a:p>
        </p:txBody>
      </p:sp>
      <p:sp>
        <p:nvSpPr>
          <p:cNvPr id="3" name="Content Placeholder 2">
            <a:extLst>
              <a:ext uri="{FF2B5EF4-FFF2-40B4-BE49-F238E27FC236}">
                <a16:creationId xmlns:a16="http://schemas.microsoft.com/office/drawing/2014/main" id="{33A39254-DF53-EACF-61A1-5D3B1B051A21}"/>
              </a:ext>
            </a:extLst>
          </p:cNvPr>
          <p:cNvSpPr>
            <a:spLocks noGrp="1"/>
          </p:cNvSpPr>
          <p:nvPr>
            <p:ph idx="1"/>
          </p:nvPr>
        </p:nvSpPr>
        <p:spPr/>
        <p:txBody>
          <a:bodyPr>
            <a:normAutofit lnSpcReduction="10000"/>
          </a:bodyPr>
          <a:lstStyle/>
          <a:p>
            <a:pPr marL="0" indent="0">
              <a:buNone/>
            </a:pPr>
            <a:r>
              <a:rPr lang="en-US" dirty="0"/>
              <a:t>APIs</a:t>
            </a:r>
          </a:p>
          <a:p>
            <a:pPr>
              <a:buFontTx/>
              <a:buChar char="-"/>
            </a:pPr>
            <a:r>
              <a:rPr lang="en-US" dirty="0"/>
              <a:t>Application Programming Interface</a:t>
            </a:r>
          </a:p>
          <a:p>
            <a:pPr>
              <a:buFontTx/>
              <a:buChar char="-"/>
            </a:pPr>
            <a:r>
              <a:rPr lang="en-US" dirty="0"/>
              <a:t>A way of using an application without knowing how it works </a:t>
            </a:r>
            <a:r>
              <a:rPr lang="en-US" dirty="0" err="1"/>
              <a:t>behing</a:t>
            </a:r>
            <a:r>
              <a:rPr lang="en-US" dirty="0"/>
              <a:t> the scenes</a:t>
            </a:r>
          </a:p>
          <a:p>
            <a:pPr>
              <a:buFontTx/>
              <a:buChar char="-"/>
            </a:pPr>
            <a:r>
              <a:rPr lang="en-US" dirty="0"/>
              <a:t>Web API: An API that can be accessed by a URL</a:t>
            </a:r>
          </a:p>
          <a:p>
            <a:pPr marL="0" indent="0">
              <a:buNone/>
            </a:pPr>
            <a:r>
              <a:rPr lang="en-US" dirty="0" err="1"/>
              <a:t>URLLib</a:t>
            </a:r>
            <a:r>
              <a:rPr lang="en-US" dirty="0"/>
              <a:t>/Requests</a:t>
            </a:r>
          </a:p>
          <a:p>
            <a:pPr>
              <a:buFontTx/>
              <a:buChar char="-"/>
            </a:pPr>
            <a:r>
              <a:rPr lang="en-US" dirty="0"/>
              <a:t>Ways of getting Web API responses</a:t>
            </a:r>
          </a:p>
          <a:p>
            <a:pPr marL="0" indent="0">
              <a:buNone/>
            </a:pPr>
            <a:r>
              <a:rPr lang="en-US" dirty="0"/>
              <a:t>JSON</a:t>
            </a:r>
          </a:p>
          <a:p>
            <a:pPr marL="0" indent="0">
              <a:buNone/>
            </a:pPr>
            <a:r>
              <a:rPr lang="en-US" dirty="0"/>
              <a:t>- The type of data Web APIs give. It’s like a python dictionary</a:t>
            </a:r>
          </a:p>
        </p:txBody>
      </p:sp>
    </p:spTree>
    <p:extLst>
      <p:ext uri="{BB962C8B-B14F-4D97-AF65-F5344CB8AC3E}">
        <p14:creationId xmlns:p14="http://schemas.microsoft.com/office/powerpoint/2010/main" val="926571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C96C-E272-3F4B-DF1D-75076EC81A4F}"/>
              </a:ext>
            </a:extLst>
          </p:cNvPr>
          <p:cNvSpPr>
            <a:spLocks noGrp="1"/>
          </p:cNvSpPr>
          <p:nvPr>
            <p:ph type="title"/>
          </p:nvPr>
        </p:nvSpPr>
        <p:spPr>
          <a:xfrm>
            <a:off x="838200" y="365125"/>
            <a:ext cx="10515600" cy="1325563"/>
          </a:xfrm>
        </p:spPr>
        <p:txBody>
          <a:bodyPr anchor="ctr">
            <a:normAutofit/>
          </a:bodyPr>
          <a:lstStyle/>
          <a:p>
            <a:r>
              <a:rPr lang="en-US" dirty="0"/>
              <a:t>CLONE of Announcement Slide</a:t>
            </a:r>
          </a:p>
        </p:txBody>
      </p:sp>
      <p:sp>
        <p:nvSpPr>
          <p:cNvPr id="3" name="Content Placeholder 2">
            <a:extLst>
              <a:ext uri="{FF2B5EF4-FFF2-40B4-BE49-F238E27FC236}">
                <a16:creationId xmlns:a16="http://schemas.microsoft.com/office/drawing/2014/main" id="{7798FFE3-95DD-19F6-DAEC-297F0215C97D}"/>
              </a:ext>
            </a:extLst>
          </p:cNvPr>
          <p:cNvSpPr>
            <a:spLocks noGrp="1"/>
          </p:cNvSpPr>
          <p:nvPr>
            <p:ph sz="half" idx="1"/>
          </p:nvPr>
        </p:nvSpPr>
        <p:spPr>
          <a:xfrm>
            <a:off x="838200" y="1825625"/>
            <a:ext cx="5181600" cy="4351338"/>
          </a:xfrm>
        </p:spPr>
        <p:txBody>
          <a:bodyPr>
            <a:normAutofit/>
          </a:bodyPr>
          <a:lstStyle/>
          <a:p>
            <a:pPr marL="0" indent="0">
              <a:buNone/>
            </a:pPr>
            <a:r>
              <a:rPr lang="en-US" sz="1800" dirty="0"/>
              <a:t>Have this at the end to remind students and have something relevant behind you for end of class questions. Also, some students missed it the first time because they were late</a:t>
            </a:r>
            <a:br>
              <a:rPr lang="en-US" dirty="0"/>
            </a:br>
            <a:endParaRPr lang="en-US" dirty="0"/>
          </a:p>
          <a:p>
            <a:r>
              <a:rPr lang="en-US" sz="2400" dirty="0"/>
              <a:t>Announcement 1</a:t>
            </a:r>
          </a:p>
          <a:p>
            <a:pPr lvl="1"/>
            <a:r>
              <a:rPr lang="en-US" dirty="0"/>
              <a:t>Description of announcement</a:t>
            </a:r>
          </a:p>
          <a:p>
            <a:r>
              <a:rPr lang="en-US" sz="2400" dirty="0"/>
              <a:t>Announcement 2</a:t>
            </a:r>
          </a:p>
          <a:p>
            <a:pPr lvl="1"/>
            <a:r>
              <a:rPr lang="en-US" dirty="0"/>
              <a:t>Description of announcement</a:t>
            </a:r>
          </a:p>
          <a:p>
            <a:r>
              <a:rPr lang="en-US" sz="2400" dirty="0"/>
              <a:t>Announcement 3</a:t>
            </a:r>
          </a:p>
          <a:p>
            <a:pPr lvl="1"/>
            <a:r>
              <a:rPr lang="en-US" dirty="0"/>
              <a:t>Description of announcement</a:t>
            </a:r>
          </a:p>
        </p:txBody>
      </p:sp>
      <p:pic>
        <p:nvPicPr>
          <p:cNvPr id="5" name="Picture 4" descr="A picture containing typewriter">
            <a:extLst>
              <a:ext uri="{FF2B5EF4-FFF2-40B4-BE49-F238E27FC236}">
                <a16:creationId xmlns:a16="http://schemas.microsoft.com/office/drawing/2014/main" id="{5DE576BF-BE5C-2BB4-E250-53E9BD7D6CCA}"/>
              </a:ext>
            </a:extLst>
          </p:cNvPr>
          <p:cNvPicPr>
            <a:picLocks noChangeAspect="1"/>
          </p:cNvPicPr>
          <p:nvPr/>
        </p:nvPicPr>
        <p:blipFill rotWithShape="1">
          <a:blip r:embed="rId2">
            <a:extLst>
              <a:ext uri="{28A0092B-C50C-407E-A947-70E740481C1C}">
                <a14:useLocalDpi xmlns:a14="http://schemas.microsoft.com/office/drawing/2010/main" val="0"/>
              </a:ext>
            </a:extLst>
          </a:blip>
          <a:srcRect l="3925" r="16588" b="-1"/>
          <a:stretch/>
        </p:blipFill>
        <p:spPr>
          <a:xfrm>
            <a:off x="6172200" y="1825625"/>
            <a:ext cx="5181600" cy="4351338"/>
          </a:xfrm>
          <a:prstGeom prst="rect">
            <a:avLst/>
          </a:prstGeom>
          <a:noFill/>
        </p:spPr>
      </p:pic>
    </p:spTree>
    <p:extLst>
      <p:ext uri="{BB962C8B-B14F-4D97-AF65-F5344CB8AC3E}">
        <p14:creationId xmlns:p14="http://schemas.microsoft.com/office/powerpoint/2010/main" val="275008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2B4-B2F0-2AB6-464D-C52FE563E5D0}"/>
              </a:ext>
            </a:extLst>
          </p:cNvPr>
          <p:cNvSpPr>
            <a:spLocks noGrp="1"/>
          </p:cNvSpPr>
          <p:nvPr>
            <p:ph type="title"/>
          </p:nvPr>
        </p:nvSpPr>
        <p:spPr>
          <a:xfrm>
            <a:off x="7928493" y="1333501"/>
            <a:ext cx="3556000" cy="1819275"/>
          </a:xfrm>
        </p:spPr>
        <p:txBody>
          <a:bodyPr>
            <a:normAutofit/>
          </a:bodyPr>
          <a:lstStyle/>
          <a:p>
            <a:r>
              <a:rPr lang="en-US" dirty="0"/>
              <a:t>APIs</a:t>
            </a:r>
          </a:p>
        </p:txBody>
      </p:sp>
      <p:pic>
        <p:nvPicPr>
          <p:cNvPr id="7" name="Picture 6" descr="A sign on a brick wall">
            <a:extLst>
              <a:ext uri="{FF2B5EF4-FFF2-40B4-BE49-F238E27FC236}">
                <a16:creationId xmlns:a16="http://schemas.microsoft.com/office/drawing/2014/main" id="{81ECAEE5-C469-8E1A-50E9-D029A8A3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 y="1333501"/>
            <a:ext cx="6651268" cy="4434178"/>
          </a:xfrm>
          <a:prstGeom prst="rect">
            <a:avLst/>
          </a:prstGeom>
        </p:spPr>
      </p:pic>
    </p:spTree>
    <p:extLst>
      <p:ext uri="{BB962C8B-B14F-4D97-AF65-F5344CB8AC3E}">
        <p14:creationId xmlns:p14="http://schemas.microsoft.com/office/powerpoint/2010/main" val="418228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API</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API = Application Programming Interface</a:t>
            </a:r>
          </a:p>
          <a:p>
            <a:pPr marL="0" indent="0">
              <a:buNone/>
            </a:pPr>
            <a:endParaRPr lang="en-US" sz="3200" dirty="0"/>
          </a:p>
          <a:p>
            <a:pPr marL="0" indent="0">
              <a:buNone/>
            </a:pPr>
            <a:r>
              <a:rPr lang="en-US" sz="3200" dirty="0"/>
              <a:t>It allows you to interact with a service without knowing how it works</a:t>
            </a:r>
          </a:p>
        </p:txBody>
      </p:sp>
      <p:pic>
        <p:nvPicPr>
          <p:cNvPr id="5" name="Picture 4" descr="A person holding a light bulb">
            <a:extLst>
              <a:ext uri="{FF2B5EF4-FFF2-40B4-BE49-F238E27FC236}">
                <a16:creationId xmlns:a16="http://schemas.microsoft.com/office/drawing/2014/main" id="{1B6E4684-8CB7-E955-B0C6-4E8619215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465" y="552450"/>
            <a:ext cx="4499609" cy="5624513"/>
          </a:xfrm>
          <a:prstGeom prst="rect">
            <a:avLst/>
          </a:prstGeom>
          <a:noFill/>
        </p:spPr>
      </p:pic>
    </p:spTree>
    <p:extLst>
      <p:ext uri="{BB962C8B-B14F-4D97-AF65-F5344CB8AC3E}">
        <p14:creationId xmlns:p14="http://schemas.microsoft.com/office/powerpoint/2010/main" val="394965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API</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APIs can be used to get up to date information from a service</a:t>
            </a:r>
          </a:p>
          <a:p>
            <a:pPr marL="0" indent="0">
              <a:buNone/>
            </a:pPr>
            <a:endParaRPr lang="en-US" sz="3200" dirty="0"/>
          </a:p>
          <a:p>
            <a:pPr marL="0" indent="0">
              <a:buNone/>
            </a:pPr>
            <a:r>
              <a:rPr lang="en-US" sz="3200" dirty="0"/>
              <a:t>You don’t need to know the behind the scenes, just how to use the API!</a:t>
            </a:r>
          </a:p>
        </p:txBody>
      </p:sp>
      <p:pic>
        <p:nvPicPr>
          <p:cNvPr id="5" name="Picture 4" descr="A person holding a light bulb">
            <a:extLst>
              <a:ext uri="{FF2B5EF4-FFF2-40B4-BE49-F238E27FC236}">
                <a16:creationId xmlns:a16="http://schemas.microsoft.com/office/drawing/2014/main" id="{1B6E4684-8CB7-E955-B0C6-4E8619215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465" y="552450"/>
            <a:ext cx="4499609" cy="5624513"/>
          </a:xfrm>
          <a:prstGeom prst="rect">
            <a:avLst/>
          </a:prstGeom>
          <a:noFill/>
        </p:spPr>
      </p:pic>
    </p:spTree>
    <p:extLst>
      <p:ext uri="{BB962C8B-B14F-4D97-AF65-F5344CB8AC3E}">
        <p14:creationId xmlns:p14="http://schemas.microsoft.com/office/powerpoint/2010/main" val="159696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API</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Example: </a:t>
            </a:r>
            <a:r>
              <a:rPr lang="en-US" sz="3200" dirty="0">
                <a:hlinkClick r:id="rId2"/>
              </a:rPr>
              <a:t>Google Account API</a:t>
            </a:r>
            <a:endParaRPr lang="en-US" sz="3200" dirty="0"/>
          </a:p>
          <a:p>
            <a:pPr marL="0" indent="0">
              <a:buNone/>
            </a:pPr>
            <a:endParaRPr lang="en-US" sz="3200" dirty="0"/>
          </a:p>
          <a:p>
            <a:pPr marL="0" indent="0">
              <a:buNone/>
            </a:pPr>
            <a:r>
              <a:rPr lang="en-US" sz="3200" dirty="0"/>
              <a:t>It can let websites access information in your google drive</a:t>
            </a:r>
          </a:p>
          <a:p>
            <a:pPr marL="0" indent="0">
              <a:buNone/>
            </a:pPr>
            <a:endParaRPr lang="en-US" sz="3200" dirty="0"/>
          </a:p>
          <a:p>
            <a:pPr marL="0" indent="0">
              <a:buNone/>
            </a:pPr>
            <a:r>
              <a:rPr lang="en-US" sz="3200" dirty="0"/>
              <a:t>You don’t need to know exactly how google drive works to use it!</a:t>
            </a:r>
          </a:p>
        </p:txBody>
      </p:sp>
      <p:pic>
        <p:nvPicPr>
          <p:cNvPr id="6" name="Picture 5" descr="Graphical user interface, application&#10;&#10;Description automatically generated">
            <a:extLst>
              <a:ext uri="{FF2B5EF4-FFF2-40B4-BE49-F238E27FC236}">
                <a16:creationId xmlns:a16="http://schemas.microsoft.com/office/drawing/2014/main" id="{742256DF-A1F1-96F8-4235-98C617B099EE}"/>
              </a:ext>
            </a:extLst>
          </p:cNvPr>
          <p:cNvPicPr>
            <a:picLocks noChangeAspect="1"/>
          </p:cNvPicPr>
          <p:nvPr/>
        </p:nvPicPr>
        <p:blipFill rotWithShape="1">
          <a:blip r:embed="rId3">
            <a:extLst>
              <a:ext uri="{28A0092B-C50C-407E-A947-70E740481C1C}">
                <a14:useLocalDpi xmlns:a14="http://schemas.microsoft.com/office/drawing/2010/main" val="0"/>
              </a:ext>
            </a:extLst>
          </a:blip>
          <a:srcRect l="20876" t="13835" r="20876" b="13835"/>
          <a:stretch/>
        </p:blipFill>
        <p:spPr>
          <a:xfrm>
            <a:off x="7039896" y="683342"/>
            <a:ext cx="4090220" cy="4960374"/>
          </a:xfrm>
          <a:prstGeom prst="rect">
            <a:avLst/>
          </a:prstGeom>
        </p:spPr>
      </p:pic>
    </p:spTree>
    <p:extLst>
      <p:ext uri="{BB962C8B-B14F-4D97-AF65-F5344CB8AC3E}">
        <p14:creationId xmlns:p14="http://schemas.microsoft.com/office/powerpoint/2010/main" val="308444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API</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Today we’ll be using a simpler API: </a:t>
            </a:r>
            <a:r>
              <a:rPr lang="en-US" sz="3200" dirty="0" err="1">
                <a:hlinkClick r:id="rId2"/>
              </a:rPr>
              <a:t>Catfacts.ninja</a:t>
            </a:r>
            <a:endParaRPr lang="en-US" sz="3200" dirty="0"/>
          </a:p>
          <a:p>
            <a:pPr marL="0" indent="0">
              <a:buNone/>
            </a:pPr>
            <a:endParaRPr lang="en-US" sz="3200" dirty="0"/>
          </a:p>
          <a:p>
            <a:pPr marL="0" indent="0">
              <a:buNone/>
            </a:pPr>
            <a:r>
              <a:rPr lang="en-US" sz="3200" dirty="0"/>
              <a:t>This API can give you random facts about Cats</a:t>
            </a:r>
          </a:p>
          <a:p>
            <a:pPr marL="0" indent="0">
              <a:buNone/>
            </a:pPr>
            <a:endParaRPr lang="en-US" sz="3200" dirty="0"/>
          </a:p>
          <a:p>
            <a:pPr marL="0" indent="0">
              <a:buNone/>
            </a:pPr>
            <a:r>
              <a:rPr lang="en-US" sz="3200" dirty="0"/>
              <a:t>Let’s look at the page to see how it works (look at /fact)</a:t>
            </a:r>
          </a:p>
        </p:txBody>
      </p:sp>
      <p:pic>
        <p:nvPicPr>
          <p:cNvPr id="5" name="Picture 4">
            <a:extLst>
              <a:ext uri="{FF2B5EF4-FFF2-40B4-BE49-F238E27FC236}">
                <a16:creationId xmlns:a16="http://schemas.microsoft.com/office/drawing/2014/main" id="{54929D95-0CCC-140A-DD98-03742884D20C}"/>
              </a:ext>
            </a:extLst>
          </p:cNvPr>
          <p:cNvPicPr>
            <a:picLocks noChangeAspect="1"/>
          </p:cNvPicPr>
          <p:nvPr/>
        </p:nvPicPr>
        <p:blipFill>
          <a:blip r:embed="rId3"/>
          <a:stretch>
            <a:fillRect/>
          </a:stretch>
        </p:blipFill>
        <p:spPr>
          <a:xfrm>
            <a:off x="6681567" y="976287"/>
            <a:ext cx="4374259" cy="4991533"/>
          </a:xfrm>
          <a:prstGeom prst="rect">
            <a:avLst/>
          </a:prstGeom>
        </p:spPr>
      </p:pic>
    </p:spTree>
    <p:extLst>
      <p:ext uri="{BB962C8B-B14F-4D97-AF65-F5344CB8AC3E}">
        <p14:creationId xmlns:p14="http://schemas.microsoft.com/office/powerpoint/2010/main" val="261625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A-0FFE-B735-C876-23AE372F42F2}"/>
              </a:ext>
            </a:extLst>
          </p:cNvPr>
          <p:cNvSpPr>
            <a:spLocks noGrp="1"/>
          </p:cNvSpPr>
          <p:nvPr>
            <p:ph type="title"/>
          </p:nvPr>
        </p:nvSpPr>
        <p:spPr>
          <a:xfrm>
            <a:off x="838200" y="365125"/>
            <a:ext cx="10515600" cy="1325563"/>
          </a:xfrm>
        </p:spPr>
        <p:txBody>
          <a:bodyPr anchor="ctr">
            <a:normAutofit/>
          </a:bodyPr>
          <a:lstStyle/>
          <a:p>
            <a:r>
              <a:rPr lang="en-US" dirty="0"/>
              <a:t>API</a:t>
            </a:r>
          </a:p>
        </p:txBody>
      </p:sp>
      <p:sp>
        <p:nvSpPr>
          <p:cNvPr id="3" name="Content Placeholder 2">
            <a:extLst>
              <a:ext uri="{FF2B5EF4-FFF2-40B4-BE49-F238E27FC236}">
                <a16:creationId xmlns:a16="http://schemas.microsoft.com/office/drawing/2014/main" id="{2711CA83-DA75-A176-9F03-4BB353014192}"/>
              </a:ext>
            </a:extLst>
          </p:cNvPr>
          <p:cNvSpPr>
            <a:spLocks noGrp="1"/>
          </p:cNvSpPr>
          <p:nvPr>
            <p:ph sz="half" idx="1"/>
          </p:nvPr>
        </p:nvSpPr>
        <p:spPr>
          <a:xfrm>
            <a:off x="838200" y="1825625"/>
            <a:ext cx="5525278" cy="4351338"/>
          </a:xfrm>
        </p:spPr>
        <p:txBody>
          <a:bodyPr>
            <a:normAutofit/>
          </a:bodyPr>
          <a:lstStyle/>
          <a:p>
            <a:pPr marL="0" indent="0">
              <a:buNone/>
            </a:pPr>
            <a:r>
              <a:rPr lang="en-US" sz="3200" dirty="0"/>
              <a:t>We can simulate calling the API</a:t>
            </a:r>
          </a:p>
          <a:p>
            <a:pPr marL="0" indent="0">
              <a:buNone/>
            </a:pPr>
            <a:endParaRPr lang="en-US" sz="3200" dirty="0"/>
          </a:p>
          <a:p>
            <a:pPr marL="0" indent="0">
              <a:buNone/>
            </a:pPr>
            <a:r>
              <a:rPr lang="en-US" sz="3200" dirty="0"/>
              <a:t>First click “Try it out” (will change to “cancel” after)</a:t>
            </a:r>
          </a:p>
          <a:p>
            <a:pPr marL="0" indent="0">
              <a:buNone/>
            </a:pPr>
            <a:endParaRPr lang="en-US" sz="3200" dirty="0"/>
          </a:p>
          <a:p>
            <a:pPr marL="0" indent="0">
              <a:buNone/>
            </a:pPr>
            <a:r>
              <a:rPr lang="en-US" sz="3200" dirty="0"/>
              <a:t>Then click “Execute” below</a:t>
            </a:r>
          </a:p>
        </p:txBody>
      </p:sp>
      <p:pic>
        <p:nvPicPr>
          <p:cNvPr id="8" name="Picture 7">
            <a:extLst>
              <a:ext uri="{FF2B5EF4-FFF2-40B4-BE49-F238E27FC236}">
                <a16:creationId xmlns:a16="http://schemas.microsoft.com/office/drawing/2014/main" id="{BFDDBF6D-5E7A-5B78-1F36-C158686C5FD5}"/>
              </a:ext>
            </a:extLst>
          </p:cNvPr>
          <p:cNvPicPr>
            <a:picLocks noChangeAspect="1"/>
          </p:cNvPicPr>
          <p:nvPr/>
        </p:nvPicPr>
        <p:blipFill>
          <a:blip r:embed="rId2"/>
          <a:stretch>
            <a:fillRect/>
          </a:stretch>
        </p:blipFill>
        <p:spPr>
          <a:xfrm>
            <a:off x="6723454" y="445936"/>
            <a:ext cx="4900085" cy="1836579"/>
          </a:xfrm>
          <a:prstGeom prst="rect">
            <a:avLst/>
          </a:prstGeom>
        </p:spPr>
      </p:pic>
      <p:pic>
        <p:nvPicPr>
          <p:cNvPr id="10" name="Picture 9">
            <a:extLst>
              <a:ext uri="{FF2B5EF4-FFF2-40B4-BE49-F238E27FC236}">
                <a16:creationId xmlns:a16="http://schemas.microsoft.com/office/drawing/2014/main" id="{6541AC06-3AA0-FB1A-A857-67CFCE14DE3C}"/>
              </a:ext>
            </a:extLst>
          </p:cNvPr>
          <p:cNvPicPr>
            <a:picLocks noChangeAspect="1"/>
          </p:cNvPicPr>
          <p:nvPr/>
        </p:nvPicPr>
        <p:blipFill>
          <a:blip r:embed="rId3"/>
          <a:stretch>
            <a:fillRect/>
          </a:stretch>
        </p:blipFill>
        <p:spPr>
          <a:xfrm>
            <a:off x="6723454" y="2415822"/>
            <a:ext cx="4907705" cy="4077053"/>
          </a:xfrm>
          <a:prstGeom prst="rect">
            <a:avLst/>
          </a:prstGeom>
        </p:spPr>
      </p:pic>
    </p:spTree>
    <p:extLst>
      <p:ext uri="{BB962C8B-B14F-4D97-AF65-F5344CB8AC3E}">
        <p14:creationId xmlns:p14="http://schemas.microsoft.com/office/powerpoint/2010/main" val="2103972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CICS 110 Template" id="{A7A7B023-BDF6-4FC7-AEBA-36D5EF15928B}" vid="{0F5DD3FB-D0D3-415E-B80C-A8C16A6C2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CICS 110 Template</Template>
  <TotalTime>90</TotalTime>
  <Words>1756</Words>
  <Application>Microsoft Office PowerPoint</Application>
  <PresentationFormat>Widescreen</PresentationFormat>
  <Paragraphs>254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Consolas</vt:lpstr>
      <vt:lpstr>Office Theme</vt:lpstr>
      <vt:lpstr>APIs</vt:lpstr>
      <vt:lpstr>Announcement Slide</vt:lpstr>
      <vt:lpstr>Learning Goals Slide</vt:lpstr>
      <vt:lpstr>APIs</vt:lpstr>
      <vt:lpstr>API</vt:lpstr>
      <vt:lpstr>API</vt:lpstr>
      <vt:lpstr>API</vt:lpstr>
      <vt:lpstr>API</vt:lpstr>
      <vt:lpstr>API</vt:lpstr>
      <vt:lpstr>API</vt:lpstr>
      <vt:lpstr>API</vt:lpstr>
      <vt:lpstr>URLlib</vt:lpstr>
      <vt:lpstr>URLlib</vt:lpstr>
      <vt:lpstr>URLlib</vt:lpstr>
      <vt:lpstr>URLlib</vt:lpstr>
      <vt:lpstr>URLlib</vt:lpstr>
      <vt:lpstr>URLlib</vt:lpstr>
      <vt:lpstr>JSON</vt:lpstr>
      <vt:lpstr>JSON</vt:lpstr>
      <vt:lpstr>URLlib</vt:lpstr>
      <vt:lpstr>JSON</vt:lpstr>
      <vt:lpstr>JSON</vt:lpstr>
      <vt:lpstr>Requests</vt:lpstr>
      <vt:lpstr>Requests</vt:lpstr>
      <vt:lpstr>Requests</vt:lpstr>
      <vt:lpstr>Requests</vt:lpstr>
      <vt:lpstr>Requests</vt:lpstr>
      <vt:lpstr>Requests</vt:lpstr>
      <vt:lpstr>Requests</vt:lpstr>
      <vt:lpstr>Activity</vt:lpstr>
      <vt:lpstr>BoredAPI</vt:lpstr>
      <vt:lpstr>BoredAPI</vt:lpstr>
      <vt:lpstr>Activity</vt:lpstr>
      <vt:lpstr>Recap + Closing</vt:lpstr>
      <vt:lpstr>What did we learn?</vt:lpstr>
      <vt:lpstr>CLONE of Announcement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APIs</dc:title>
  <dc:creator>kobi</dc:creator>
  <cp:lastModifiedBy>kobi</cp:lastModifiedBy>
  <cp:revision>1</cp:revision>
  <dcterms:created xsi:type="dcterms:W3CDTF">2023-05-03T05:53:26Z</dcterms:created>
  <dcterms:modified xsi:type="dcterms:W3CDTF">2023-05-03T07:23:32Z</dcterms:modified>
</cp:coreProperties>
</file>