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oboto Slab"/>
      <p:regular r:id="rId41"/>
      <p:bold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Century Gothic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obotoSlab-bold.fntdata"/><Relationship Id="rId41" Type="http://schemas.openxmlformats.org/officeDocument/2006/relationships/font" Target="fonts/RobotoSlab-regular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enturyGothic-bold.fntdata"/><Relationship Id="rId47" Type="http://schemas.openxmlformats.org/officeDocument/2006/relationships/font" Target="fonts/CenturyGothic-regular.fntdata"/><Relationship Id="rId49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4784320c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04784320c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4784320c2_1_1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04784320c2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4784320c2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04784320c2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4784320c2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04784320c2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4784320c2_1_1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04784320c2_1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4784320c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04784320c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4784320c2_1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04784320c2_1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04784320c2_1_1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04784320c2_1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04784320c2_1_1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04784320c2_1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4784320c2_1_2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04784320c2_1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dc8913962d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dc8913962d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dc8913962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dc8913962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04784320c2_1_2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04784320c2_1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dc8913962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dc8913962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04784320c2_1_2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04784320c2_1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04784320c2_1_2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04784320c2_1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4784320c2_1_2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04784320c2_1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c8913962d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dc8913962d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dc8913962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dc8913962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04784320c2_1_2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04784320c2_1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4784320c2_1_2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04784320c2_1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4784320c2_1_2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04784320c2_1_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dc8913962d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1dc8913962d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04784320c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04784320c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04784320c2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04784320c2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dc8913962d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1dc8913962d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4784320c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04784320c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4784320c2_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04784320c2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4784320c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04784320c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4784320c2_1_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04784320c2_1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4784320c2_1_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04784320c2_1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4784320c2_1_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04784320c2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w3schools.com/python/module_math.asp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online-python.com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02</a:t>
            </a:r>
            <a:endParaRPr sz="1100"/>
          </a:p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Arithmetic Operations, Data Types, Casting, and More!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" name="Google Shape;134;p27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 b="5222" l="0" r="0" t="0"/>
          <a:stretch/>
        </p:blipFill>
        <p:spPr>
          <a:xfrm>
            <a:off x="3804950" y="728125"/>
            <a:ext cx="4405676" cy="3421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Types</a:t>
            </a:r>
            <a:endParaRPr sz="8200"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Letters vs Numbers, and so much more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800"/>
              <a:t>Data Types</a:t>
            </a:r>
            <a:endParaRPr sz="2800"/>
          </a:p>
        </p:txBody>
      </p:sp>
      <p:sp>
        <p:nvSpPr>
          <p:cNvPr id="205" name="Google Shape;205;p37"/>
          <p:cNvSpPr txBox="1"/>
          <p:nvPr>
            <p:ph idx="4294967295" type="body"/>
          </p:nvPr>
        </p:nvSpPr>
        <p:spPr>
          <a:xfrm>
            <a:off x="629850" y="1543050"/>
            <a:ext cx="29493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 sz="2000"/>
              <a:t>Computers store data in memory, but not all the data is the same type</a:t>
            </a:r>
            <a:endParaRPr sz="1100"/>
          </a:p>
        </p:txBody>
      </p:sp>
      <p:sp>
        <p:nvSpPr>
          <p:cNvPr id="206" name="Google Shape;206;p37"/>
          <p:cNvSpPr/>
          <p:nvPr/>
        </p:nvSpPr>
        <p:spPr>
          <a:xfrm>
            <a:off x="3887379" y="690603"/>
            <a:ext cx="4629000" cy="539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7"/>
          <p:cNvSpPr txBox="1"/>
          <p:nvPr/>
        </p:nvSpPr>
        <p:spPr>
          <a:xfrm>
            <a:off x="3913722" y="716947"/>
            <a:ext cx="4576500" cy="48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25" lIns="85725" spcFirstLastPara="1" rIns="85725" wrap="square" tIns="8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 :  int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3887391" y="1285340"/>
            <a:ext cx="4629149" cy="5938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7"/>
          <p:cNvSpPr txBox="1"/>
          <p:nvPr/>
        </p:nvSpPr>
        <p:spPr>
          <a:xfrm>
            <a:off x="3887375" y="1256088"/>
            <a:ext cx="4629000" cy="56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28575" lIns="146975" spcFirstLastPara="1" rIns="160025" wrap="square" tIns="28575">
            <a:noAutofit/>
          </a:bodyPr>
          <a:lstStyle/>
          <a:p>
            <a:pPr indent="-171450" lvl="1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without decimals</a:t>
            </a:r>
            <a:endParaRPr sz="1100"/>
          </a:p>
          <a:p>
            <a:pPr indent="-171450" lvl="1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0, -1, 2048</a:t>
            </a:r>
            <a:endParaRPr sz="1100"/>
          </a:p>
        </p:txBody>
      </p:sp>
      <p:sp>
        <p:nvSpPr>
          <p:cNvPr id="210" name="Google Shape;210;p37"/>
          <p:cNvSpPr/>
          <p:nvPr/>
        </p:nvSpPr>
        <p:spPr>
          <a:xfrm>
            <a:off x="3887391" y="2418834"/>
            <a:ext cx="4629149" cy="5938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800"/>
              <a:t>Data Types</a:t>
            </a:r>
            <a:endParaRPr sz="2800"/>
          </a:p>
        </p:txBody>
      </p:sp>
      <p:sp>
        <p:nvSpPr>
          <p:cNvPr id="216" name="Google Shape;216;p38"/>
          <p:cNvSpPr txBox="1"/>
          <p:nvPr>
            <p:ph idx="4294967295" type="body"/>
          </p:nvPr>
        </p:nvSpPr>
        <p:spPr>
          <a:xfrm>
            <a:off x="629850" y="1543050"/>
            <a:ext cx="29493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 sz="2000"/>
              <a:t>Computers store data in memory, but not all the data is the same type</a:t>
            </a:r>
            <a:endParaRPr sz="1100"/>
          </a:p>
        </p:txBody>
      </p:sp>
      <p:sp>
        <p:nvSpPr>
          <p:cNvPr id="217" name="Google Shape;217;p38"/>
          <p:cNvSpPr/>
          <p:nvPr/>
        </p:nvSpPr>
        <p:spPr>
          <a:xfrm>
            <a:off x="3887379" y="690603"/>
            <a:ext cx="4629000" cy="539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3913722" y="716947"/>
            <a:ext cx="4576500" cy="48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25" lIns="85725" spcFirstLastPara="1" rIns="85725" wrap="square" tIns="8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 :  int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3887391" y="1285340"/>
            <a:ext cx="4629000" cy="59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8"/>
          <p:cNvSpPr txBox="1"/>
          <p:nvPr/>
        </p:nvSpPr>
        <p:spPr>
          <a:xfrm>
            <a:off x="3887375" y="1256088"/>
            <a:ext cx="4629000" cy="56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28575" lIns="146975" spcFirstLastPara="1" rIns="160025" wrap="square" tIns="28575">
            <a:noAutofit/>
          </a:bodyPr>
          <a:lstStyle/>
          <a:p>
            <a:pPr indent="-171450" lvl="1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without decimals</a:t>
            </a:r>
            <a:endParaRPr sz="1100"/>
          </a:p>
          <a:p>
            <a:pPr indent="-171450" lvl="1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0, -1, 2048</a:t>
            </a:r>
            <a:endParaRPr sz="1100"/>
          </a:p>
        </p:txBody>
      </p:sp>
      <p:sp>
        <p:nvSpPr>
          <p:cNvPr id="221" name="Google Shape;221;p38"/>
          <p:cNvSpPr/>
          <p:nvPr/>
        </p:nvSpPr>
        <p:spPr>
          <a:xfrm>
            <a:off x="3887291" y="1851584"/>
            <a:ext cx="4629000" cy="539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8"/>
          <p:cNvSpPr txBox="1"/>
          <p:nvPr/>
        </p:nvSpPr>
        <p:spPr>
          <a:xfrm>
            <a:off x="3913635" y="1877928"/>
            <a:ext cx="4576500" cy="4869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85725" lIns="85725" spcFirstLastPara="1" rIns="85725" wrap="square" tIns="8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Floats     :  float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8"/>
          <p:cNvSpPr/>
          <p:nvPr/>
        </p:nvSpPr>
        <p:spPr>
          <a:xfrm>
            <a:off x="3887391" y="2418834"/>
            <a:ext cx="4629000" cy="59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8"/>
          <p:cNvSpPr txBox="1"/>
          <p:nvPr/>
        </p:nvSpPr>
        <p:spPr>
          <a:xfrm>
            <a:off x="3887391" y="2418834"/>
            <a:ext cx="4629000" cy="59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28575" lIns="146975" spcFirstLastPara="1" rIns="160025" wrap="square" tIns="28575">
            <a:noAutofit/>
          </a:bodyPr>
          <a:lstStyle/>
          <a:p>
            <a:pPr indent="-171450" lvl="1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with decimals</a:t>
            </a:r>
            <a:endParaRPr sz="1100"/>
          </a:p>
          <a:p>
            <a:pPr indent="-171450" lvl="1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3.14, 2.5, 1.0, -21.73, 0.0</a:t>
            </a:r>
            <a:endParaRPr sz="1100"/>
          </a:p>
        </p:txBody>
      </p:sp>
      <p:sp>
        <p:nvSpPr>
          <p:cNvPr id="225" name="Google Shape;225;p38"/>
          <p:cNvSpPr txBox="1"/>
          <p:nvPr/>
        </p:nvSpPr>
        <p:spPr>
          <a:xfrm>
            <a:off x="629850" y="2687225"/>
            <a:ext cx="2949300" cy="18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Some numbers can be either a Float or an Integer. Like 0 and 0.0. The way to tell the difference is that floats will always have a decimal (even if it is X.0)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800"/>
              <a:t>Data Types</a:t>
            </a:r>
            <a:endParaRPr sz="2800"/>
          </a:p>
        </p:txBody>
      </p:sp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629841" y="1543050"/>
            <a:ext cx="2949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 sz="2000"/>
              <a:t>Computers store data in memory, but not all the data is the same type</a:t>
            </a:r>
            <a:endParaRPr sz="1100"/>
          </a:p>
        </p:txBody>
      </p:sp>
      <p:sp>
        <p:nvSpPr>
          <p:cNvPr id="232" name="Google Shape;232;p39"/>
          <p:cNvSpPr/>
          <p:nvPr/>
        </p:nvSpPr>
        <p:spPr>
          <a:xfrm>
            <a:off x="3887379" y="690603"/>
            <a:ext cx="4629000" cy="539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9"/>
          <p:cNvSpPr txBox="1"/>
          <p:nvPr/>
        </p:nvSpPr>
        <p:spPr>
          <a:xfrm>
            <a:off x="3913722" y="716947"/>
            <a:ext cx="4576500" cy="48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25" lIns="85725" spcFirstLastPara="1" rIns="85725" wrap="square" tIns="8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 :  int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9"/>
          <p:cNvSpPr/>
          <p:nvPr/>
        </p:nvSpPr>
        <p:spPr>
          <a:xfrm>
            <a:off x="3887391" y="1285340"/>
            <a:ext cx="4629000" cy="59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9"/>
          <p:cNvSpPr txBox="1"/>
          <p:nvPr/>
        </p:nvSpPr>
        <p:spPr>
          <a:xfrm>
            <a:off x="3887375" y="1256088"/>
            <a:ext cx="4629000" cy="56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28575" lIns="146975" spcFirstLastPara="1" rIns="160025" wrap="square" tIns="28575">
            <a:noAutofit/>
          </a:bodyPr>
          <a:lstStyle/>
          <a:p>
            <a:pPr indent="-171450" lvl="1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without decimals</a:t>
            </a:r>
            <a:endParaRPr sz="1100"/>
          </a:p>
          <a:p>
            <a:pPr indent="-171450" lvl="1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0, -1, 2048</a:t>
            </a:r>
            <a:endParaRPr sz="1100"/>
          </a:p>
        </p:txBody>
      </p:sp>
      <p:sp>
        <p:nvSpPr>
          <p:cNvPr id="236" name="Google Shape;236;p39"/>
          <p:cNvSpPr/>
          <p:nvPr/>
        </p:nvSpPr>
        <p:spPr>
          <a:xfrm>
            <a:off x="3887291" y="1851584"/>
            <a:ext cx="4629000" cy="539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 txBox="1"/>
          <p:nvPr/>
        </p:nvSpPr>
        <p:spPr>
          <a:xfrm>
            <a:off x="3913635" y="1877928"/>
            <a:ext cx="4576500" cy="4869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85725" lIns="85725" spcFirstLastPara="1" rIns="85725" wrap="square" tIns="8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Floats     :  float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3887391" y="2418834"/>
            <a:ext cx="4629000" cy="59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 txBox="1"/>
          <p:nvPr/>
        </p:nvSpPr>
        <p:spPr>
          <a:xfrm>
            <a:off x="3887391" y="2418834"/>
            <a:ext cx="4629000" cy="59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28575" lIns="146975" spcFirstLastPara="1" rIns="160025" wrap="square" tIns="28575">
            <a:noAutofit/>
          </a:bodyPr>
          <a:lstStyle/>
          <a:p>
            <a:pPr indent="-171450" lvl="1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with decimals</a:t>
            </a:r>
            <a:endParaRPr sz="1100"/>
          </a:p>
          <a:p>
            <a:pPr indent="-171450" lvl="1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3.14, 2.5, 1.0, -21.73, 0.0</a:t>
            </a:r>
            <a:endParaRPr sz="1100"/>
          </a:p>
        </p:txBody>
      </p:sp>
      <p:sp>
        <p:nvSpPr>
          <p:cNvPr id="240" name="Google Shape;240;p39"/>
          <p:cNvSpPr/>
          <p:nvPr/>
        </p:nvSpPr>
        <p:spPr>
          <a:xfrm>
            <a:off x="3887391" y="3040253"/>
            <a:ext cx="4629000" cy="539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9"/>
          <p:cNvSpPr txBox="1"/>
          <p:nvPr/>
        </p:nvSpPr>
        <p:spPr>
          <a:xfrm>
            <a:off x="3913735" y="3066596"/>
            <a:ext cx="4576500" cy="4869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85725" lIns="85725" spcFirstLastPara="1" rIns="85725" wrap="square" tIns="8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    :  str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42" name="Google Shape;242;p39"/>
          <p:cNvSpPr/>
          <p:nvPr/>
        </p:nvSpPr>
        <p:spPr>
          <a:xfrm>
            <a:off x="3887391" y="3552328"/>
            <a:ext cx="4629000" cy="83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9"/>
          <p:cNvSpPr txBox="1"/>
          <p:nvPr/>
        </p:nvSpPr>
        <p:spPr>
          <a:xfrm>
            <a:off x="3887225" y="3607500"/>
            <a:ext cx="4629300" cy="149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28575" lIns="146975" spcFirstLastPara="1" rIns="160025" wrap="square" tIns="28575">
            <a:noAutofit/>
          </a:bodyPr>
          <a:lstStyle/>
          <a:p>
            <a:pPr indent="-171450" lvl="1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or more Letters/Numbers/Symbols, surrounded by single (‘) or double quotes (“).</a:t>
            </a:r>
            <a:endParaRPr sz="1100"/>
          </a:p>
          <a:p>
            <a:pPr indent="-171450" lvl="1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‘a’, ‘b’, ‘Hello’, “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Achilles</a:t>
            </a: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‘!’,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‘兔子’, “🐇”</a:t>
            </a: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BUT NOT:</a:t>
            </a: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“Hello’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‘World”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you can type with a keyboard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629850" y="2687227"/>
            <a:ext cx="2949300" cy="17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Strings must be surrounded by the same quote type. Can’t do single quote on one side and double on the other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87900" y="555600"/>
            <a:ext cx="3807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Types in the Shell</a:t>
            </a:r>
            <a:endParaRPr sz="3000"/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387900" y="1594025"/>
            <a:ext cx="4239300" cy="3152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You can see </a:t>
            </a:r>
            <a:r>
              <a:rPr b="1" lang="en" sz="1800">
                <a:solidFill>
                  <a:schemeClr val="accent6"/>
                </a:solidFill>
              </a:rPr>
              <a:t>d</a:t>
            </a:r>
            <a:r>
              <a:rPr b="1" lang="en" sz="1800">
                <a:solidFill>
                  <a:schemeClr val="accent6"/>
                </a:solidFill>
              </a:rPr>
              <a:t>ata types</a:t>
            </a:r>
            <a:r>
              <a:rPr lang="en" sz="1800"/>
              <a:t> in the IDLE shell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To get the data type, surround the thing you want to get the type of with </a:t>
            </a:r>
            <a:r>
              <a:rPr b="1" lang="en" sz="1800">
                <a:solidFill>
                  <a:schemeClr val="accent6"/>
                </a:solidFill>
              </a:rPr>
              <a:t>parenthesis ()</a:t>
            </a:r>
            <a:r>
              <a:rPr lang="en" sz="1800"/>
              <a:t>, then put 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800"/>
              <a:t> </a:t>
            </a:r>
            <a:r>
              <a:rPr lang="en" sz="1800"/>
              <a:t>in front of it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Notice how this mirrors the 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input()</a:t>
            </a:r>
            <a:r>
              <a:rPr b="1" lang="en" sz="1800"/>
              <a:t> </a:t>
            </a:r>
            <a:r>
              <a:rPr lang="en" sz="1800"/>
              <a:t>and 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print()</a:t>
            </a:r>
            <a:r>
              <a:rPr lang="en" sz="1800"/>
              <a:t> functionality we used last class</a:t>
            </a:r>
            <a:endParaRPr sz="1800"/>
          </a:p>
        </p:txBody>
      </p:sp>
      <p:sp>
        <p:nvSpPr>
          <p:cNvPr id="251" name="Google Shape;251;p40"/>
          <p:cNvSpPr txBox="1"/>
          <p:nvPr/>
        </p:nvSpPr>
        <p:spPr>
          <a:xfrm>
            <a:off x="5076926" y="1567350"/>
            <a:ext cx="3093300" cy="200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&gt;&gt;&gt; type(1)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&lt;class '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'&gt;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&gt;&gt;&gt; type('hello')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&lt;class '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'&gt;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&gt;&gt;&gt; type(1.0)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&lt;class '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'&gt;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Operations</a:t>
            </a:r>
            <a:endParaRPr sz="8200"/>
          </a:p>
        </p:txBody>
      </p:sp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Performing some basic calculations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348875" y="339675"/>
            <a:ext cx="39351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What is an operator?</a:t>
            </a:r>
            <a:endParaRPr sz="2800"/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6146515" y="2686250"/>
            <a:ext cx="2666400" cy="107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7200"/>
              <a:buNone/>
            </a:pPr>
            <a:r>
              <a:rPr lang="en" sz="7200">
                <a:solidFill>
                  <a:srgbClr val="00FF00"/>
                </a:solidFill>
              </a:rPr>
              <a:t>A</a:t>
            </a:r>
            <a:r>
              <a:rPr lang="en" sz="7200"/>
              <a:t> </a:t>
            </a:r>
            <a:r>
              <a:rPr lang="en" sz="7200">
                <a:solidFill>
                  <a:srgbClr val="FF9900"/>
                </a:solidFill>
              </a:rPr>
              <a:t>+</a:t>
            </a:r>
            <a:r>
              <a:rPr lang="en" sz="7200"/>
              <a:t> </a:t>
            </a:r>
            <a:r>
              <a:rPr lang="en" sz="7200">
                <a:solidFill>
                  <a:srgbClr val="00FF00"/>
                </a:solidFill>
              </a:rPr>
              <a:t>B</a:t>
            </a:r>
            <a:endParaRPr sz="1100">
              <a:solidFill>
                <a:srgbClr val="00FF00"/>
              </a:solidFill>
            </a:endParaRPr>
          </a:p>
        </p:txBody>
      </p:sp>
      <p:sp>
        <p:nvSpPr>
          <p:cNvPr id="264" name="Google Shape;264;p42"/>
          <p:cNvSpPr txBox="1"/>
          <p:nvPr/>
        </p:nvSpPr>
        <p:spPr>
          <a:xfrm>
            <a:off x="348875" y="1067075"/>
            <a:ext cx="49530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Operator(s):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function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that acts on the surrounding values.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6572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symbol itself is the </a:t>
            </a:r>
            <a:r>
              <a:rPr b="1" lang="en" sz="18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operator</a:t>
            </a:r>
            <a:endParaRPr b="1" sz="18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6572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surrounding values are the </a:t>
            </a:r>
            <a:r>
              <a:rPr b="1" lang="en" sz="18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operands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Examples: Addition, Subtraction, Multiplication, Division, Etc.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4+10 doesn't alter those numbers at all, you are using them as input to create a </a:t>
            </a:r>
            <a:r>
              <a:rPr b="1"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new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number.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Text&#10;&#10;Description automatically generated" id="265" name="Google Shape;2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2525" y="80924"/>
            <a:ext cx="3612075" cy="2261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6" name="Google Shape;266;p42"/>
          <p:cNvSpPr/>
          <p:nvPr/>
        </p:nvSpPr>
        <p:spPr>
          <a:xfrm rot="10800000">
            <a:off x="7124784" y="3496979"/>
            <a:ext cx="357000" cy="433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2"/>
          <p:cNvSpPr txBox="1"/>
          <p:nvPr/>
        </p:nvSpPr>
        <p:spPr>
          <a:xfrm>
            <a:off x="5532075" y="4103525"/>
            <a:ext cx="3542400" cy="500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Addition operator acts on A and B </a:t>
            </a:r>
            <a:b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create their sum</a:t>
            </a: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0" y="4527900"/>
            <a:ext cx="478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2"/>
          <p:cNvSpPr/>
          <p:nvPr/>
        </p:nvSpPr>
        <p:spPr>
          <a:xfrm rot="-3485190">
            <a:off x="6013609" y="2532529"/>
            <a:ext cx="356955" cy="43387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42"/>
          <p:cNvCxnSpPr/>
          <p:nvPr/>
        </p:nvCxnSpPr>
        <p:spPr>
          <a:xfrm>
            <a:off x="348875" y="979825"/>
            <a:ext cx="5829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/>
          <p:nvPr/>
        </p:nvSpPr>
        <p:spPr>
          <a:xfrm>
            <a:off x="4514850" y="0"/>
            <a:ext cx="4629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3"/>
          <p:cNvSpPr txBox="1"/>
          <p:nvPr>
            <p:ph type="title"/>
          </p:nvPr>
        </p:nvSpPr>
        <p:spPr>
          <a:xfrm>
            <a:off x="387900" y="555600"/>
            <a:ext cx="4316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Operators in the shell</a:t>
            </a:r>
            <a:endParaRPr sz="3000"/>
          </a:p>
        </p:txBody>
      </p:sp>
      <p:sp>
        <p:nvSpPr>
          <p:cNvPr id="277" name="Google Shape;277;p43"/>
          <p:cNvSpPr txBox="1"/>
          <p:nvPr>
            <p:ph idx="1" type="body"/>
          </p:nvPr>
        </p:nvSpPr>
        <p:spPr>
          <a:xfrm>
            <a:off x="445750" y="1536100"/>
            <a:ext cx="36219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You can do math in the shell</a:t>
            </a:r>
            <a:endParaRPr sz="1800"/>
          </a:p>
        </p:txBody>
      </p:sp>
      <p:pic>
        <p:nvPicPr>
          <p:cNvPr descr="A picture containing diagram&#10;&#10;Description automatically generated" id="278" name="Google Shape;27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7455" y="3365885"/>
            <a:ext cx="2814637" cy="10233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79" name="Google Shape;279;p43"/>
          <p:cNvSpPr txBox="1"/>
          <p:nvPr/>
        </p:nvSpPr>
        <p:spPr>
          <a:xfrm>
            <a:off x="445750" y="1881700"/>
            <a:ext cx="31530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611"/>
              <a:buFont typeface="Arial"/>
              <a:buNone/>
            </a:pPr>
            <a:r>
              <a:rPr lang="en" sz="2452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52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addition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multiplication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division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774"/>
              <a:buFont typeface="Arial"/>
              <a:buNone/>
            </a:pPr>
            <a:r>
              <a:rPr lang="en" sz="208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subtraction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9361"/>
              <a:buFont typeface="Arial"/>
              <a:buNone/>
            </a:pPr>
            <a:r>
              <a:rPr lang="en" sz="2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</a:t>
            </a:r>
            <a:r>
              <a:rPr lang="en" sz="234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‘exponentiation’</a:t>
            </a:r>
            <a:endParaRPr sz="2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9361"/>
              <a:buFont typeface="Arial"/>
              <a:buNone/>
            </a:pPr>
            <a:r>
              <a:rPr lang="en" sz="2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are parenthesis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4755625" y="4425937"/>
            <a:ext cx="38862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Remember: Math in python follows Order of Operations</a:t>
            </a:r>
            <a:endParaRPr sz="1100"/>
          </a:p>
        </p:txBody>
      </p:sp>
      <p:sp>
        <p:nvSpPr>
          <p:cNvPr id="281" name="Google Shape;281;p43"/>
          <p:cNvSpPr txBox="1"/>
          <p:nvPr/>
        </p:nvSpPr>
        <p:spPr>
          <a:xfrm>
            <a:off x="5076925" y="481975"/>
            <a:ext cx="1588200" cy="2770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1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12*32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384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123 /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41.0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21-10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11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1+2 * 3-4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(1+2)*(3-4)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-3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&gt;&gt;&gt; 4**4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16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6936025" y="1010950"/>
            <a:ext cx="20604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4**4 </a:t>
            </a:r>
            <a:b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 same as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aseline="30000"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4*4*4*4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313600" y="4389212"/>
            <a:ext cx="38862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are called </a:t>
            </a:r>
            <a:r>
              <a:rPr b="1" lang="en" sz="1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operations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the numbers used with them are </a:t>
            </a:r>
            <a:r>
              <a:rPr b="1" lang="en" sz="1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operands</a:t>
            </a:r>
            <a:endParaRPr b="1" sz="1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>
            <p:ph type="title"/>
          </p:nvPr>
        </p:nvSpPr>
        <p:spPr>
          <a:xfrm>
            <a:off x="387900" y="555600"/>
            <a:ext cx="340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Changing Types</a:t>
            </a:r>
            <a:endParaRPr sz="3000"/>
          </a:p>
        </p:txBody>
      </p:sp>
      <p:sp>
        <p:nvSpPr>
          <p:cNvPr id="289" name="Google Shape;289;p44"/>
          <p:cNvSpPr txBox="1"/>
          <p:nvPr>
            <p:ph idx="1" type="body"/>
          </p:nvPr>
        </p:nvSpPr>
        <p:spPr>
          <a:xfrm>
            <a:off x="387900" y="1594025"/>
            <a:ext cx="4353900" cy="3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For some basic math operators, the resulting (output) data type is always the same as the input’s data types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	int + int -&gt; int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	int * int -&gt; int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[We say integers are </a:t>
            </a:r>
            <a:r>
              <a:rPr b="1" lang="en"/>
              <a:t>closed</a:t>
            </a:r>
            <a:r>
              <a:rPr lang="en"/>
              <a:t> under addition, subtraction, and multiplication </a:t>
            </a:r>
            <a:r>
              <a:rPr lang="en"/>
              <a:t>because</a:t>
            </a:r>
            <a:r>
              <a:rPr lang="en"/>
              <a:t> of this]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But not always. Division with integers always yields a </a:t>
            </a:r>
            <a:r>
              <a:rPr b="1" lang="en" sz="1600">
                <a:solidFill>
                  <a:schemeClr val="accent6"/>
                </a:solidFill>
              </a:rPr>
              <a:t>float</a:t>
            </a:r>
            <a:r>
              <a:rPr lang="en" sz="1600"/>
              <a:t>. 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400"/>
              <a:t>(Reminder: Float is a number with a decimal point) </a:t>
            </a:r>
            <a:endParaRPr sz="1400"/>
          </a:p>
        </p:txBody>
      </p:sp>
      <p:sp>
        <p:nvSpPr>
          <p:cNvPr id="290" name="Google Shape;290;p44"/>
          <p:cNvSpPr txBox="1"/>
          <p:nvPr/>
        </p:nvSpPr>
        <p:spPr>
          <a:xfrm>
            <a:off x="5063874" y="1050749"/>
            <a:ext cx="2698500" cy="304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type(4 + 2)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&lt;class 'int'&gt;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type(4 * 2)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&lt;class 'int'&gt;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type(4 - 2)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&lt;class 'int'&gt;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type(4 / 2)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&lt;class 'float'&gt;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Practice </a:t>
            </a:r>
            <a:r>
              <a:rPr lang="en" sz="2800"/>
              <a:t>with the shell</a:t>
            </a:r>
            <a:endParaRPr sz="2800"/>
          </a:p>
        </p:txBody>
      </p:sp>
      <p:sp>
        <p:nvSpPr>
          <p:cNvPr id="296" name="Google Shape;296;p45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Try to calculate in 1 line: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How many hours are there in 4 years?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How much of a year passes in 1 minute?</a:t>
            </a:r>
            <a:endParaRPr/>
          </a:p>
          <a:p>
            <a:pPr indent="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-IDLE Shell</a:t>
            </a:r>
            <a:endParaRPr sz="1850"/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Running Python one line at a time</a:t>
            </a:r>
            <a:endParaRPr sz="185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-Data Types</a:t>
            </a:r>
            <a:endParaRPr sz="1850"/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Integers, Strings, and Floats</a:t>
            </a:r>
            <a:endParaRPr sz="185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-Operations</a:t>
            </a:r>
            <a:endParaRPr sz="1850"/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Operators and How they interact with data types</a:t>
            </a:r>
            <a:endParaRPr sz="185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-Casting</a:t>
            </a:r>
            <a:endParaRPr sz="1850"/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Converting between data types</a:t>
            </a:r>
            <a:endParaRPr sz="185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-Math Module</a:t>
            </a:r>
            <a:endParaRPr sz="1850"/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50"/>
              <a:t>Importing and using the math module</a:t>
            </a:r>
            <a:endParaRPr sz="1850"/>
          </a:p>
        </p:txBody>
      </p:sp>
      <p:sp>
        <p:nvSpPr>
          <p:cNvPr id="141" name="Google Shape;141;p28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Practice with the shell</a:t>
            </a:r>
            <a:endParaRPr sz="2800"/>
          </a:p>
        </p:txBody>
      </p:sp>
      <p:sp>
        <p:nvSpPr>
          <p:cNvPr id="302" name="Google Shape;302;p4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Try to calculate in 1 line: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How many hours are there in 4 years?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/>
              <a:t>		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Answer: 4 * 365 * 24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How much of a year passes in 1 minute?</a:t>
            </a:r>
            <a:endParaRPr/>
          </a:p>
          <a:p>
            <a:pPr indent="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Answer: 1/365/24/60 (*100 for percent)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</a:t>
            </a:r>
            <a:r>
              <a:rPr lang="en"/>
              <a:t>Operations</a:t>
            </a:r>
            <a:endParaRPr sz="8200"/>
          </a:p>
        </p:txBody>
      </p:sp>
      <p:sp>
        <p:nvSpPr>
          <p:cNvPr id="308" name="Google Shape;308;p4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</a:t>
            </a:r>
            <a:r>
              <a:rPr lang="en"/>
              <a:t> the same operator symbols to perform different operations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8"/>
          <p:cNvPicPr preferRelativeResize="0"/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5700793" y="-18676"/>
            <a:ext cx="3052125" cy="2262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14" name="Google Shape;314;p48"/>
          <p:cNvSpPr txBox="1"/>
          <p:nvPr>
            <p:ph type="title"/>
          </p:nvPr>
        </p:nvSpPr>
        <p:spPr>
          <a:xfrm>
            <a:off x="628650" y="23812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Operators in the shell (string)</a:t>
            </a:r>
            <a:endParaRPr sz="2800"/>
          </a:p>
        </p:txBody>
      </p:sp>
      <p:sp>
        <p:nvSpPr>
          <p:cNvPr id="315" name="Google Shape;315;p48"/>
          <p:cNvSpPr txBox="1"/>
          <p:nvPr>
            <p:ph idx="1" type="body"/>
          </p:nvPr>
        </p:nvSpPr>
        <p:spPr>
          <a:xfrm>
            <a:off x="628650" y="1369218"/>
            <a:ext cx="4577531" cy="2915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15900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400"/>
              <a:t>Some operators work on </a:t>
            </a:r>
            <a:r>
              <a:rPr b="1" lang="en" sz="1400">
                <a:solidFill>
                  <a:schemeClr val="accent6"/>
                </a:solidFill>
              </a:rPr>
              <a:t>s</a:t>
            </a:r>
            <a:r>
              <a:rPr b="1" lang="en" sz="1400">
                <a:solidFill>
                  <a:schemeClr val="accent6"/>
                </a:solidFill>
              </a:rPr>
              <a:t>trings </a:t>
            </a:r>
            <a:r>
              <a:rPr lang="en" sz="1400"/>
              <a:t>as well as numbers</a:t>
            </a:r>
            <a:endParaRPr sz="1400"/>
          </a:p>
          <a:p>
            <a:pPr indent="-215900" lvl="0" marL="25717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400"/>
              <a:t>You can add two strings to create a new string with the inputs back-to-back</a:t>
            </a:r>
            <a:endParaRPr sz="1400"/>
          </a:p>
          <a:p>
            <a:pPr indent="-215900" lvl="1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/>
              <a:t>This is called</a:t>
            </a:r>
            <a:r>
              <a:rPr b="1" lang="en"/>
              <a:t> </a:t>
            </a:r>
            <a:r>
              <a:rPr b="1" lang="en" sz="1400">
                <a:solidFill>
                  <a:schemeClr val="accent6"/>
                </a:solidFill>
              </a:rPr>
              <a:t>Concatenation</a:t>
            </a:r>
            <a:endParaRPr sz="1400"/>
          </a:p>
          <a:p>
            <a:pPr indent="-215900" lvl="0" marL="25717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400"/>
              <a:t>You can multiply a string by an int to create a new string with the string </a:t>
            </a:r>
            <a:r>
              <a:rPr b="1" lang="en" sz="1400">
                <a:solidFill>
                  <a:schemeClr val="accent6"/>
                </a:solidFill>
              </a:rPr>
              <a:t>repeated</a:t>
            </a:r>
            <a:r>
              <a:rPr lang="en" sz="1400">
                <a:solidFill>
                  <a:schemeClr val="accent6"/>
                </a:solidFill>
              </a:rPr>
              <a:t> </a:t>
            </a:r>
            <a:r>
              <a:rPr lang="en" sz="1400"/>
              <a:t>that number of times</a:t>
            </a:r>
            <a:endParaRPr sz="11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Note: You aren’t </a:t>
            </a:r>
            <a:r>
              <a:rPr lang="en" sz="1400"/>
              <a:t>altering</a:t>
            </a:r>
            <a:r>
              <a:rPr lang="en" sz="1400"/>
              <a:t> the original strings at all, you are using them as input to create a </a:t>
            </a:r>
            <a:r>
              <a:rPr b="1" lang="en" sz="1400">
                <a:solidFill>
                  <a:schemeClr val="accent6"/>
                </a:solidFill>
              </a:rPr>
              <a:t>new </a:t>
            </a:r>
            <a:r>
              <a:rPr lang="en" sz="1400"/>
              <a:t>string.</a:t>
            </a:r>
            <a:endParaRPr sz="1400"/>
          </a:p>
        </p:txBody>
      </p:sp>
      <p:sp>
        <p:nvSpPr>
          <p:cNvPr id="316" name="Google Shape;316;p48"/>
          <p:cNvSpPr txBox="1"/>
          <p:nvPr/>
        </p:nvSpPr>
        <p:spPr>
          <a:xfrm>
            <a:off x="6008913" y="2184300"/>
            <a:ext cx="2603400" cy="215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&gt;&gt;&gt; 'hey' + 'Toad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'</a:t>
            </a:r>
            <a:br>
              <a:rPr lang="en" sz="15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'heyToad'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&gt;&gt;&gt; "hey " + 'Toad'</a:t>
            </a:r>
            <a:br>
              <a:rPr lang="en" sz="15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'hey Toad'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&gt;&gt;&gt; "WOAH" * 4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WOAHWOAHWOAHWOAH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'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1468054" y="4343100"/>
            <a:ext cx="620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Reminder: a string is a collection of characters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surrounded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by quotes. ‘H’ is a string, “hello” is a string, and “13” is a string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8" name="Google Shape;31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9463" y="104225"/>
            <a:ext cx="1722326" cy="1962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Casting</a:t>
            </a:r>
            <a:endParaRPr sz="8200"/>
          </a:p>
        </p:txBody>
      </p:sp>
      <p:sp>
        <p:nvSpPr>
          <p:cNvPr id="324" name="Google Shape;324;p4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Creating the same thing with a different data type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Converting between Data Types</a:t>
            </a:r>
            <a:endParaRPr sz="2800"/>
          </a:p>
        </p:txBody>
      </p:sp>
      <p:sp>
        <p:nvSpPr>
          <p:cNvPr id="330" name="Google Shape;330;p50"/>
          <p:cNvSpPr txBox="1"/>
          <p:nvPr>
            <p:ph idx="1" type="body"/>
          </p:nvPr>
        </p:nvSpPr>
        <p:spPr>
          <a:xfrm>
            <a:off x="387900" y="1116950"/>
            <a:ext cx="5359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 operations are not defined, like: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int + str   or   str * str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produce </a:t>
            </a:r>
            <a:r>
              <a:rPr b="1" lang="en" sz="2400">
                <a:solidFill>
                  <a:schemeClr val="accent6"/>
                </a:solidFill>
              </a:rPr>
              <a:t>Errors</a:t>
            </a:r>
            <a:endParaRPr b="1" sz="1100">
              <a:solidFill>
                <a:schemeClr val="accent6"/>
              </a:solidFill>
            </a:endParaRPr>
          </a:p>
        </p:txBody>
      </p:sp>
      <p:sp>
        <p:nvSpPr>
          <p:cNvPr id="331" name="Google Shape;331;p50"/>
          <p:cNvSpPr txBox="1"/>
          <p:nvPr/>
        </p:nvSpPr>
        <p:spPr>
          <a:xfrm>
            <a:off x="1366950" y="2919450"/>
            <a:ext cx="6410100" cy="1793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&gt;&gt;&gt; 'Gr' + 8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Traceback (most recent call last):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File "&lt;stdin&gt;", line 1, in &lt;module&gt;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TypeError: can only concatenate str (not "int") to str</a:t>
            </a:r>
            <a:endParaRPr sz="11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&gt;&gt;&gt; 'Banana' * '2'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Traceback (most recent call last):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File "&lt;stdin&gt;", line 1, in &lt;module&gt;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TypeError: can't multiply sequence by non-int of type 'str'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332" name="Google Shape;332;p50"/>
          <p:cNvSpPr txBox="1"/>
          <p:nvPr/>
        </p:nvSpPr>
        <p:spPr>
          <a:xfrm>
            <a:off x="5791807" y="1425698"/>
            <a:ext cx="2964300" cy="122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Error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computer’s way of telling you it doesn’t understand the code, or the code doesn’t work.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talk about the different types later!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Converting between Data Types</a:t>
            </a:r>
            <a:endParaRPr sz="2800"/>
          </a:p>
        </p:txBody>
      </p:sp>
      <p:sp>
        <p:nvSpPr>
          <p:cNvPr id="338" name="Google Shape;338;p51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Casting</a:t>
            </a:r>
            <a:r>
              <a:rPr lang="en" sz="2400"/>
              <a:t>: The process of creating a new value from one data type into another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How to Cast: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/>
              <a:t>	Surround what you want to cast with parenthesis, then on the left put the type you are converting to</a:t>
            </a:r>
            <a:endParaRPr/>
          </a:p>
        </p:txBody>
      </p:sp>
      <p:sp>
        <p:nvSpPr>
          <p:cNvPr id="339" name="Google Shape;339;p51"/>
          <p:cNvSpPr txBox="1"/>
          <p:nvPr/>
        </p:nvSpPr>
        <p:spPr>
          <a:xfrm>
            <a:off x="4852000" y="1268025"/>
            <a:ext cx="3360900" cy="2978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type('8')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&lt;class 'str'&gt;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int(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'8'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&lt;class 'int’&gt;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type(2)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&lt;class 'int'&gt;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type(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&lt;class 'str'&gt;</a:t>
            </a:r>
            <a:endParaRPr sz="1100"/>
          </a:p>
        </p:txBody>
      </p:sp>
      <p:sp>
        <p:nvSpPr>
          <p:cNvPr id="340" name="Google Shape;340;p51"/>
          <p:cNvSpPr txBox="1"/>
          <p:nvPr/>
        </p:nvSpPr>
        <p:spPr>
          <a:xfrm>
            <a:off x="0" y="4743300"/>
            <a:ext cx="717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Notice again how this mirrors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input()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print()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type()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functionality.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Converting between Data Types</a:t>
            </a:r>
            <a:endParaRPr sz="2800"/>
          </a:p>
        </p:txBody>
      </p:sp>
      <p:sp>
        <p:nvSpPr>
          <p:cNvPr id="346" name="Google Shape;346;p5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Fixing the Errors: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  <p:sp>
        <p:nvSpPr>
          <p:cNvPr id="347" name="Google Shape;347;p52"/>
          <p:cNvSpPr txBox="1"/>
          <p:nvPr/>
        </p:nvSpPr>
        <p:spPr>
          <a:xfrm>
            <a:off x="387891" y="2161708"/>
            <a:ext cx="3539700" cy="136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'Gr' + 8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TypeError: 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'Banana' * '2'</a:t>
            </a:r>
            <a:endParaRPr sz="11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TypeError: ...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Converting between Data Types</a:t>
            </a:r>
            <a:endParaRPr sz="2800"/>
          </a:p>
        </p:txBody>
      </p:sp>
      <p:sp>
        <p:nvSpPr>
          <p:cNvPr id="353" name="Google Shape;353;p5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Fixing the Errors: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100"/>
          </a:p>
        </p:txBody>
      </p:sp>
      <p:sp>
        <p:nvSpPr>
          <p:cNvPr id="354" name="Google Shape;354;p53"/>
          <p:cNvSpPr txBox="1"/>
          <p:nvPr/>
        </p:nvSpPr>
        <p:spPr>
          <a:xfrm>
            <a:off x="5216391" y="2161708"/>
            <a:ext cx="3539700" cy="136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'Gr' + 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'Gr8'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'Banana' * 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int(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'2'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'BananaBanana'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5" name="Google Shape;355;p53"/>
          <p:cNvSpPr txBox="1"/>
          <p:nvPr/>
        </p:nvSpPr>
        <p:spPr>
          <a:xfrm>
            <a:off x="387891" y="2161708"/>
            <a:ext cx="3539700" cy="136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'Gr' + 8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TypeError: 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'Banana' * '2'</a:t>
            </a:r>
            <a:endParaRPr sz="11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TypeError: ...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A picture containing text, clipart&#10;&#10;Description automatically generated" id="356" name="Google Shape;356;p53"/>
          <p:cNvPicPr preferRelativeResize="0"/>
          <p:nvPr/>
        </p:nvPicPr>
        <p:blipFill rotWithShape="1">
          <a:blip r:embed="rId3">
            <a:alphaModFix/>
          </a:blip>
          <a:srcRect b="39065" l="0" r="0" t="0"/>
          <a:stretch/>
        </p:blipFill>
        <p:spPr>
          <a:xfrm>
            <a:off x="5299050" y="4046546"/>
            <a:ext cx="1400175" cy="1096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57" name="Google Shape;357;p53"/>
          <p:cNvSpPr/>
          <p:nvPr/>
        </p:nvSpPr>
        <p:spPr>
          <a:xfrm>
            <a:off x="6357650" y="4090000"/>
            <a:ext cx="229500" cy="147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p53"/>
          <p:cNvSpPr txBox="1"/>
          <p:nvPr/>
        </p:nvSpPr>
        <p:spPr>
          <a:xfrm>
            <a:off x="6311750" y="3909550"/>
            <a:ext cx="413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Operations</a:t>
            </a:r>
            <a:endParaRPr sz="8200"/>
          </a:p>
        </p:txBody>
      </p:sp>
      <p:sp>
        <p:nvSpPr>
          <p:cNvPr id="364" name="Google Shape;364;p5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More arithmetic operations, the math module, and some practice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Some more arithmetic operations</a:t>
            </a:r>
            <a:endParaRPr sz="2800"/>
          </a:p>
        </p:txBody>
      </p:sp>
      <p:sp>
        <p:nvSpPr>
          <p:cNvPr id="370" name="Google Shape;370;p55"/>
          <p:cNvSpPr txBox="1"/>
          <p:nvPr>
            <p:ph idx="1" type="body"/>
          </p:nvPr>
        </p:nvSpPr>
        <p:spPr>
          <a:xfrm>
            <a:off x="387900" y="1116950"/>
            <a:ext cx="8368200" cy="3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// is </a:t>
            </a:r>
            <a:r>
              <a:rPr b="1" lang="en" sz="2400">
                <a:solidFill>
                  <a:schemeClr val="accent6"/>
                </a:solidFill>
              </a:rPr>
              <a:t>Floor division</a:t>
            </a:r>
            <a:endParaRPr sz="2400"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converts output to integer, rounding down</a:t>
            </a:r>
            <a:endParaRPr sz="2400"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Also called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b="1" lang="en" sz="2400">
                <a:solidFill>
                  <a:schemeClr val="accent6"/>
                </a:solidFill>
              </a:rPr>
              <a:t>integer </a:t>
            </a:r>
            <a:r>
              <a:rPr b="1" lang="en" sz="2400">
                <a:solidFill>
                  <a:schemeClr val="accent6"/>
                </a:solidFill>
              </a:rPr>
              <a:t>division</a:t>
            </a:r>
            <a:r>
              <a:rPr b="1" lang="en" sz="2400">
                <a:solidFill>
                  <a:schemeClr val="accent6"/>
                </a:solidFill>
              </a:rPr>
              <a:t> </a:t>
            </a:r>
            <a:endParaRPr b="1"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% is </a:t>
            </a:r>
            <a:r>
              <a:rPr b="1" lang="en" sz="2400">
                <a:solidFill>
                  <a:schemeClr val="accent6"/>
                </a:solidFill>
              </a:rPr>
              <a:t>Modulo Division </a:t>
            </a:r>
            <a:endParaRPr b="1" sz="11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Modulus</a:t>
            </a:r>
            <a:r>
              <a:rPr b="1" lang="en" sz="2400"/>
              <a:t>: </a:t>
            </a:r>
            <a:r>
              <a:rPr lang="en" sz="2400"/>
              <a:t>The </a:t>
            </a:r>
            <a:r>
              <a:rPr b="1" lang="en" sz="2400"/>
              <a:t>remainder </a:t>
            </a:r>
            <a:r>
              <a:rPr lang="en" sz="2400"/>
              <a:t>when one number is divided by another: 5 % 3 = 2</a:t>
            </a:r>
            <a:endParaRPr sz="2400"/>
          </a:p>
          <a:p>
            <a:pPr indent="45720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Might seem weird, but is SUPER useful in programming</a:t>
            </a:r>
            <a:endParaRPr sz="2400"/>
          </a:p>
        </p:txBody>
      </p:sp>
      <p:sp>
        <p:nvSpPr>
          <p:cNvPr id="371" name="Google Shape;371;p55"/>
          <p:cNvSpPr txBox="1"/>
          <p:nvPr/>
        </p:nvSpPr>
        <p:spPr>
          <a:xfrm>
            <a:off x="6554837" y="2195879"/>
            <a:ext cx="1765200" cy="136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20 // 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&gt;&gt;&gt; 20 % 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100"/>
          </a:p>
        </p:txBody>
      </p:sp>
      <p:pic>
        <p:nvPicPr>
          <p:cNvPr descr="Shape, square&#10;&#10;Description automatically generated" id="372" name="Google Shape;37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850" y="220325"/>
            <a:ext cx="1711250" cy="16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b="1" lang="en" sz="1600">
                <a:solidFill>
                  <a:schemeClr val="accent6"/>
                </a:solidFill>
              </a:rPr>
              <a:t>Homework</a:t>
            </a:r>
            <a:endParaRPr b="1" sz="1600">
              <a:solidFill>
                <a:schemeClr val="accent6"/>
              </a:solidFill>
            </a:endParaRPr>
          </a:p>
          <a:p>
            <a:pPr indent="-317500" lvl="1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Sign up to Piazza, Gradescope, ZyBooks</a:t>
            </a:r>
            <a:endParaRPr/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/>
              <a:t>Due Friday</a:t>
            </a:r>
            <a:endParaRPr/>
          </a:p>
          <a:p>
            <a:pPr indent="-317500" lvl="1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Complete Quiz 1 by </a:t>
            </a:r>
            <a:r>
              <a:rPr b="1" lang="en">
                <a:solidFill>
                  <a:schemeClr val="accent6"/>
                </a:solidFill>
              </a:rPr>
              <a:t>Thursday the 9th</a:t>
            </a:r>
            <a:endParaRPr b="1">
              <a:solidFill>
                <a:schemeClr val="accent6"/>
              </a:solidFill>
            </a:endParaRPr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</a:pPr>
            <a:r>
              <a:rPr b="1" lang="en"/>
              <a:t>Can take as many times as desired</a:t>
            </a:r>
            <a:endParaRPr b="1"/>
          </a:p>
          <a:p>
            <a:pPr indent="-317500" lvl="1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➢"/>
            </a:pPr>
            <a:r>
              <a:rPr b="1" lang="en"/>
              <a:t>P</a:t>
            </a:r>
            <a:r>
              <a:rPr lang="en"/>
              <a:t>articipation 1 by </a:t>
            </a:r>
            <a:r>
              <a:rPr b="1" lang="en">
                <a:solidFill>
                  <a:schemeClr val="accent6"/>
                </a:solidFill>
              </a:rPr>
              <a:t>Thursday the 16th</a:t>
            </a:r>
            <a:endParaRPr b="1">
              <a:solidFill>
                <a:schemeClr val="accent6"/>
              </a:solidFill>
            </a:endParaRPr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Need the textbook for this</a:t>
            </a:r>
            <a:endParaRPr/>
          </a:p>
          <a:p>
            <a:pPr indent="-298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❖"/>
            </a:pPr>
            <a:r>
              <a:rPr lang="en"/>
              <a:t>Lab on Friday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>
            <p:ph type="title"/>
          </p:nvPr>
        </p:nvSpPr>
        <p:spPr>
          <a:xfrm>
            <a:off x="387900" y="555600"/>
            <a:ext cx="3715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The Math Module</a:t>
            </a:r>
            <a:endParaRPr sz="2800"/>
          </a:p>
        </p:txBody>
      </p:sp>
      <p:sp>
        <p:nvSpPr>
          <p:cNvPr id="378" name="Google Shape;378;p56"/>
          <p:cNvSpPr txBox="1"/>
          <p:nvPr>
            <p:ph idx="1" type="body"/>
          </p:nvPr>
        </p:nvSpPr>
        <p:spPr>
          <a:xfrm>
            <a:off x="387900" y="1594025"/>
            <a:ext cx="38169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800"/>
              <a:t>You can do even more math stuff with the math </a:t>
            </a:r>
            <a:r>
              <a:rPr b="1" lang="en" sz="1800">
                <a:solidFill>
                  <a:schemeClr val="accent6"/>
                </a:solidFill>
              </a:rPr>
              <a:t>Module</a:t>
            </a:r>
            <a:endParaRPr b="1" sz="18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800"/>
              <a:t>First type on one line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import math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800"/>
              <a:t>Then you can use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800"/>
              <a:t>	math.sqrt(number)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800"/>
              <a:t>	math.pi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1800"/>
              <a:t>	and more</a:t>
            </a:r>
            <a:endParaRPr sz="1800"/>
          </a:p>
        </p:txBody>
      </p:sp>
      <p:sp>
        <p:nvSpPr>
          <p:cNvPr id="379" name="Google Shape;379;p56"/>
          <p:cNvSpPr txBox="1"/>
          <p:nvPr/>
        </p:nvSpPr>
        <p:spPr>
          <a:xfrm>
            <a:off x="4672973" y="1311300"/>
            <a:ext cx="4053000" cy="214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&gt;&gt;&gt; math.pi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Traceback (most recent call last):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File "&lt;stdin&gt;", line 1, in &lt;module&gt;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NameError: name 'math' is not defined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&gt;&gt;&gt; import math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&gt;&gt;&gt; math.pi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3.141592653589793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&gt;&gt;&gt; math.sqrt(2)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1.4142135623730951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0" name="Google Shape;380;p56"/>
          <p:cNvSpPr txBox="1"/>
          <p:nvPr/>
        </p:nvSpPr>
        <p:spPr>
          <a:xfrm>
            <a:off x="4344675" y="3725375"/>
            <a:ext cx="46158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Contains prewritten code that can be used. Python comes with many modules, and anyone can create them.</a:t>
            </a:r>
            <a:endParaRPr sz="1100"/>
          </a:p>
        </p:txBody>
      </p:sp>
      <p:sp>
        <p:nvSpPr>
          <p:cNvPr id="381" name="Google Shape;381;p56"/>
          <p:cNvSpPr txBox="1"/>
          <p:nvPr/>
        </p:nvSpPr>
        <p:spPr>
          <a:xfrm>
            <a:off x="45900" y="4718850"/>
            <a:ext cx="495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https://www.w3schools.com/python/module_math.asp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Harder problems</a:t>
            </a:r>
            <a:endParaRPr sz="2800"/>
          </a:p>
        </p:txBody>
      </p:sp>
      <p:sp>
        <p:nvSpPr>
          <p:cNvPr id="387" name="Google Shape;387;p57"/>
          <p:cNvSpPr txBox="1"/>
          <p:nvPr>
            <p:ph idx="1" type="body"/>
          </p:nvPr>
        </p:nvSpPr>
        <p:spPr>
          <a:xfrm>
            <a:off x="387900" y="1116950"/>
            <a:ext cx="4808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today is a Tuesday, what day of the week will it be in 300 days? (Use Modulo)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person holding a light bulb" id="388" name="Google Shape;38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7"/>
          <p:cNvSpPr txBox="1"/>
          <p:nvPr/>
        </p:nvSpPr>
        <p:spPr>
          <a:xfrm>
            <a:off x="387900" y="3164686"/>
            <a:ext cx="41439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square root of 99?</a:t>
            </a:r>
            <a:b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Math Module)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Harder problems</a:t>
            </a:r>
            <a:endParaRPr sz="2800"/>
          </a:p>
        </p:txBody>
      </p:sp>
      <p:sp>
        <p:nvSpPr>
          <p:cNvPr id="395" name="Google Shape;395;p58"/>
          <p:cNvSpPr txBox="1"/>
          <p:nvPr>
            <p:ph idx="1" type="body"/>
          </p:nvPr>
        </p:nvSpPr>
        <p:spPr>
          <a:xfrm>
            <a:off x="387900" y="1116950"/>
            <a:ext cx="4808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today is a Tuesday, what day of the week will it be in 300 days? (Use Modulo)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person holding a light bulb" id="396" name="Google Shape;39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5" cy="421838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8"/>
          <p:cNvSpPr txBox="1"/>
          <p:nvPr/>
        </p:nvSpPr>
        <p:spPr>
          <a:xfrm>
            <a:off x="387900" y="3164686"/>
            <a:ext cx="41439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square root of 99?</a:t>
            </a:r>
            <a:b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Math Module)</a:t>
            </a:r>
            <a:endParaRPr sz="1100"/>
          </a:p>
        </p:txBody>
      </p:sp>
      <p:sp>
        <p:nvSpPr>
          <p:cNvPr id="398" name="Google Shape;398;p58"/>
          <p:cNvSpPr txBox="1"/>
          <p:nvPr/>
        </p:nvSpPr>
        <p:spPr>
          <a:xfrm>
            <a:off x="740388" y="2341164"/>
            <a:ext cx="44559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300 % 7 = 6</a:t>
            </a:r>
            <a:b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6 days after Tuesday: Monday</a:t>
            </a:r>
            <a:endParaRPr sz="1100"/>
          </a:p>
        </p:txBody>
      </p:sp>
      <p:sp>
        <p:nvSpPr>
          <p:cNvPr id="399" name="Google Shape;399;p58"/>
          <p:cNvSpPr txBox="1"/>
          <p:nvPr/>
        </p:nvSpPr>
        <p:spPr>
          <a:xfrm>
            <a:off x="934763" y="3914237"/>
            <a:ext cx="41439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Import math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Math.sqrt(99) = 9.94987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405" name="Google Shape;405;p59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0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11" name="Google Shape;411;p60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0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IDLE Shell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3" name="Google Shape;413;p60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to use the IDLE shell to run lines of python code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60"/>
          <p:cNvSpPr txBox="1"/>
          <p:nvPr/>
        </p:nvSpPr>
        <p:spPr>
          <a:xfrm>
            <a:off x="5430400" y="41325"/>
            <a:ext cx="34980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Math Module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how to import and use the math module</a:t>
            </a:r>
            <a:endParaRPr/>
          </a:p>
        </p:txBody>
      </p:sp>
      <p:sp>
        <p:nvSpPr>
          <p:cNvPr id="415" name="Google Shape;415;p60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0"/>
          <p:cNvSpPr txBox="1"/>
          <p:nvPr/>
        </p:nvSpPr>
        <p:spPr>
          <a:xfrm>
            <a:off x="115712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Data Types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7" name="Google Shape;417;p60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about 3 data types: Int, Float, and Str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0"/>
          <p:cNvSpPr/>
          <p:nvPr/>
        </p:nvSpPr>
        <p:spPr>
          <a:xfrm>
            <a:off x="644416" y="3711087"/>
            <a:ext cx="512700" cy="5127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✕</a:t>
            </a:r>
            <a:endParaRPr sz="3700"/>
          </a:p>
        </p:txBody>
      </p:sp>
      <p:sp>
        <p:nvSpPr>
          <p:cNvPr id="420" name="Google Shape;420;p60"/>
          <p:cNvSpPr txBox="1"/>
          <p:nvPr/>
        </p:nvSpPr>
        <p:spPr>
          <a:xfrm>
            <a:off x="1157125" y="35015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Operators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that operators take 2 values and create 1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these operators: </a:t>
            </a:r>
            <a:b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+, -, *, /, **, (),%,//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0"/>
          <p:cNvSpPr txBox="1"/>
          <p:nvPr/>
        </p:nvSpPr>
        <p:spPr>
          <a:xfrm>
            <a:off x="531607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Math Module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4" name="Google Shape;424;p60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how to import and use the math module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60"/>
          <p:cNvSpPr/>
          <p:nvPr/>
        </p:nvSpPr>
        <p:spPr>
          <a:xfrm>
            <a:off x="468202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0"/>
          <p:cNvSpPr txBox="1"/>
          <p:nvPr/>
        </p:nvSpPr>
        <p:spPr>
          <a:xfrm>
            <a:off x="531607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Casting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7" name="Google Shape;427;p60"/>
          <p:cNvSpPr txBox="1"/>
          <p:nvPr/>
        </p:nvSpPr>
        <p:spPr>
          <a:xfrm>
            <a:off x="673207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how to convert data types, and which operators do this automatically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8" name="Google Shape;42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375" y="1580463"/>
            <a:ext cx="512700" cy="51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9" name="Google Shape;42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375" y="2645300"/>
            <a:ext cx="512700" cy="51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0" name="Google Shape;43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25" y="26430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1" name="Google Shape;431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300" y="1578275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437" name="Google Shape;437;p61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b="1" lang="en" sz="1600">
                <a:solidFill>
                  <a:schemeClr val="accent6"/>
                </a:solidFill>
              </a:rPr>
              <a:t>Homework</a:t>
            </a:r>
            <a:endParaRPr b="1" sz="1600">
              <a:solidFill>
                <a:schemeClr val="accent6"/>
              </a:solidFill>
            </a:endParaRPr>
          </a:p>
          <a:p>
            <a:pPr indent="-317500" lvl="1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Sign up to Piazza, Gradescope, ZyBooks</a:t>
            </a:r>
            <a:endParaRPr/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/>
              <a:t>Due Friday</a:t>
            </a:r>
            <a:endParaRPr/>
          </a:p>
          <a:p>
            <a:pPr indent="-317500" lvl="1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Complete Quiz 1 by </a:t>
            </a:r>
            <a:r>
              <a:rPr b="1" lang="en">
                <a:solidFill>
                  <a:schemeClr val="accent6"/>
                </a:solidFill>
              </a:rPr>
              <a:t>Thursday the 9th</a:t>
            </a:r>
            <a:endParaRPr b="1">
              <a:solidFill>
                <a:schemeClr val="accent6"/>
              </a:solidFill>
            </a:endParaRPr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</a:pPr>
            <a:r>
              <a:rPr b="1" lang="en"/>
              <a:t>Can take as many times as desired</a:t>
            </a:r>
            <a:endParaRPr b="1"/>
          </a:p>
          <a:p>
            <a:pPr indent="-317500" lvl="1" marL="857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➢"/>
            </a:pPr>
            <a:r>
              <a:rPr b="1" lang="en"/>
              <a:t>P</a:t>
            </a:r>
            <a:r>
              <a:rPr lang="en"/>
              <a:t>articipation 1 by </a:t>
            </a:r>
            <a:r>
              <a:rPr b="1" lang="en">
                <a:solidFill>
                  <a:schemeClr val="accent6"/>
                </a:solidFill>
              </a:rPr>
              <a:t>Thursday the 16th</a:t>
            </a:r>
            <a:endParaRPr b="1">
              <a:solidFill>
                <a:schemeClr val="accent6"/>
              </a:solidFill>
            </a:endParaRPr>
          </a:p>
          <a:p>
            <a: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Need the textbook for this</a:t>
            </a:r>
            <a:endParaRPr/>
          </a:p>
          <a:p>
            <a:pPr indent="-29845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❖"/>
            </a:pPr>
            <a:r>
              <a:rPr lang="en"/>
              <a:t>Lab on Friday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387900" y="555600"/>
            <a:ext cx="3986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A lot of Vocabulary</a:t>
            </a:r>
            <a:endParaRPr sz="3200"/>
          </a:p>
        </p:txBody>
      </p:sp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387900" y="1594025"/>
            <a:ext cx="4508700" cy="3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200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 </a:t>
            </a:r>
            <a:r>
              <a:rPr b="1" lang="en" sz="1800">
                <a:solidFill>
                  <a:schemeClr val="accent6"/>
                </a:solidFill>
              </a:rPr>
              <a:t>Program </a:t>
            </a:r>
            <a:r>
              <a:rPr lang="en" sz="1800"/>
              <a:t>is made of </a:t>
            </a:r>
            <a:r>
              <a:rPr b="1" lang="en" sz="1800">
                <a:solidFill>
                  <a:schemeClr val="accent6"/>
                </a:solidFill>
              </a:rPr>
              <a:t>Code </a:t>
            </a:r>
            <a:r>
              <a:rPr lang="en" sz="1800"/>
              <a:t>and is read from top to bottom</a:t>
            </a:r>
            <a:endParaRPr sz="1800"/>
          </a:p>
          <a:p>
            <a:pPr indent="-171450" lvl="0" marL="2000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 Computer runs </a:t>
            </a:r>
            <a:r>
              <a:rPr b="1" lang="en" sz="1800">
                <a:solidFill>
                  <a:schemeClr val="accent6"/>
                </a:solidFill>
              </a:rPr>
              <a:t>code </a:t>
            </a:r>
            <a:r>
              <a:rPr lang="en" sz="1800"/>
              <a:t>by using a</a:t>
            </a:r>
            <a:r>
              <a:rPr lang="en" sz="1800"/>
              <a:t> </a:t>
            </a:r>
            <a:r>
              <a:rPr b="1" lang="en" sz="1800">
                <a:solidFill>
                  <a:schemeClr val="accent6"/>
                </a:solidFill>
              </a:rPr>
              <a:t>processor</a:t>
            </a:r>
            <a:endParaRPr b="1" sz="1800">
              <a:solidFill>
                <a:schemeClr val="accent6"/>
              </a:solidFill>
            </a:endParaRPr>
          </a:p>
          <a:p>
            <a:pPr indent="-171450" lvl="0" marL="2000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 Computer stores </a:t>
            </a:r>
            <a:r>
              <a:rPr b="1" lang="en" sz="1800">
                <a:solidFill>
                  <a:schemeClr val="accent6"/>
                </a:solidFill>
              </a:rPr>
              <a:t>information </a:t>
            </a:r>
            <a:r>
              <a:rPr lang="en" sz="1800"/>
              <a:t>(or </a:t>
            </a:r>
            <a:r>
              <a:rPr b="1" lang="en" sz="1800">
                <a:solidFill>
                  <a:schemeClr val="accent6"/>
                </a:solidFill>
              </a:rPr>
              <a:t>data</a:t>
            </a:r>
            <a:r>
              <a:rPr lang="en" sz="1800"/>
              <a:t>)</a:t>
            </a:r>
            <a:r>
              <a:rPr lang="en" sz="1800"/>
              <a:t> i</a:t>
            </a:r>
            <a:r>
              <a:rPr lang="en" sz="1800"/>
              <a:t>n its </a:t>
            </a:r>
            <a:r>
              <a:rPr b="1" lang="en" sz="1800">
                <a:solidFill>
                  <a:schemeClr val="accent6"/>
                </a:solidFill>
              </a:rPr>
              <a:t>memory</a:t>
            </a:r>
            <a:endParaRPr b="1" sz="1800">
              <a:solidFill>
                <a:schemeClr val="accent6"/>
              </a:solidFill>
            </a:endParaRPr>
          </a:p>
          <a:p>
            <a:pPr indent="-171450" lvl="0" marL="2000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 Computer can receive </a:t>
            </a:r>
            <a:r>
              <a:rPr b="1" lang="en" sz="1800">
                <a:solidFill>
                  <a:schemeClr val="accent6"/>
                </a:solidFill>
              </a:rPr>
              <a:t>input </a:t>
            </a:r>
            <a:r>
              <a:rPr lang="en" sz="1800"/>
              <a:t>and can </a:t>
            </a:r>
            <a:r>
              <a:rPr b="1" lang="en" sz="1800">
                <a:solidFill>
                  <a:schemeClr val="accent6"/>
                </a:solidFill>
              </a:rPr>
              <a:t>output </a:t>
            </a:r>
            <a:r>
              <a:rPr lang="en" sz="1800"/>
              <a:t>data</a:t>
            </a:r>
            <a:endParaRPr sz="1800"/>
          </a:p>
          <a:p>
            <a:pPr indent="-171450" lvl="0" marL="200025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❖"/>
            </a:pPr>
            <a:r>
              <a:rPr lang="en" sz="1800"/>
              <a:t>All of those pieces come together to form our first </a:t>
            </a:r>
            <a:r>
              <a:rPr b="1" lang="en" sz="1800">
                <a:solidFill>
                  <a:schemeClr val="accent6"/>
                </a:solidFill>
              </a:rPr>
              <a:t>computer model</a:t>
            </a:r>
            <a:endParaRPr b="1" sz="1800">
              <a:solidFill>
                <a:schemeClr val="accent6"/>
              </a:solidFill>
            </a:endParaRPr>
          </a:p>
        </p:txBody>
      </p:sp>
      <p:pic>
        <p:nvPicPr>
          <p:cNvPr descr="A person holding a light bulb" id="160" name="Google Shape;1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IDLE Shell</a:t>
            </a:r>
            <a:endParaRPr sz="8200"/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Run code one line at a time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387900" y="555600"/>
            <a:ext cx="3114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The IDLE Shell</a:t>
            </a:r>
            <a:endParaRPr sz="3200"/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The IDLE Shell is an environment for running code. 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We are going to be using it today for demonstrations and activities.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You’ll be installing and setting up VSCode in Friday’s Lab.</a:t>
            </a:r>
            <a:endParaRPr sz="1600"/>
          </a:p>
        </p:txBody>
      </p:sp>
      <p:pic>
        <p:nvPicPr>
          <p:cNvPr descr="A person holding a light bulb" id="173" name="Google Shape;1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9874" y="462563"/>
            <a:ext cx="3374705" cy="42183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4" name="Google Shape;174;p33"/>
          <p:cNvSpPr txBox="1"/>
          <p:nvPr>
            <p:ph type="title"/>
          </p:nvPr>
        </p:nvSpPr>
        <p:spPr>
          <a:xfrm>
            <a:off x="3567825" y="1311300"/>
            <a:ext cx="1430100" cy="126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Integrated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Development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and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Learning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Environment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387900" y="555600"/>
            <a:ext cx="5175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If you have Python already</a:t>
            </a:r>
            <a:endParaRPr sz="3000"/>
          </a:p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387900" y="1594025"/>
            <a:ext cx="47166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Open up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800"/>
              <a:t>Terminal on Mac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800"/>
              <a:t>PowerShell/Command Line on Windows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Terminal on most linux</a:t>
            </a:r>
            <a:endParaRPr sz="1800"/>
          </a:p>
          <a:p>
            <a: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But you already know that…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Then type 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python</a:t>
            </a:r>
            <a:r>
              <a:rPr lang="en" sz="1800"/>
              <a:t> into it and you should see something like:.</a:t>
            </a:r>
            <a:endParaRPr sz="1800"/>
          </a:p>
        </p:txBody>
      </p:sp>
      <p:pic>
        <p:nvPicPr>
          <p:cNvPr descr="A person holding a light bulb" id="181" name="Google Shape;1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9173" y="462563"/>
            <a:ext cx="3374705" cy="42183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34"/>
          <p:cNvPicPr preferRelativeResize="0"/>
          <p:nvPr/>
        </p:nvPicPr>
        <p:blipFill rotWithShape="1">
          <a:blip r:embed="rId4">
            <a:alphaModFix/>
          </a:blip>
          <a:srcRect b="45318" l="0" r="5434" t="0"/>
          <a:stretch/>
        </p:blipFill>
        <p:spPr>
          <a:xfrm>
            <a:off x="564249" y="4086804"/>
            <a:ext cx="4626819" cy="76941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87900" y="555600"/>
            <a:ext cx="41841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If you don’t have Python installed:</a:t>
            </a:r>
            <a:endParaRPr sz="2800"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387900" y="1594025"/>
            <a:ext cx="4275900" cy="3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Go to (link on website too):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https://www.online-python.com/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This is a full development environment. But today, we just want the </a:t>
            </a:r>
            <a:r>
              <a:rPr b="1" lang="en" sz="1600">
                <a:solidFill>
                  <a:schemeClr val="accent6"/>
                </a:solidFill>
              </a:rPr>
              <a:t>shell </a:t>
            </a:r>
            <a:r>
              <a:rPr lang="en" sz="1600"/>
              <a:t>(One line at a time instead of writing an </a:t>
            </a:r>
            <a:r>
              <a:rPr lang="en" sz="1600"/>
              <a:t>whole</a:t>
            </a:r>
            <a:r>
              <a:rPr lang="en" sz="1600"/>
              <a:t> file)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Click the           button to get to the IDLE shell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Click the           button to go to full screen</a:t>
            </a:r>
            <a:br>
              <a:rPr lang="en" sz="1100"/>
            </a:br>
            <a:endParaRPr sz="1100"/>
          </a:p>
        </p:txBody>
      </p:sp>
      <p:pic>
        <p:nvPicPr>
          <p:cNvPr id="189" name="Google Shape;189;p35"/>
          <p:cNvPicPr preferRelativeResize="0"/>
          <p:nvPr/>
        </p:nvPicPr>
        <p:blipFill rotWithShape="1">
          <a:blip r:embed="rId4">
            <a:alphaModFix/>
          </a:blip>
          <a:srcRect b="4104" l="10601" r="20494" t="0"/>
          <a:stretch/>
        </p:blipFill>
        <p:spPr>
          <a:xfrm>
            <a:off x="4772608" y="68363"/>
            <a:ext cx="3638939" cy="480129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0" name="Google Shape;190;p35"/>
          <p:cNvSpPr/>
          <p:nvPr/>
        </p:nvSpPr>
        <p:spPr>
          <a:xfrm>
            <a:off x="4572000" y="4459682"/>
            <a:ext cx="409200" cy="26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4424" y="3611324"/>
            <a:ext cx="429350" cy="322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3524" y="3983175"/>
            <a:ext cx="371125" cy="357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3" name="Google Shape;193;p35"/>
          <p:cNvSpPr txBox="1"/>
          <p:nvPr/>
        </p:nvSpPr>
        <p:spPr>
          <a:xfrm>
            <a:off x="3431299" y="4608241"/>
            <a:ext cx="1341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buttons are down here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