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84" r:id="rId5"/>
    <p:sldId id="287" r:id="rId6"/>
    <p:sldId id="292" r:id="rId7"/>
    <p:sldId id="263" r:id="rId8"/>
    <p:sldId id="288" r:id="rId9"/>
    <p:sldId id="289" r:id="rId10"/>
    <p:sldId id="283" r:id="rId11"/>
    <p:sldId id="290" r:id="rId12"/>
    <p:sldId id="291" r:id="rId13"/>
    <p:sldId id="294" r:id="rId14"/>
    <p:sldId id="295" r:id="rId15"/>
    <p:sldId id="296" r:id="rId16"/>
    <p:sldId id="297" r:id="rId17"/>
    <p:sldId id="286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85" r:id="rId27"/>
    <p:sldId id="259" r:id="rId28"/>
    <p:sldId id="307" r:id="rId29"/>
    <p:sldId id="306" r:id="rId30"/>
    <p:sldId id="309" r:id="rId31"/>
    <p:sldId id="310" r:id="rId32"/>
    <p:sldId id="320" r:id="rId33"/>
    <p:sldId id="311" r:id="rId34"/>
    <p:sldId id="308" r:id="rId35"/>
    <p:sldId id="316" r:id="rId36"/>
    <p:sldId id="313" r:id="rId37"/>
    <p:sldId id="317" r:id="rId38"/>
    <p:sldId id="318" r:id="rId39"/>
    <p:sldId id="31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ZGedBzcYas?feature=oembed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24" y="987425"/>
            <a:ext cx="5716876" cy="2223655"/>
          </a:xfrm>
        </p:spPr>
        <p:txBody>
          <a:bodyPr anchor="b">
            <a:noAutofit/>
          </a:bodyPr>
          <a:lstStyle/>
          <a:p>
            <a:r>
              <a:rPr lang="en-US" sz="4800" dirty="0"/>
              <a:t>Variables</a:t>
            </a:r>
            <a:br>
              <a:rPr lang="en-US" sz="4800" dirty="0"/>
            </a:br>
            <a:r>
              <a:rPr lang="en-US" sz="4800" dirty="0"/>
              <a:t>Memory Diagrams and Input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What is a Variable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variable?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Variable is like a box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put a value in the box, then later you can come back and get the value out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Putting something into a variable is called </a:t>
            </a:r>
            <a:r>
              <a:rPr lang="en-US" sz="3200" b="1" dirty="0"/>
              <a:t>assignment</a:t>
            </a:r>
            <a:endParaRPr lang="en-US" sz="28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3185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variable?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Variable is like a box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put a value in the box, then later you can come back and get the value out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Putting something into a variable is called </a:t>
            </a:r>
            <a:r>
              <a:rPr lang="en-US" sz="3200" b="1" dirty="0"/>
              <a:t>assignment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83025-83DD-D850-6EA2-1A154382D95C}"/>
              </a:ext>
            </a:extLst>
          </p:cNvPr>
          <p:cNvSpPr txBox="1"/>
          <p:nvPr/>
        </p:nvSpPr>
        <p:spPr>
          <a:xfrm>
            <a:off x="7364361" y="1258529"/>
            <a:ext cx="13244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8033979" y="2721842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76762-1BA7-58C6-C010-8E522E758AA4}"/>
              </a:ext>
            </a:extLst>
          </p:cNvPr>
          <p:cNvSpPr/>
          <p:nvPr/>
        </p:nvSpPr>
        <p:spPr>
          <a:xfrm>
            <a:off x="6887473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ECF0277-5981-77B1-5B96-F2108280D503}"/>
              </a:ext>
            </a:extLst>
          </p:cNvPr>
          <p:cNvSpPr/>
          <p:nvPr/>
        </p:nvSpPr>
        <p:spPr>
          <a:xfrm>
            <a:off x="6935153" y="1119623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variable?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83025-83DD-D850-6EA2-1A154382D95C}"/>
              </a:ext>
            </a:extLst>
          </p:cNvPr>
          <p:cNvSpPr txBox="1"/>
          <p:nvPr/>
        </p:nvSpPr>
        <p:spPr>
          <a:xfrm>
            <a:off x="7364361" y="1258529"/>
            <a:ext cx="13244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8033979" y="2721842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9AFE78-BCD8-43C4-10C1-EB59AC8DE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45924"/>
              </p:ext>
            </p:extLst>
          </p:nvPr>
        </p:nvGraphicFramePr>
        <p:xfrm>
          <a:off x="8510673" y="3316016"/>
          <a:ext cx="862831" cy="299558"/>
        </p:xfrm>
        <a:graphic>
          <a:graphicData uri="http://schemas.openxmlformats.org/drawingml/2006/table">
            <a:tbl>
              <a:tblPr/>
              <a:tblGrid>
                <a:gridCol w="235974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val="1784842163"/>
                    </a:ext>
                  </a:extLst>
                </a:gridCol>
                <a:gridCol w="390883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2995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5F99CB87-839E-3097-8D89-04D44C53B661}"/>
              </a:ext>
            </a:extLst>
          </p:cNvPr>
          <p:cNvSpPr/>
          <p:nvPr/>
        </p:nvSpPr>
        <p:spPr>
          <a:xfrm>
            <a:off x="6935153" y="1341439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6FD4AF-93C7-0327-EDB5-D92308F1E373}"/>
              </a:ext>
            </a:extLst>
          </p:cNvPr>
          <p:cNvSpPr/>
          <p:nvPr/>
        </p:nvSpPr>
        <p:spPr>
          <a:xfrm>
            <a:off x="6887473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5205BA-4623-BBA2-C5AA-D13D2CA62450}"/>
              </a:ext>
            </a:extLst>
          </p:cNvPr>
          <p:cNvSpPr txBox="1"/>
          <p:nvPr/>
        </p:nvSpPr>
        <p:spPr>
          <a:xfrm>
            <a:off x="911919" y="1690688"/>
            <a:ext cx="54249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Here, we </a:t>
            </a:r>
            <a:r>
              <a:rPr lang="en-US" sz="3200" b="1" dirty="0"/>
              <a:t>assign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2</a:t>
            </a:r>
            <a:r>
              <a:rPr lang="en-US" sz="3200" dirty="0"/>
              <a:t> to the variable x. </a:t>
            </a:r>
          </a:p>
          <a:p>
            <a:endParaRPr lang="en-US" sz="3200" dirty="0"/>
          </a:p>
          <a:p>
            <a:r>
              <a:rPr lang="en-US" sz="3200" dirty="0"/>
              <a:t>This means that we have put 2 in the box with the label x.</a:t>
            </a:r>
          </a:p>
          <a:p>
            <a:endParaRPr lang="en-US" sz="3200" dirty="0"/>
          </a:p>
          <a:p>
            <a:r>
              <a:rPr lang="en-US" sz="3200" dirty="0"/>
              <a:t>Note: the first time a variable is </a:t>
            </a:r>
            <a:r>
              <a:rPr lang="en-US" sz="3200" b="1" dirty="0"/>
              <a:t>assigned </a:t>
            </a:r>
            <a:r>
              <a:rPr lang="en-US" sz="3200" dirty="0"/>
              <a:t>is called </a:t>
            </a:r>
            <a:r>
              <a:rPr lang="en-US" sz="3200" b="1" dirty="0"/>
              <a:t>declaring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05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variable?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83025-83DD-D850-6EA2-1A154382D95C}"/>
              </a:ext>
            </a:extLst>
          </p:cNvPr>
          <p:cNvSpPr txBox="1"/>
          <p:nvPr/>
        </p:nvSpPr>
        <p:spPr>
          <a:xfrm>
            <a:off x="7364361" y="1258529"/>
            <a:ext cx="13244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8033979" y="2721842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9AFE78-BCD8-43C4-10C1-EB59AC8DEC19}"/>
              </a:ext>
            </a:extLst>
          </p:cNvPr>
          <p:cNvGraphicFramePr>
            <a:graphicFrameLocks noGrp="1"/>
          </p:cNvGraphicFramePr>
          <p:nvPr/>
        </p:nvGraphicFramePr>
        <p:xfrm>
          <a:off x="8510673" y="3316016"/>
          <a:ext cx="862831" cy="299558"/>
        </p:xfrm>
        <a:graphic>
          <a:graphicData uri="http://schemas.openxmlformats.org/drawingml/2006/table">
            <a:tbl>
              <a:tblPr/>
              <a:tblGrid>
                <a:gridCol w="235974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val="1784842163"/>
                    </a:ext>
                  </a:extLst>
                </a:gridCol>
                <a:gridCol w="390883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2995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lgDash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lgDash"/>
                    </a:lnT>
                    <a:lnB w="12700" cmpd="sng">
                      <a:solidFill>
                        <a:schemeClr val="tx1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lgDash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F99130-E333-22E5-EFB6-024A07562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68356"/>
              </p:ext>
            </p:extLst>
          </p:nvPr>
        </p:nvGraphicFramePr>
        <p:xfrm>
          <a:off x="9847625" y="3130675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float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5F99CB87-839E-3097-8D89-04D44C53B661}"/>
              </a:ext>
            </a:extLst>
          </p:cNvPr>
          <p:cNvSpPr/>
          <p:nvPr/>
        </p:nvSpPr>
        <p:spPr>
          <a:xfrm>
            <a:off x="6935153" y="1551782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87F813-BDA5-0E7B-CB44-BA7EEB95F718}"/>
              </a:ext>
            </a:extLst>
          </p:cNvPr>
          <p:cNvSpPr/>
          <p:nvPr/>
        </p:nvSpPr>
        <p:spPr>
          <a:xfrm>
            <a:off x="6887473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031FED-660C-4D27-B4AF-361E2F7A8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633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Variable is like a box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784F7-78F6-6788-948A-8BE35E1EA165}"/>
              </a:ext>
            </a:extLst>
          </p:cNvPr>
          <p:cNvSpPr txBox="1"/>
          <p:nvPr/>
        </p:nvSpPr>
        <p:spPr>
          <a:xfrm>
            <a:off x="838199" y="2458858"/>
            <a:ext cx="55252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</a:t>
            </a:r>
            <a:r>
              <a:rPr lang="en-US" sz="3200" b="1" dirty="0"/>
              <a:t>declare</a:t>
            </a:r>
            <a:r>
              <a:rPr lang="en-US" sz="3200" dirty="0"/>
              <a:t> y to be a variable, and </a:t>
            </a:r>
            <a:r>
              <a:rPr lang="en-US" sz="3200" b="1" dirty="0"/>
              <a:t>assign</a:t>
            </a:r>
            <a:r>
              <a:rPr lang="en-US" sz="3200" dirty="0"/>
              <a:t> the value of 1.5</a:t>
            </a:r>
          </a:p>
          <a:p>
            <a:endParaRPr lang="en-US" sz="3200" dirty="0"/>
          </a:p>
          <a:p>
            <a:r>
              <a:rPr lang="en-US" sz="3200" dirty="0"/>
              <a:t>When we </a:t>
            </a:r>
            <a:r>
              <a:rPr lang="en-US" sz="3200" b="1" dirty="0"/>
              <a:t>assign</a:t>
            </a:r>
            <a:r>
              <a:rPr lang="en-US" sz="3200" dirty="0"/>
              <a:t> a value to a variable, the variable’s label, contents, and data type are stored in memory</a:t>
            </a:r>
          </a:p>
        </p:txBody>
      </p:sp>
    </p:spTree>
    <p:extLst>
      <p:ext uri="{BB962C8B-B14F-4D97-AF65-F5344CB8AC3E}">
        <p14:creationId xmlns:p14="http://schemas.microsoft.com/office/powerpoint/2010/main" val="357121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variable?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83025-83DD-D850-6EA2-1A154382D95C}"/>
              </a:ext>
            </a:extLst>
          </p:cNvPr>
          <p:cNvSpPr txBox="1"/>
          <p:nvPr/>
        </p:nvSpPr>
        <p:spPr>
          <a:xfrm>
            <a:off x="7364361" y="1258529"/>
            <a:ext cx="13244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8033979" y="2721842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9AFE78-BCD8-43C4-10C1-EB59AC8DEC19}"/>
              </a:ext>
            </a:extLst>
          </p:cNvPr>
          <p:cNvGraphicFramePr>
            <a:graphicFrameLocks noGrp="1"/>
          </p:cNvGraphicFramePr>
          <p:nvPr/>
        </p:nvGraphicFramePr>
        <p:xfrm>
          <a:off x="8510673" y="3316016"/>
          <a:ext cx="862831" cy="299558"/>
        </p:xfrm>
        <a:graphic>
          <a:graphicData uri="http://schemas.openxmlformats.org/drawingml/2006/table">
            <a:tbl>
              <a:tblPr/>
              <a:tblGrid>
                <a:gridCol w="235974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val="1784842163"/>
                    </a:ext>
                  </a:extLst>
                </a:gridCol>
                <a:gridCol w="390883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2995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lgDash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lgDash"/>
                    </a:lnT>
                    <a:lnB w="12700" cmpd="sng">
                      <a:solidFill>
                        <a:schemeClr val="tx1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lgDash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F99130-E333-22E5-EFB6-024A07562638}"/>
              </a:ext>
            </a:extLst>
          </p:cNvPr>
          <p:cNvGraphicFramePr>
            <a:graphicFrameLocks noGrp="1"/>
          </p:cNvGraphicFramePr>
          <p:nvPr/>
        </p:nvGraphicFramePr>
        <p:xfrm>
          <a:off x="9847625" y="3130675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lgDash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lgDash"/>
                    </a:lnT>
                    <a:lnB w="12700" cmpd="sng">
                      <a:solidFill>
                        <a:schemeClr val="tx1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lgDash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A24501-EEDA-0C34-3A8D-205B5206D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6593"/>
              </p:ext>
            </p:extLst>
          </p:nvPr>
        </p:nvGraphicFramePr>
        <p:xfrm>
          <a:off x="9373504" y="3716185"/>
          <a:ext cx="1347021" cy="312314"/>
        </p:xfrm>
        <a:graphic>
          <a:graphicData uri="http://schemas.openxmlformats.org/drawingml/2006/table">
            <a:tbl>
              <a:tblPr/>
              <a:tblGrid>
                <a:gridCol w="344129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341875">
                  <a:extLst>
                    <a:ext uri="{9D8B030D-6E8A-4147-A177-3AD203B41FA5}">
                      <a16:colId xmlns:a16="http://schemas.microsoft.com/office/drawing/2014/main" val="4134849743"/>
                    </a:ext>
                  </a:extLst>
                </a:gridCol>
                <a:gridCol w="661017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12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float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5F99CB87-839E-3097-8D89-04D44C53B661}"/>
              </a:ext>
            </a:extLst>
          </p:cNvPr>
          <p:cNvSpPr/>
          <p:nvPr/>
        </p:nvSpPr>
        <p:spPr>
          <a:xfrm>
            <a:off x="6935153" y="1868065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DC63-AB3D-4B77-0E1A-A77E76527EC9}"/>
              </a:ext>
            </a:extLst>
          </p:cNvPr>
          <p:cNvSpPr/>
          <p:nvPr/>
        </p:nvSpPr>
        <p:spPr>
          <a:xfrm>
            <a:off x="6887473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210B4E-7BB2-95D8-C002-0E11A9588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633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Variable is like a box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978DA7-900A-B0E7-B271-4AA7D27C0229}"/>
              </a:ext>
            </a:extLst>
          </p:cNvPr>
          <p:cNvSpPr txBox="1"/>
          <p:nvPr/>
        </p:nvSpPr>
        <p:spPr>
          <a:xfrm>
            <a:off x="837423" y="2369574"/>
            <a:ext cx="5257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can then access the values in the variables by using the variable’s labels</a:t>
            </a:r>
          </a:p>
          <a:p>
            <a:endParaRPr lang="en-US" sz="3200" dirty="0"/>
          </a:p>
          <a:p>
            <a:r>
              <a:rPr lang="en-US" sz="3200" dirty="0"/>
              <a:t>The result is </a:t>
            </a:r>
            <a:r>
              <a:rPr lang="en-US" sz="3200" b="1" dirty="0"/>
              <a:t>assigned</a:t>
            </a:r>
            <a:r>
              <a:rPr lang="en-US" sz="3200" dirty="0"/>
              <a:t> to the variable 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3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variable?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83025-83DD-D850-6EA2-1A154382D95C}"/>
              </a:ext>
            </a:extLst>
          </p:cNvPr>
          <p:cNvSpPr txBox="1"/>
          <p:nvPr/>
        </p:nvSpPr>
        <p:spPr>
          <a:xfrm>
            <a:off x="7364361" y="1258529"/>
            <a:ext cx="13244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8033979" y="2721842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9AFE78-BCD8-43C4-10C1-EB59AC8DEC19}"/>
              </a:ext>
            </a:extLst>
          </p:cNvPr>
          <p:cNvGraphicFramePr>
            <a:graphicFrameLocks noGrp="1"/>
          </p:cNvGraphicFramePr>
          <p:nvPr/>
        </p:nvGraphicFramePr>
        <p:xfrm>
          <a:off x="8510673" y="3316016"/>
          <a:ext cx="862831" cy="299558"/>
        </p:xfrm>
        <a:graphic>
          <a:graphicData uri="http://schemas.openxmlformats.org/drawingml/2006/table">
            <a:tbl>
              <a:tblPr/>
              <a:tblGrid>
                <a:gridCol w="235974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35974">
                  <a:extLst>
                    <a:ext uri="{9D8B030D-6E8A-4147-A177-3AD203B41FA5}">
                      <a16:colId xmlns:a16="http://schemas.microsoft.com/office/drawing/2014/main" val="1784842163"/>
                    </a:ext>
                  </a:extLst>
                </a:gridCol>
                <a:gridCol w="390883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2995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lgDash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lgDash"/>
                    </a:lnT>
                    <a:lnB w="12700" cmpd="sng">
                      <a:solidFill>
                        <a:schemeClr val="tx1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lgDash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F99130-E333-22E5-EFB6-024A07562638}"/>
              </a:ext>
            </a:extLst>
          </p:cNvPr>
          <p:cNvGraphicFramePr>
            <a:graphicFrameLocks noGrp="1"/>
          </p:cNvGraphicFramePr>
          <p:nvPr/>
        </p:nvGraphicFramePr>
        <p:xfrm>
          <a:off x="9847625" y="3130675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lgDash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lgDash"/>
                    </a:lnT>
                    <a:lnB w="12700" cmpd="sng">
                      <a:solidFill>
                        <a:schemeClr val="tx1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lgDash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A24501-EEDA-0C34-3A8D-205B5206D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95598"/>
              </p:ext>
            </p:extLst>
          </p:nvPr>
        </p:nvGraphicFramePr>
        <p:xfrm>
          <a:off x="9373504" y="3716185"/>
          <a:ext cx="1347021" cy="312314"/>
        </p:xfrm>
        <a:graphic>
          <a:graphicData uri="http://schemas.openxmlformats.org/drawingml/2006/table">
            <a:tbl>
              <a:tblPr/>
              <a:tblGrid>
                <a:gridCol w="344129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341875">
                  <a:extLst>
                    <a:ext uri="{9D8B030D-6E8A-4147-A177-3AD203B41FA5}">
                      <a16:colId xmlns:a16="http://schemas.microsoft.com/office/drawing/2014/main" val="4134849743"/>
                    </a:ext>
                  </a:extLst>
                </a:gridCol>
                <a:gridCol w="661017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12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5F99CB87-839E-3097-8D89-04D44C53B661}"/>
              </a:ext>
            </a:extLst>
          </p:cNvPr>
          <p:cNvSpPr/>
          <p:nvPr/>
        </p:nvSpPr>
        <p:spPr>
          <a:xfrm>
            <a:off x="6935153" y="2173632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31B443-7ABB-F126-73FE-27E36BBDC7A5}"/>
              </a:ext>
            </a:extLst>
          </p:cNvPr>
          <p:cNvSpPr/>
          <p:nvPr/>
        </p:nvSpPr>
        <p:spPr>
          <a:xfrm>
            <a:off x="6887473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3.5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3071A8-5513-168E-9761-068C47F45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633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Variable is like a box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8DF2B3-61B8-F285-C9EB-FCAD515BEF64}"/>
              </a:ext>
            </a:extLst>
          </p:cNvPr>
          <p:cNvSpPr txBox="1"/>
          <p:nvPr/>
        </p:nvSpPr>
        <p:spPr>
          <a:xfrm>
            <a:off x="838200" y="2366505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see the value of a variable, you can </a:t>
            </a:r>
            <a:r>
              <a:rPr lang="en-US" sz="3200" dirty="0">
                <a:latin typeface="Consolas" panose="020B0609020204030204" pitchFamily="49" charset="0"/>
              </a:rPr>
              <a:t>print</a:t>
            </a:r>
            <a:r>
              <a:rPr lang="en-US" sz="3200" dirty="0"/>
              <a:t> it. </a:t>
            </a:r>
          </a:p>
          <a:p>
            <a:endParaRPr lang="en-US" sz="3200" dirty="0"/>
          </a:p>
          <a:p>
            <a:r>
              <a:rPr lang="en-US" sz="3200" dirty="0"/>
              <a:t>When printed, the result appears in the output</a:t>
            </a:r>
          </a:p>
        </p:txBody>
      </p:sp>
    </p:spTree>
    <p:extLst>
      <p:ext uri="{BB962C8B-B14F-4D97-AF65-F5344CB8AC3E}">
        <p14:creationId xmlns:p14="http://schemas.microsoft.com/office/powerpoint/2010/main" val="170174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Memory Diagrams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Memory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41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Memory diagrams show the values of variables stored in 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6397264" y="1041155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76762-1BA7-58C6-C010-8E522E758AA4}"/>
              </a:ext>
            </a:extLst>
          </p:cNvPr>
          <p:cNvSpPr/>
          <p:nvPr/>
        </p:nvSpPr>
        <p:spPr>
          <a:xfrm>
            <a:off x="6484351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ECF0277-5981-77B1-5B96-F2108280D503}"/>
              </a:ext>
            </a:extLst>
          </p:cNvPr>
          <p:cNvSpPr/>
          <p:nvPr/>
        </p:nvSpPr>
        <p:spPr>
          <a:xfrm>
            <a:off x="9975490" y="2070894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F5AFD-F4FB-41C1-3B8F-EEDC9E1D0AF9}"/>
              </a:ext>
            </a:extLst>
          </p:cNvPr>
          <p:cNvSpPr txBox="1"/>
          <p:nvPr/>
        </p:nvSpPr>
        <p:spPr>
          <a:xfrm>
            <a:off x="838200" y="3765755"/>
            <a:ext cx="4726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will see them throughout the semester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2F314-6545-9E77-49B0-C99F32230C1D}"/>
              </a:ext>
            </a:extLst>
          </p:cNvPr>
          <p:cNvSpPr txBox="1"/>
          <p:nvPr/>
        </p:nvSpPr>
        <p:spPr>
          <a:xfrm>
            <a:off x="10404698" y="2209800"/>
            <a:ext cx="132440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13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630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Memory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41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Memory diagrams show the values of variables stored in 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6397264" y="1041155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76762-1BA7-58C6-C010-8E522E758AA4}"/>
              </a:ext>
            </a:extLst>
          </p:cNvPr>
          <p:cNvSpPr/>
          <p:nvPr/>
        </p:nvSpPr>
        <p:spPr>
          <a:xfrm>
            <a:off x="6484351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ECF0277-5981-77B1-5B96-F2108280D503}"/>
              </a:ext>
            </a:extLst>
          </p:cNvPr>
          <p:cNvSpPr/>
          <p:nvPr/>
        </p:nvSpPr>
        <p:spPr>
          <a:xfrm>
            <a:off x="9975490" y="2227006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F5AFD-F4FB-41C1-3B8F-EEDC9E1D0AF9}"/>
              </a:ext>
            </a:extLst>
          </p:cNvPr>
          <p:cNvSpPr txBox="1"/>
          <p:nvPr/>
        </p:nvSpPr>
        <p:spPr>
          <a:xfrm>
            <a:off x="838200" y="3765755"/>
            <a:ext cx="4726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New stuff (or important stuff) will be written in </a:t>
            </a:r>
            <a:r>
              <a:rPr lang="en-US" sz="3200" dirty="0">
                <a:solidFill>
                  <a:srgbClr val="FF0000"/>
                </a:solidFill>
              </a:rPr>
              <a:t>red </a:t>
            </a:r>
            <a:r>
              <a:rPr lang="en-US" sz="3200" dirty="0"/>
              <a:t>in the memory diagram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ECE113-111A-48BA-80B8-F21DE6D0E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837338"/>
              </p:ext>
            </p:extLst>
          </p:nvPr>
        </p:nvGraphicFramePr>
        <p:xfrm>
          <a:off x="6683450" y="1544685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5511DA-D338-ADE8-7B54-FD71BD810926}"/>
              </a:ext>
            </a:extLst>
          </p:cNvPr>
          <p:cNvSpPr txBox="1"/>
          <p:nvPr/>
        </p:nvSpPr>
        <p:spPr>
          <a:xfrm>
            <a:off x="10404698" y="2209800"/>
            <a:ext cx="132440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13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884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Participation 1 due Thursday</a:t>
            </a:r>
          </a:p>
          <a:p>
            <a:pPr lvl="1"/>
            <a:r>
              <a:rPr lang="en-US" sz="2000" dirty="0"/>
              <a:t>This is the </a:t>
            </a:r>
            <a:r>
              <a:rPr lang="en-US" sz="2000" dirty="0" err="1"/>
              <a:t>Zybook</a:t>
            </a:r>
            <a:r>
              <a:rPr lang="en-US" sz="2000" dirty="0"/>
              <a:t> Reading</a:t>
            </a:r>
          </a:p>
          <a:p>
            <a:pPr marL="0" indent="0">
              <a:buNone/>
            </a:pPr>
            <a:r>
              <a:rPr lang="en-US" sz="2400" dirty="0"/>
              <a:t>Quiz 2 due Thursday</a:t>
            </a:r>
          </a:p>
          <a:p>
            <a:pPr lvl="1"/>
            <a:r>
              <a:rPr lang="en-US" sz="2000" dirty="0"/>
              <a:t>9 Questions</a:t>
            </a:r>
          </a:p>
          <a:p>
            <a:pPr lvl="1"/>
            <a:r>
              <a:rPr lang="en-US" sz="2000" dirty="0"/>
              <a:t>Every time you take the quiz it won't necessarily be identical</a:t>
            </a:r>
          </a:p>
          <a:p>
            <a:pPr lvl="1"/>
            <a:r>
              <a:rPr lang="en-US" sz="2000" dirty="0"/>
              <a:t>Covers week 1 material (including Participation 1)</a:t>
            </a:r>
          </a:p>
          <a:p>
            <a:pPr marL="0" indent="0">
              <a:buNone/>
            </a:pPr>
            <a:r>
              <a:rPr lang="en-US" sz="2400" dirty="0"/>
              <a:t>HW1 will be released this week</a:t>
            </a:r>
          </a:p>
          <a:p>
            <a:pPr marL="0" indent="0">
              <a:buNone/>
            </a:pPr>
            <a:r>
              <a:rPr lang="en-US" sz="2400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Memory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41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Memory diagrams show the values of variables stored in 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6397264" y="1041155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76762-1BA7-58C6-C010-8E522E758AA4}"/>
              </a:ext>
            </a:extLst>
          </p:cNvPr>
          <p:cNvSpPr/>
          <p:nvPr/>
        </p:nvSpPr>
        <p:spPr>
          <a:xfrm>
            <a:off x="6484351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ECF0277-5981-77B1-5B96-F2108280D503}"/>
              </a:ext>
            </a:extLst>
          </p:cNvPr>
          <p:cNvSpPr/>
          <p:nvPr/>
        </p:nvSpPr>
        <p:spPr>
          <a:xfrm>
            <a:off x="9979365" y="2535135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F5AFD-F4FB-41C1-3B8F-EEDC9E1D0AF9}"/>
              </a:ext>
            </a:extLst>
          </p:cNvPr>
          <p:cNvSpPr txBox="1"/>
          <p:nvPr/>
        </p:nvSpPr>
        <p:spPr>
          <a:xfrm>
            <a:off x="838200" y="3765755"/>
            <a:ext cx="4726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 diagrams are very helpful for understanding a program, we’ll be making them for an activity later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ECE113-111A-48BA-80B8-F21DE6D0E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65660"/>
              </p:ext>
            </p:extLst>
          </p:nvPr>
        </p:nvGraphicFramePr>
        <p:xfrm>
          <a:off x="6683450" y="1544685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BAF853-80AD-C466-FA78-72EA38970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4064"/>
              </p:ext>
            </p:extLst>
          </p:nvPr>
        </p:nvGraphicFramePr>
        <p:xfrm>
          <a:off x="8057174" y="1701952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C0D515-996F-9046-81FE-E7C7FF059800}"/>
              </a:ext>
            </a:extLst>
          </p:cNvPr>
          <p:cNvSpPr txBox="1"/>
          <p:nvPr/>
        </p:nvSpPr>
        <p:spPr>
          <a:xfrm>
            <a:off x="10404698" y="2209800"/>
            <a:ext cx="132440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13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521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Memory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41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Memory diagrams show the values of variables stored in 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6397264" y="1041155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76762-1BA7-58C6-C010-8E522E758AA4}"/>
              </a:ext>
            </a:extLst>
          </p:cNvPr>
          <p:cNvSpPr/>
          <p:nvPr/>
        </p:nvSpPr>
        <p:spPr>
          <a:xfrm>
            <a:off x="6484351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ECF0277-5981-77B1-5B96-F2108280D503}"/>
              </a:ext>
            </a:extLst>
          </p:cNvPr>
          <p:cNvSpPr/>
          <p:nvPr/>
        </p:nvSpPr>
        <p:spPr>
          <a:xfrm>
            <a:off x="9975490" y="2777116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ECE113-111A-48BA-80B8-F21DE6D0E9C5}"/>
              </a:ext>
            </a:extLst>
          </p:cNvPr>
          <p:cNvGraphicFramePr>
            <a:graphicFrameLocks noGrp="1"/>
          </p:cNvGraphicFramePr>
          <p:nvPr/>
        </p:nvGraphicFramePr>
        <p:xfrm>
          <a:off x="6683450" y="1544685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BAF853-80AD-C466-FA78-72EA38970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74632"/>
              </p:ext>
            </p:extLst>
          </p:nvPr>
        </p:nvGraphicFramePr>
        <p:xfrm>
          <a:off x="8057174" y="1701952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278B79-A03D-9902-294A-6C40EFD0D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64956"/>
              </p:ext>
            </p:extLst>
          </p:nvPr>
        </p:nvGraphicFramePr>
        <p:xfrm>
          <a:off x="6888931" y="2131570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7E425D-D92E-0862-8F8F-6F3717FE8EC1}"/>
              </a:ext>
            </a:extLst>
          </p:cNvPr>
          <p:cNvSpPr txBox="1"/>
          <p:nvPr/>
        </p:nvSpPr>
        <p:spPr>
          <a:xfrm>
            <a:off x="10404698" y="2209800"/>
            <a:ext cx="132440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13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092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Memory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41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Memory diagrams show the values of variables stored in 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6397264" y="1041155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76762-1BA7-58C6-C010-8E522E758AA4}"/>
              </a:ext>
            </a:extLst>
          </p:cNvPr>
          <p:cNvSpPr/>
          <p:nvPr/>
        </p:nvSpPr>
        <p:spPr>
          <a:xfrm>
            <a:off x="6484351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25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ECF0277-5981-77B1-5B96-F2108280D503}"/>
              </a:ext>
            </a:extLst>
          </p:cNvPr>
          <p:cNvSpPr/>
          <p:nvPr/>
        </p:nvSpPr>
        <p:spPr>
          <a:xfrm>
            <a:off x="9975490" y="3105739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F5AFD-F4FB-41C1-3B8F-EEDC9E1D0AF9}"/>
              </a:ext>
            </a:extLst>
          </p:cNvPr>
          <p:cNvSpPr txBox="1"/>
          <p:nvPr/>
        </p:nvSpPr>
        <p:spPr>
          <a:xfrm>
            <a:off x="838200" y="3765755"/>
            <a:ext cx="4726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Remember: in a python file, to see the value of a variable, you need to </a:t>
            </a:r>
            <a:r>
              <a:rPr lang="en-US" sz="3200" dirty="0">
                <a:latin typeface="Consolas" panose="020B0609020204030204" pitchFamily="49" charset="0"/>
              </a:rPr>
              <a:t>print</a:t>
            </a:r>
            <a:r>
              <a:rPr lang="en-US" sz="3200" dirty="0"/>
              <a:t> it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ECE113-111A-48BA-80B8-F21DE6D0E9C5}"/>
              </a:ext>
            </a:extLst>
          </p:cNvPr>
          <p:cNvGraphicFramePr>
            <a:graphicFrameLocks noGrp="1"/>
          </p:cNvGraphicFramePr>
          <p:nvPr/>
        </p:nvGraphicFramePr>
        <p:xfrm>
          <a:off x="6683450" y="1544685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BAF853-80AD-C466-FA78-72EA38970ABE}"/>
              </a:ext>
            </a:extLst>
          </p:cNvPr>
          <p:cNvGraphicFramePr>
            <a:graphicFrameLocks noGrp="1"/>
          </p:cNvGraphicFramePr>
          <p:nvPr/>
        </p:nvGraphicFramePr>
        <p:xfrm>
          <a:off x="8057174" y="1701952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278B79-A03D-9902-294A-6C40EFD0D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31722"/>
              </p:ext>
            </p:extLst>
          </p:nvPr>
        </p:nvGraphicFramePr>
        <p:xfrm>
          <a:off x="6888931" y="2131570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45E327B-BC61-9E71-887E-2B2C6654CFDD}"/>
              </a:ext>
            </a:extLst>
          </p:cNvPr>
          <p:cNvSpPr txBox="1"/>
          <p:nvPr/>
        </p:nvSpPr>
        <p:spPr>
          <a:xfrm>
            <a:off x="10404698" y="2209800"/>
            <a:ext cx="132440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13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8044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Memory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41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Memory diagrams show the values of variables stored in memory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83025-83DD-D850-6EA2-1A154382D95C}"/>
              </a:ext>
            </a:extLst>
          </p:cNvPr>
          <p:cNvSpPr txBox="1"/>
          <p:nvPr/>
        </p:nvSpPr>
        <p:spPr>
          <a:xfrm>
            <a:off x="10404698" y="2209800"/>
            <a:ext cx="132440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13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6397264" y="1041155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76762-1BA7-58C6-C010-8E522E758AA4}"/>
              </a:ext>
            </a:extLst>
          </p:cNvPr>
          <p:cNvSpPr/>
          <p:nvPr/>
        </p:nvSpPr>
        <p:spPr>
          <a:xfrm>
            <a:off x="6484351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 25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F5AFD-F4FB-41C1-3B8F-EEDC9E1D0AF9}"/>
              </a:ext>
            </a:extLst>
          </p:cNvPr>
          <p:cNvSpPr txBox="1"/>
          <p:nvPr/>
        </p:nvSpPr>
        <p:spPr>
          <a:xfrm>
            <a:off x="838200" y="3765755"/>
            <a:ext cx="4726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Notice: c is not recalculated. It stays until c is </a:t>
            </a:r>
            <a:r>
              <a:rPr lang="en-US" sz="3200" b="1" dirty="0"/>
              <a:t>assigned</a:t>
            </a:r>
            <a:r>
              <a:rPr lang="en-US" sz="3200" dirty="0"/>
              <a:t> to a new value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ECE113-111A-48BA-80B8-F21DE6D0E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089607"/>
              </p:ext>
            </p:extLst>
          </p:nvPr>
        </p:nvGraphicFramePr>
        <p:xfrm>
          <a:off x="6683450" y="1544685"/>
          <a:ext cx="1202253" cy="335120"/>
        </p:xfrm>
        <a:graphic>
          <a:graphicData uri="http://schemas.openxmlformats.org/drawingml/2006/table">
            <a:tbl>
              <a:tblPr/>
              <a:tblGrid>
                <a:gridCol w="328802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328802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544649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-1.5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float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BAF853-80AD-C466-FA78-72EA38970ABE}"/>
              </a:ext>
            </a:extLst>
          </p:cNvPr>
          <p:cNvGraphicFramePr>
            <a:graphicFrameLocks noGrp="1"/>
          </p:cNvGraphicFramePr>
          <p:nvPr/>
        </p:nvGraphicFramePr>
        <p:xfrm>
          <a:off x="8057174" y="1701952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278B79-A03D-9902-294A-6C40EFD0D501}"/>
              </a:ext>
            </a:extLst>
          </p:cNvPr>
          <p:cNvGraphicFramePr>
            <a:graphicFrameLocks noGrp="1"/>
          </p:cNvGraphicFramePr>
          <p:nvPr/>
        </p:nvGraphicFramePr>
        <p:xfrm>
          <a:off x="6888931" y="2131570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31FF112C-070A-DED2-E55B-A09C6796AF24}"/>
              </a:ext>
            </a:extLst>
          </p:cNvPr>
          <p:cNvSpPr/>
          <p:nvPr/>
        </p:nvSpPr>
        <p:spPr>
          <a:xfrm>
            <a:off x="9975490" y="3383551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5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Memory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41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Memory diagrams show the values of variables stored in memory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83025-83DD-D850-6EA2-1A154382D95C}"/>
              </a:ext>
            </a:extLst>
          </p:cNvPr>
          <p:cNvSpPr txBox="1"/>
          <p:nvPr/>
        </p:nvSpPr>
        <p:spPr>
          <a:xfrm>
            <a:off x="10404698" y="2209800"/>
            <a:ext cx="132440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13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6397264" y="1041155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76762-1BA7-58C6-C010-8E522E758AA4}"/>
              </a:ext>
            </a:extLst>
          </p:cNvPr>
          <p:cNvSpPr/>
          <p:nvPr/>
        </p:nvSpPr>
        <p:spPr>
          <a:xfrm>
            <a:off x="6484351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 25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F5AFD-F4FB-41C1-3B8F-EEDC9E1D0AF9}"/>
              </a:ext>
            </a:extLst>
          </p:cNvPr>
          <p:cNvSpPr txBox="1"/>
          <p:nvPr/>
        </p:nvSpPr>
        <p:spPr>
          <a:xfrm>
            <a:off x="838200" y="3765755"/>
            <a:ext cx="4726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 is now </a:t>
            </a:r>
            <a:r>
              <a:rPr lang="en-US" sz="3200" b="1" dirty="0"/>
              <a:t>assigned </a:t>
            </a:r>
            <a:r>
              <a:rPr lang="en-US" sz="3200" dirty="0"/>
              <a:t>the value of -14.5. This is a float, so c’s type changes too</a:t>
            </a:r>
            <a:endParaRPr lang="en-US" sz="32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ECE113-111A-48BA-80B8-F21DE6D0E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64145"/>
              </p:ext>
            </p:extLst>
          </p:nvPr>
        </p:nvGraphicFramePr>
        <p:xfrm>
          <a:off x="6683450" y="1544685"/>
          <a:ext cx="1202253" cy="335120"/>
        </p:xfrm>
        <a:graphic>
          <a:graphicData uri="http://schemas.openxmlformats.org/drawingml/2006/table">
            <a:tbl>
              <a:tblPr/>
              <a:tblGrid>
                <a:gridCol w="328802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328802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544649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float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BAF853-80AD-C466-FA78-72EA38970ABE}"/>
              </a:ext>
            </a:extLst>
          </p:cNvPr>
          <p:cNvGraphicFramePr>
            <a:graphicFrameLocks noGrp="1"/>
          </p:cNvGraphicFramePr>
          <p:nvPr/>
        </p:nvGraphicFramePr>
        <p:xfrm>
          <a:off x="8057174" y="1701952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278B79-A03D-9902-294A-6C40EFD0D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09189"/>
              </p:ext>
            </p:extLst>
          </p:nvPr>
        </p:nvGraphicFramePr>
        <p:xfrm>
          <a:off x="6888931" y="2131570"/>
          <a:ext cx="1468488" cy="33512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504778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665260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-14.5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float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31FF112C-070A-DED2-E55B-A09C6796AF24}"/>
              </a:ext>
            </a:extLst>
          </p:cNvPr>
          <p:cNvSpPr/>
          <p:nvPr/>
        </p:nvSpPr>
        <p:spPr>
          <a:xfrm>
            <a:off x="9975490" y="3626849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39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Memory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41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Memory diagrams show the values of variables stored in memory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83025-83DD-D850-6EA2-1A154382D95C}"/>
              </a:ext>
            </a:extLst>
          </p:cNvPr>
          <p:cNvSpPr txBox="1"/>
          <p:nvPr/>
        </p:nvSpPr>
        <p:spPr>
          <a:xfrm>
            <a:off x="10404698" y="2209800"/>
            <a:ext cx="132440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13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21FD-959F-6A79-197D-2579E205A492}"/>
              </a:ext>
            </a:extLst>
          </p:cNvPr>
          <p:cNvSpPr/>
          <p:nvPr/>
        </p:nvSpPr>
        <p:spPr>
          <a:xfrm>
            <a:off x="6397264" y="1041155"/>
            <a:ext cx="3319821" cy="1677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76762-1BA7-58C6-C010-8E522E758AA4}"/>
              </a:ext>
            </a:extLst>
          </p:cNvPr>
          <p:cNvSpPr/>
          <p:nvPr/>
        </p:nvSpPr>
        <p:spPr>
          <a:xfrm>
            <a:off x="6484351" y="4662127"/>
            <a:ext cx="3081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Output: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 25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-14.5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&gt;&gt;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ECE113-111A-48BA-80B8-F21DE6D0E9C5}"/>
              </a:ext>
            </a:extLst>
          </p:cNvPr>
          <p:cNvGraphicFramePr>
            <a:graphicFrameLocks noGrp="1"/>
          </p:cNvGraphicFramePr>
          <p:nvPr/>
        </p:nvGraphicFramePr>
        <p:xfrm>
          <a:off x="6683450" y="1544685"/>
          <a:ext cx="1202253" cy="335120"/>
        </p:xfrm>
        <a:graphic>
          <a:graphicData uri="http://schemas.openxmlformats.org/drawingml/2006/table">
            <a:tbl>
              <a:tblPr/>
              <a:tblGrid>
                <a:gridCol w="328802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328802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544649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float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BAF853-80AD-C466-FA78-72EA38970ABE}"/>
              </a:ext>
            </a:extLst>
          </p:cNvPr>
          <p:cNvGraphicFramePr>
            <a:graphicFrameLocks noGrp="1"/>
          </p:cNvGraphicFramePr>
          <p:nvPr/>
        </p:nvGraphicFramePr>
        <p:xfrm>
          <a:off x="8057174" y="1701952"/>
          <a:ext cx="996771" cy="335120"/>
        </p:xfrm>
        <a:graphic>
          <a:graphicData uri="http://schemas.openxmlformats.org/drawingml/2006/table">
            <a:tbl>
              <a:tblPr/>
              <a:tblGrid>
                <a:gridCol w="272605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272605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278B79-A03D-9902-294A-6C40EFD0D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26563"/>
              </p:ext>
            </p:extLst>
          </p:nvPr>
        </p:nvGraphicFramePr>
        <p:xfrm>
          <a:off x="6888931" y="2131570"/>
          <a:ext cx="1468488" cy="33512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504778">
                  <a:extLst>
                    <a:ext uri="{9D8B030D-6E8A-4147-A177-3AD203B41FA5}">
                      <a16:colId xmlns:a16="http://schemas.microsoft.com/office/drawing/2014/main" val="3266323226"/>
                    </a:ext>
                  </a:extLst>
                </a:gridCol>
                <a:gridCol w="665260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-14.5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float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31FF112C-070A-DED2-E55B-A09C6796AF24}"/>
              </a:ext>
            </a:extLst>
          </p:cNvPr>
          <p:cNvSpPr/>
          <p:nvPr/>
        </p:nvSpPr>
        <p:spPr>
          <a:xfrm>
            <a:off x="9975490" y="3943649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9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Memory Diagram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64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Create a Memory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Create a Memory diagram for each point with an arrow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Remember, an int * str = string repeated that number of times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When done, compare with a neighbor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8147F-CBC7-5E99-9D41-8728ECB8EA21}"/>
              </a:ext>
            </a:extLst>
          </p:cNvPr>
          <p:cNvSpPr txBox="1"/>
          <p:nvPr/>
        </p:nvSpPr>
        <p:spPr>
          <a:xfrm>
            <a:off x="7885471" y="1514168"/>
            <a:ext cx="4128053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de-DE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de-DE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de-DE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de-DE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de-DE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de-DE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endParaRPr lang="de-DE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de-DE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e-DE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de-DE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'Milk'</a:t>
            </a:r>
            <a:endParaRPr lang="de-DE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de-DE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de-DE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de-DE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e-DE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de-DE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</a:t>
            </a:r>
            <a:endParaRPr lang="de-DE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de-DE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de-DE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de-DE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</a:t>
            </a:r>
            <a:endParaRPr lang="de-DE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de-DE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de-DE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de-DE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'Eggs'</a:t>
            </a:r>
            <a:r>
              <a:rPr lang="de-DE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(</a:t>
            </a:r>
            <a:r>
              <a:rPr lang="de-DE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de-DE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de-DE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de-DE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799D6DC-6F76-6E7A-3B07-B2CA7DD67D18}"/>
              </a:ext>
            </a:extLst>
          </p:cNvPr>
          <p:cNvSpPr/>
          <p:nvPr/>
        </p:nvSpPr>
        <p:spPr>
          <a:xfrm>
            <a:off x="7374194" y="2664542"/>
            <a:ext cx="589936" cy="3736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60E8BB4-B9F0-2337-B165-D2AFCF30E623}"/>
              </a:ext>
            </a:extLst>
          </p:cNvPr>
          <p:cNvSpPr/>
          <p:nvPr/>
        </p:nvSpPr>
        <p:spPr>
          <a:xfrm>
            <a:off x="7374194" y="3093886"/>
            <a:ext cx="589936" cy="3736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641BDF-C259-6819-FA8B-E4DAE17C0963}"/>
              </a:ext>
            </a:extLst>
          </p:cNvPr>
          <p:cNvSpPr/>
          <p:nvPr/>
        </p:nvSpPr>
        <p:spPr>
          <a:xfrm>
            <a:off x="7374194" y="3523230"/>
            <a:ext cx="589936" cy="3736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68910B2-D2AA-5DC3-F76A-9AC3BA11E8E5}"/>
              </a:ext>
            </a:extLst>
          </p:cNvPr>
          <p:cNvSpPr/>
          <p:nvPr/>
        </p:nvSpPr>
        <p:spPr>
          <a:xfrm>
            <a:off x="7364362" y="3952574"/>
            <a:ext cx="589936" cy="3736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2" name="Picture 11" descr="A picture containing fresh, vegetable">
            <a:extLst>
              <a:ext uri="{FF2B5EF4-FFF2-40B4-BE49-F238E27FC236}">
                <a16:creationId xmlns:a16="http://schemas.microsoft.com/office/drawing/2014/main" id="{A74D7187-E6C9-D822-378B-5442F2F5C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7" y="4381918"/>
            <a:ext cx="3289086" cy="21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9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Naming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45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Variable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variable’s label is called its </a:t>
            </a:r>
            <a:r>
              <a:rPr lang="en-US" sz="3200" b="1" dirty="0"/>
              <a:t>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It must start with a letter or an underscore ‘_’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Can only contain numbers, letters, and underscores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Names are Case Sensitive</a:t>
            </a:r>
          </a:p>
          <a:p>
            <a:pPr lvl="1"/>
            <a:r>
              <a:rPr lang="en-US" sz="2800" dirty="0"/>
              <a:t>‘Jerry’ is not ‘jerry’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40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Logic and Objects</a:t>
            </a:r>
          </a:p>
          <a:p>
            <a:pPr marL="457200" lvl="1" indent="0">
              <a:buNone/>
            </a:pPr>
            <a:r>
              <a:rPr lang="en-US" sz="2800" dirty="0"/>
              <a:t>What makes a program</a:t>
            </a:r>
          </a:p>
          <a:p>
            <a:pPr marL="0" indent="0">
              <a:buNone/>
            </a:pPr>
            <a:r>
              <a:rPr lang="en-US" dirty="0"/>
              <a:t>Variables</a:t>
            </a:r>
          </a:p>
          <a:p>
            <a:pPr marL="457200" lvl="1" indent="0">
              <a:buNone/>
            </a:pPr>
            <a:r>
              <a:rPr lang="en-US" sz="2800" dirty="0"/>
              <a:t>Storing something for later</a:t>
            </a:r>
          </a:p>
          <a:p>
            <a:pPr marL="0" indent="0">
              <a:buNone/>
            </a:pPr>
            <a:r>
              <a:rPr lang="en-US" dirty="0"/>
              <a:t>Memory Diagrams</a:t>
            </a:r>
          </a:p>
          <a:p>
            <a:pPr marL="457200" lvl="1" indent="0">
              <a:buNone/>
            </a:pPr>
            <a:r>
              <a:rPr lang="en-US" sz="2800" dirty="0"/>
              <a:t>How to make and read them</a:t>
            </a:r>
          </a:p>
          <a:p>
            <a:pPr marL="0" indent="0">
              <a:buNone/>
            </a:pPr>
            <a:r>
              <a:rPr lang="en-US" dirty="0"/>
              <a:t>Input Function</a:t>
            </a:r>
          </a:p>
          <a:p>
            <a:pPr marL="457200" lvl="1" indent="0">
              <a:buNone/>
            </a:pPr>
            <a:r>
              <a:rPr lang="en-US" sz="2800" dirty="0"/>
              <a:t>What is it? How do I use it?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Variable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variable’s label is called its </a:t>
            </a:r>
            <a:r>
              <a:rPr lang="en-US" sz="3200" b="1" dirty="0"/>
              <a:t>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It must start with a letter or an underscore ‘_’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Can only contain numbers, letters, and underscores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Names are Case Sensitive</a:t>
            </a:r>
          </a:p>
          <a:p>
            <a:pPr lvl="1"/>
            <a:r>
              <a:rPr lang="en-US" sz="2800" dirty="0"/>
              <a:t>‘Jerry’ is not ‘jerry’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57E94-B989-111C-484D-349283428BF4}"/>
              </a:ext>
            </a:extLst>
          </p:cNvPr>
          <p:cNvSpPr txBox="1"/>
          <p:nvPr/>
        </p:nvSpPr>
        <p:spPr>
          <a:xfrm>
            <a:off x="6685937" y="206477"/>
            <a:ext cx="44428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Which of the following are Invalid variable names?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pen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Pineapple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_apple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pen_2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2_pen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Apple’s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apples?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APPLES!!!!</a:t>
            </a:r>
          </a:p>
        </p:txBody>
      </p:sp>
    </p:spTree>
    <p:extLst>
      <p:ext uri="{BB962C8B-B14F-4D97-AF65-F5344CB8AC3E}">
        <p14:creationId xmlns:p14="http://schemas.microsoft.com/office/powerpoint/2010/main" val="1650440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Variable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variable’s label is called its </a:t>
            </a:r>
            <a:r>
              <a:rPr lang="en-US" sz="3200" b="1" dirty="0"/>
              <a:t>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It must start with a letter or an underscore ‘_’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Can only contain numbers, letters, and underscores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Names are Case Sensitive</a:t>
            </a:r>
          </a:p>
          <a:p>
            <a:pPr lvl="1"/>
            <a:r>
              <a:rPr lang="en-US" sz="2800" dirty="0"/>
              <a:t>‘</a:t>
            </a:r>
            <a:r>
              <a:rPr lang="en-US" sz="2800" dirty="0">
                <a:latin typeface="Consolas" panose="020B0609020204030204" pitchFamily="49" charset="0"/>
              </a:rPr>
              <a:t>Jerry</a:t>
            </a:r>
            <a:r>
              <a:rPr lang="en-US" sz="2800" dirty="0"/>
              <a:t>’ is not ‘</a:t>
            </a:r>
            <a:r>
              <a:rPr lang="en-US" sz="2800" dirty="0">
                <a:latin typeface="Consolas" panose="020B0609020204030204" pitchFamily="49" charset="0"/>
              </a:rPr>
              <a:t>jerry</a:t>
            </a:r>
            <a:r>
              <a:rPr lang="en-US" sz="2800" dirty="0"/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57E94-B989-111C-484D-349283428BF4}"/>
              </a:ext>
            </a:extLst>
          </p:cNvPr>
          <p:cNvSpPr txBox="1"/>
          <p:nvPr/>
        </p:nvSpPr>
        <p:spPr>
          <a:xfrm>
            <a:off x="6685937" y="206477"/>
            <a:ext cx="44428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Which of the following are Invalid variable names?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pen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Pineapple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_apple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pen_2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2_pen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Apple’s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apples?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APPLES!!!!</a:t>
            </a:r>
          </a:p>
        </p:txBody>
      </p:sp>
    </p:spTree>
    <p:extLst>
      <p:ext uri="{BB962C8B-B14F-4D97-AF65-F5344CB8AC3E}">
        <p14:creationId xmlns:p14="http://schemas.microsoft.com/office/powerpoint/2010/main" val="679920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Variable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98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should have a variable’s name describe the value it holds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4C9C1-CDEA-2EFD-96A4-D70ADB02FF62}"/>
              </a:ext>
            </a:extLst>
          </p:cNvPr>
          <p:cNvSpPr txBox="1"/>
          <p:nvPr/>
        </p:nvSpPr>
        <p:spPr>
          <a:xfrm>
            <a:off x="838200" y="2812026"/>
            <a:ext cx="93602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'What is your name?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favorite_num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'What is your favorite number?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fav_num_int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favorite_num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fav_num_squared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fav_num_int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2F46DD-F332-48E6-3EDA-F38C800AD76E}"/>
              </a:ext>
            </a:extLst>
          </p:cNvPr>
          <p:cNvSpPr txBox="1">
            <a:spLocks/>
          </p:cNvSpPr>
          <p:nvPr/>
        </p:nvSpPr>
        <p:spPr>
          <a:xfrm>
            <a:off x="4673177" y="4759606"/>
            <a:ext cx="5525278" cy="98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This way, it’s easier to tell what value each variable has!</a:t>
            </a:r>
          </a:p>
        </p:txBody>
      </p:sp>
    </p:spTree>
    <p:extLst>
      <p:ext uri="{BB962C8B-B14F-4D97-AF65-F5344CB8AC3E}">
        <p14:creationId xmlns:p14="http://schemas.microsoft.com/office/powerpoint/2010/main" val="3885967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The input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65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407" y="1442166"/>
            <a:ext cx="5346290" cy="1124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>
                <a:latin typeface="Consolas" panose="020B0609020204030204" pitchFamily="49" charset="0"/>
              </a:rPr>
              <a:t>input</a:t>
            </a:r>
            <a:r>
              <a:rPr lang="en-US" sz="3200" dirty="0"/>
              <a:t> function allows you to get input from the terminal.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37A89-6B92-8FBD-4EC1-6D1F8A1AD044}"/>
              </a:ext>
            </a:extLst>
          </p:cNvPr>
          <p:cNvSpPr txBox="1"/>
          <p:nvPr/>
        </p:nvSpPr>
        <p:spPr>
          <a:xfrm>
            <a:off x="5820697" y="2181200"/>
            <a:ext cx="6096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'What is your name?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6D06C5-E19F-F28C-D9FC-791C5779BF2F}"/>
              </a:ext>
            </a:extLst>
          </p:cNvPr>
          <p:cNvSpPr/>
          <p:nvPr/>
        </p:nvSpPr>
        <p:spPr>
          <a:xfrm>
            <a:off x="6752292" y="3617835"/>
            <a:ext cx="423281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Output: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What is your name? </a:t>
            </a:r>
            <a:r>
              <a:rPr lang="en-US" sz="2000" dirty="0">
                <a:solidFill>
                  <a:srgbClr val="FF0000"/>
                </a:solidFill>
              </a:rPr>
              <a:t>Wall-E</a:t>
            </a:r>
          </a:p>
          <a:p>
            <a:r>
              <a:rPr lang="en-US" sz="2000" dirty="0">
                <a:solidFill>
                  <a:schemeClr val="tx1"/>
                </a:solidFill>
              </a:rPr>
              <a:t>Hello Wall-E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91519-A76E-D2D2-44F6-FF761DF5C3F9}"/>
              </a:ext>
            </a:extLst>
          </p:cNvPr>
          <p:cNvSpPr txBox="1"/>
          <p:nvPr/>
        </p:nvSpPr>
        <p:spPr>
          <a:xfrm>
            <a:off x="474407" y="2566219"/>
            <a:ext cx="47712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The string inside the </a:t>
            </a:r>
            <a:r>
              <a:rPr lang="en-US" sz="3200" dirty="0">
                <a:latin typeface="Consolas" panose="020B0609020204030204" pitchFamily="49" charset="0"/>
              </a:rPr>
              <a:t>input</a:t>
            </a:r>
            <a:r>
              <a:rPr lang="en-US" sz="3200" dirty="0"/>
              <a:t>’s parenthesis is printed, then the user can type in a value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result is assigned to the variable ‘</a:t>
            </a:r>
            <a:r>
              <a:rPr lang="en-US" sz="3200" dirty="0">
                <a:latin typeface="Consolas" panose="020B0609020204030204" pitchFamily="49" charset="0"/>
              </a:rPr>
              <a:t>name</a:t>
            </a:r>
            <a:r>
              <a:rPr lang="en-US" sz="32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627987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407" y="1442166"/>
            <a:ext cx="5346290" cy="1124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>
                <a:latin typeface="Consolas" panose="020B0609020204030204" pitchFamily="49" charset="0"/>
              </a:rPr>
              <a:t>input</a:t>
            </a:r>
            <a:r>
              <a:rPr lang="en-US" sz="3200" dirty="0"/>
              <a:t> function allows you to get input from the terminal.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37A89-6B92-8FBD-4EC1-6D1F8A1AD044}"/>
              </a:ext>
            </a:extLst>
          </p:cNvPr>
          <p:cNvSpPr txBox="1"/>
          <p:nvPr/>
        </p:nvSpPr>
        <p:spPr>
          <a:xfrm>
            <a:off x="5820697" y="2181200"/>
            <a:ext cx="6096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'How many Moos?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"Moo 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6D06C5-E19F-F28C-D9FC-791C5779BF2F}"/>
              </a:ext>
            </a:extLst>
          </p:cNvPr>
          <p:cNvSpPr/>
          <p:nvPr/>
        </p:nvSpPr>
        <p:spPr>
          <a:xfrm>
            <a:off x="6752292" y="3617835"/>
            <a:ext cx="423281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Output: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How many Moos? </a:t>
            </a:r>
            <a:r>
              <a:rPr lang="en-US" sz="2000" dirty="0">
                <a:solidFill>
                  <a:srgbClr val="FF0000"/>
                </a:solidFill>
              </a:rPr>
              <a:t>5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Moo </a:t>
            </a:r>
            <a:r>
              <a:rPr lang="en-US" sz="2000" dirty="0" err="1">
                <a:solidFill>
                  <a:schemeClr val="tx1"/>
                </a:solidFill>
              </a:rPr>
              <a:t>Moo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Moo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91519-A76E-D2D2-44F6-FF761DF5C3F9}"/>
              </a:ext>
            </a:extLst>
          </p:cNvPr>
          <p:cNvSpPr txBox="1"/>
          <p:nvPr/>
        </p:nvSpPr>
        <p:spPr>
          <a:xfrm>
            <a:off x="474407" y="2566219"/>
            <a:ext cx="47712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The result of the input function is a </a:t>
            </a:r>
            <a:r>
              <a:rPr lang="en-US" sz="3200" dirty="0">
                <a:solidFill>
                  <a:srgbClr val="FF0000"/>
                </a:solidFill>
              </a:rPr>
              <a:t>str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/>
              <a:t>If you want it to be a float or an int, you need to cast the result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48C6D9-1923-7771-B33C-ABD6ED02789B}"/>
              </a:ext>
            </a:extLst>
          </p:cNvPr>
          <p:cNvSpPr/>
          <p:nvPr/>
        </p:nvSpPr>
        <p:spPr>
          <a:xfrm>
            <a:off x="7226709" y="2566219"/>
            <a:ext cx="668593" cy="393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57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Funnier than 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a new file, write a program that takes in a number, then prints out a number one greater than the input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So, if someone inputs 24, you should print out 25</a:t>
            </a:r>
          </a:p>
        </p:txBody>
      </p:sp>
      <p:pic>
        <p:nvPicPr>
          <p:cNvPr id="4" name="Online Media 3" title="I thought of something funnier than 24">
            <a:hlinkClick r:id="" action="ppaction://media"/>
            <a:extLst>
              <a:ext uri="{FF2B5EF4-FFF2-40B4-BE49-F238E27FC236}">
                <a16:creationId xmlns:a16="http://schemas.microsoft.com/office/drawing/2014/main" id="{42DB6C96-F85E-ABD9-62BF-6B0FF94C86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12116" y="1444112"/>
            <a:ext cx="5140633" cy="38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87A2-9B4F-8E0F-488B-67EA29EEC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34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Logic and Objects</a:t>
            </a:r>
          </a:p>
          <a:p>
            <a:pPr marL="457200" lvl="1" indent="0">
              <a:buNone/>
            </a:pPr>
            <a:r>
              <a:rPr lang="en-US" sz="2800" dirty="0"/>
              <a:t>Objects are the data in a program. Logic is what the program does with that data</a:t>
            </a:r>
          </a:p>
          <a:p>
            <a:pPr marL="0" indent="0">
              <a:buNone/>
            </a:pPr>
            <a:r>
              <a:rPr lang="en-US" dirty="0"/>
              <a:t>Variables</a:t>
            </a:r>
          </a:p>
          <a:p>
            <a:pPr marL="457200" lvl="1" indent="0">
              <a:buNone/>
            </a:pPr>
            <a:r>
              <a:rPr lang="en-US" sz="2800" dirty="0"/>
              <a:t>Store Objects for later. Has a type and a name</a:t>
            </a:r>
          </a:p>
          <a:p>
            <a:pPr marL="0" indent="0">
              <a:buNone/>
            </a:pPr>
            <a:r>
              <a:rPr lang="en-US" dirty="0"/>
              <a:t>Memory Diagrams</a:t>
            </a:r>
          </a:p>
          <a:p>
            <a:pPr marL="457200" lvl="1" indent="0">
              <a:buNone/>
            </a:pPr>
            <a:r>
              <a:rPr lang="en-US" sz="2800" dirty="0"/>
              <a:t>Show what variables are stored in memory at a given point in a program</a:t>
            </a:r>
          </a:p>
          <a:p>
            <a:pPr marL="0" indent="0">
              <a:buNone/>
            </a:pPr>
            <a:r>
              <a:rPr lang="en-US" dirty="0"/>
              <a:t>Input Function</a:t>
            </a:r>
          </a:p>
          <a:p>
            <a:pPr marL="457200" lvl="1" indent="0">
              <a:buNone/>
            </a:pPr>
            <a:r>
              <a:rPr lang="en-US" sz="2800" dirty="0"/>
              <a:t>Allows you to get user input as a string. Need to cast to an int or float to do math with it</a:t>
            </a:r>
          </a:p>
        </p:txBody>
      </p:sp>
    </p:spTree>
    <p:extLst>
      <p:ext uri="{BB962C8B-B14F-4D97-AF65-F5344CB8AC3E}">
        <p14:creationId xmlns:p14="http://schemas.microsoft.com/office/powerpoint/2010/main" val="381317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Participation 1 due Thursday</a:t>
            </a:r>
          </a:p>
          <a:p>
            <a:pPr lvl="1"/>
            <a:r>
              <a:rPr lang="en-US" sz="2000" dirty="0"/>
              <a:t>This is the </a:t>
            </a:r>
            <a:r>
              <a:rPr lang="en-US" sz="2000" dirty="0" err="1"/>
              <a:t>Zybook</a:t>
            </a:r>
            <a:r>
              <a:rPr lang="en-US" sz="2000" dirty="0"/>
              <a:t> Reading</a:t>
            </a:r>
          </a:p>
          <a:p>
            <a:pPr marL="0" indent="0">
              <a:buNone/>
            </a:pPr>
            <a:r>
              <a:rPr lang="en-US" sz="2400" dirty="0"/>
              <a:t>Quiz 2 due Thursday</a:t>
            </a:r>
          </a:p>
          <a:p>
            <a:pPr lvl="1"/>
            <a:r>
              <a:rPr lang="en-US" sz="2000" dirty="0"/>
              <a:t>9 Questions</a:t>
            </a:r>
          </a:p>
          <a:p>
            <a:pPr lvl="1"/>
            <a:r>
              <a:rPr lang="en-US" sz="2000" dirty="0"/>
              <a:t>Every time you take the quiz it won't necessarily be identical</a:t>
            </a:r>
          </a:p>
          <a:p>
            <a:pPr lvl="1"/>
            <a:r>
              <a:rPr lang="en-US" sz="2000" dirty="0"/>
              <a:t>Covers week 1 material (including Participation 1)</a:t>
            </a:r>
          </a:p>
          <a:p>
            <a:pPr marL="0" indent="0">
              <a:buNone/>
            </a:pPr>
            <a:r>
              <a:rPr lang="en-US" sz="2400" dirty="0"/>
              <a:t>HW1 will be released this week</a:t>
            </a:r>
          </a:p>
          <a:p>
            <a:pPr marL="0" indent="0">
              <a:buNone/>
            </a:pPr>
            <a:r>
              <a:rPr lang="en-US" sz="2400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68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 of last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69"/>
            <a:ext cx="3472413" cy="149794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2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00072" cy="435133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Data Types</a:t>
            </a:r>
          </a:p>
          <a:p>
            <a:pPr lvl="1"/>
            <a:r>
              <a:rPr lang="en-US" dirty="0"/>
              <a:t>Integers (int), Strings (str), and Floats (float)</a:t>
            </a:r>
          </a:p>
          <a:p>
            <a:pPr lvl="1"/>
            <a:r>
              <a:rPr lang="en-US" dirty="0"/>
              <a:t>Use type() to get the type of a value</a:t>
            </a:r>
          </a:p>
          <a:p>
            <a:r>
              <a:rPr lang="en-US" dirty="0"/>
              <a:t>Casting</a:t>
            </a:r>
          </a:p>
          <a:p>
            <a:pPr lvl="1"/>
            <a:r>
              <a:rPr lang="en-US" dirty="0"/>
              <a:t>Converting from one data type to another</a:t>
            </a:r>
          </a:p>
          <a:p>
            <a:r>
              <a:rPr lang="en-US" dirty="0"/>
              <a:t>Operators</a:t>
            </a:r>
          </a:p>
          <a:p>
            <a:pPr lvl="1"/>
            <a:r>
              <a:rPr lang="en-US" dirty="0"/>
              <a:t>Take in surrounding values to get something new</a:t>
            </a:r>
          </a:p>
          <a:p>
            <a:pPr lvl="1"/>
            <a:r>
              <a:rPr lang="en-US" dirty="0"/>
              <a:t>Operators with multiple data types</a:t>
            </a:r>
          </a:p>
          <a:p>
            <a:pPr lvl="1"/>
            <a:r>
              <a:rPr lang="en-US" dirty="0"/>
              <a:t>Weird operators: Modulo and Integer Division</a:t>
            </a:r>
          </a:p>
          <a:p>
            <a:pPr lvl="2"/>
            <a:r>
              <a:rPr lang="en-US" dirty="0"/>
              <a:t>Integer division = floor division, rounds output down to nearest </a:t>
            </a:r>
            <a:r>
              <a:rPr lang="en-US"/>
              <a:t>whole number </a:t>
            </a:r>
            <a:endParaRPr lang="en-US" dirty="0"/>
          </a:p>
          <a:p>
            <a:pPr lvl="1"/>
            <a:r>
              <a:rPr lang="en-US" dirty="0"/>
              <a:t>Math Module</a:t>
            </a:r>
          </a:p>
        </p:txBody>
      </p:sp>
    </p:spTree>
    <p:extLst>
      <p:ext uri="{BB962C8B-B14F-4D97-AF65-F5344CB8AC3E}">
        <p14:creationId xmlns:p14="http://schemas.microsoft.com/office/powerpoint/2010/main" val="6153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Making a python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69"/>
            <a:ext cx="3472413" cy="1497941"/>
          </a:xfrm>
        </p:spPr>
        <p:txBody>
          <a:bodyPr>
            <a:normAutofit/>
          </a:bodyPr>
          <a:lstStyle/>
          <a:p>
            <a:r>
              <a:rPr lang="en-US" dirty="0"/>
              <a:t>Live Demo!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Parts of a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170441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Objects and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Code has 2 main parts</a:t>
            </a:r>
          </a:p>
          <a:p>
            <a:pPr marL="0" indent="0">
              <a:buNone/>
            </a:pPr>
            <a:r>
              <a:rPr lang="en-US" sz="3200" b="1" dirty="0"/>
              <a:t>Objects</a:t>
            </a:r>
            <a:r>
              <a:rPr lang="en-US" sz="3200" dirty="0"/>
              <a:t>: Data that the code will reference/manipulate</a:t>
            </a:r>
          </a:p>
          <a:p>
            <a:pPr lvl="1"/>
            <a:r>
              <a:rPr lang="en-US" sz="2800" dirty="0"/>
              <a:t>List of holidays</a:t>
            </a:r>
          </a:p>
          <a:p>
            <a:pPr marL="0" indent="0">
              <a:buNone/>
            </a:pPr>
            <a:r>
              <a:rPr lang="en-US" sz="3200" b="1" dirty="0"/>
              <a:t>Logic</a:t>
            </a:r>
            <a:r>
              <a:rPr lang="en-US" sz="3200" dirty="0"/>
              <a:t>: The decisions the code will make based on the objects</a:t>
            </a:r>
          </a:p>
          <a:p>
            <a:pPr lvl="1"/>
            <a:r>
              <a:rPr lang="en-US" sz="2800" dirty="0"/>
              <a:t>If it is a holiday, we will cancel school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53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All Objects are stored in Memory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 Object has 2 main things</a:t>
            </a:r>
          </a:p>
          <a:p>
            <a:pPr marL="514350" indent="-514350">
              <a:buAutoNum type="arabicPeriod"/>
            </a:pPr>
            <a:r>
              <a:rPr lang="en-US" sz="3200" dirty="0"/>
              <a:t>A Data Type</a:t>
            </a:r>
          </a:p>
          <a:p>
            <a:pPr marL="514350" indent="-514350">
              <a:buAutoNum type="arabicPeriod"/>
            </a:pPr>
            <a:r>
              <a:rPr lang="en-US" sz="3200" dirty="0"/>
              <a:t>A Value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9049EA-A191-DC2D-EA9F-940A49D8B746}"/>
              </a:ext>
            </a:extLst>
          </p:cNvPr>
          <p:cNvSpPr/>
          <p:nvPr/>
        </p:nvSpPr>
        <p:spPr>
          <a:xfrm>
            <a:off x="7616457" y="2223094"/>
            <a:ext cx="3319821" cy="2230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Memory Diagram Area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91911B-365A-0A9C-EC87-9DAEBA2C0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208006"/>
              </p:ext>
            </p:extLst>
          </p:nvPr>
        </p:nvGraphicFramePr>
        <p:xfrm>
          <a:off x="8093151" y="2817268"/>
          <a:ext cx="862831" cy="299558"/>
        </p:xfrm>
        <a:graphic>
          <a:graphicData uri="http://schemas.openxmlformats.org/drawingml/2006/table">
            <a:tbl>
              <a:tblPr/>
              <a:tblGrid>
                <a:gridCol w="471948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390883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2995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lgDash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lgDash"/>
                    </a:lnT>
                    <a:lnB w="12700" cmpd="sng">
                      <a:solidFill>
                        <a:schemeClr val="tx1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lgDash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2F3BA3-A261-00B8-DC49-AA7536D32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955099"/>
              </p:ext>
            </p:extLst>
          </p:nvPr>
        </p:nvGraphicFramePr>
        <p:xfrm>
          <a:off x="9484417" y="3116003"/>
          <a:ext cx="996770" cy="335120"/>
        </p:xfrm>
        <a:graphic>
          <a:graphicData uri="http://schemas.openxmlformats.org/drawingml/2006/table">
            <a:tbl>
              <a:tblPr/>
              <a:tblGrid>
                <a:gridCol w="545209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451561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35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12.5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lgDash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lgDash"/>
                    </a:lnT>
                    <a:lnB w="12700" cmpd="sng">
                      <a:solidFill>
                        <a:schemeClr val="tx1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float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lgDash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56F320-89F0-4236-2393-F6C81BA32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38817"/>
              </p:ext>
            </p:extLst>
          </p:nvPr>
        </p:nvGraphicFramePr>
        <p:xfrm>
          <a:off x="8221623" y="3647768"/>
          <a:ext cx="1630300" cy="312314"/>
        </p:xfrm>
        <a:graphic>
          <a:graphicData uri="http://schemas.openxmlformats.org/drawingml/2006/table">
            <a:tbl>
              <a:tblPr/>
              <a:tblGrid>
                <a:gridCol w="969283">
                  <a:extLst>
                    <a:ext uri="{9D8B030D-6E8A-4147-A177-3AD203B41FA5}">
                      <a16:colId xmlns:a16="http://schemas.microsoft.com/office/drawing/2014/main" val="3115771137"/>
                    </a:ext>
                  </a:extLst>
                </a:gridCol>
                <a:gridCol w="661017">
                  <a:extLst>
                    <a:ext uri="{9D8B030D-6E8A-4147-A177-3AD203B41FA5}">
                      <a16:colId xmlns:a16="http://schemas.microsoft.com/office/drawing/2014/main" val="2590617810"/>
                    </a:ext>
                  </a:extLst>
                </a:gridCol>
              </a:tblGrid>
              <a:tr h="312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Doughnut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’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chemeClr val="tx1"/>
                      </a:solidFill>
                      <a:prstDash val="lgDash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lgDash"/>
                    </a:lnT>
                    <a:lnB w="12700" cmpd="sng">
                      <a:solidFill>
                        <a:schemeClr val="tx1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lgDash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0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8300</TotalTime>
  <Words>1789</Words>
  <Application>Microsoft Office PowerPoint</Application>
  <PresentationFormat>Widescreen</PresentationFormat>
  <Paragraphs>405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Consolas</vt:lpstr>
      <vt:lpstr>Office Theme</vt:lpstr>
      <vt:lpstr>Variables Memory Diagrams and Input</vt:lpstr>
      <vt:lpstr>Announcements</vt:lpstr>
      <vt:lpstr>Learning Goals Slide</vt:lpstr>
      <vt:lpstr>Recap of last class</vt:lpstr>
      <vt:lpstr>Recap</vt:lpstr>
      <vt:lpstr>Making a python file</vt:lpstr>
      <vt:lpstr>Parts of a Program</vt:lpstr>
      <vt:lpstr>Objects and Logic</vt:lpstr>
      <vt:lpstr>Objects</vt:lpstr>
      <vt:lpstr>What is a Variable</vt:lpstr>
      <vt:lpstr>What is a variable?</vt:lpstr>
      <vt:lpstr>What is a variable?</vt:lpstr>
      <vt:lpstr>What is a variable?</vt:lpstr>
      <vt:lpstr>What is a variable?</vt:lpstr>
      <vt:lpstr>What is a variable?</vt:lpstr>
      <vt:lpstr>What is a variable?</vt:lpstr>
      <vt:lpstr>Memory Diagrams</vt:lpstr>
      <vt:lpstr>Memory Diagrams</vt:lpstr>
      <vt:lpstr>Memory Diagrams</vt:lpstr>
      <vt:lpstr>Memory Diagrams</vt:lpstr>
      <vt:lpstr>Memory Diagrams</vt:lpstr>
      <vt:lpstr>Memory Diagrams</vt:lpstr>
      <vt:lpstr>Memory Diagrams</vt:lpstr>
      <vt:lpstr>Memory Diagrams</vt:lpstr>
      <vt:lpstr>Memory Diagrams</vt:lpstr>
      <vt:lpstr>Creating a Memory Diagram</vt:lpstr>
      <vt:lpstr>Create a Memory Diagram</vt:lpstr>
      <vt:lpstr>Naming Variables</vt:lpstr>
      <vt:lpstr>Variable names</vt:lpstr>
      <vt:lpstr>Variable names</vt:lpstr>
      <vt:lpstr>Variable names</vt:lpstr>
      <vt:lpstr>Variable names</vt:lpstr>
      <vt:lpstr>The input Function</vt:lpstr>
      <vt:lpstr>Input</vt:lpstr>
      <vt:lpstr>Input</vt:lpstr>
      <vt:lpstr>Funnier than 24</vt:lpstr>
      <vt:lpstr>Recap + Closing</vt:lpstr>
      <vt:lpstr>What did we learn?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13</cp:revision>
  <dcterms:created xsi:type="dcterms:W3CDTF">2023-01-15T20:59:46Z</dcterms:created>
  <dcterms:modified xsi:type="dcterms:W3CDTF">2023-02-13T03:07:55Z</dcterms:modified>
</cp:coreProperties>
</file>