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63" r:id="rId5"/>
    <p:sldId id="316" r:id="rId6"/>
    <p:sldId id="283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85" r:id="rId16"/>
    <p:sldId id="300" r:id="rId17"/>
    <p:sldId id="299" r:id="rId18"/>
    <p:sldId id="301" r:id="rId19"/>
    <p:sldId id="302" r:id="rId20"/>
    <p:sldId id="287" r:id="rId21"/>
    <p:sldId id="303" r:id="rId22"/>
    <p:sldId id="305" r:id="rId23"/>
    <p:sldId id="306" r:id="rId24"/>
    <p:sldId id="307" r:id="rId25"/>
    <p:sldId id="309" r:id="rId26"/>
    <p:sldId id="310" r:id="rId27"/>
    <p:sldId id="288" r:id="rId28"/>
    <p:sldId id="308" r:id="rId29"/>
    <p:sldId id="311" r:id="rId30"/>
    <p:sldId id="286" r:id="rId31"/>
    <p:sldId id="312" r:id="rId32"/>
    <p:sldId id="313" r:id="rId33"/>
    <p:sldId id="314" r:id="rId34"/>
    <p:sldId id="31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B686-C321-4215-B288-CC584B23D19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2E6C8-89E3-47AE-AF87-F263AF195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628DD6-8E97-6D4B-351A-2A2E2DB8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AE05AB-2A0F-BAFB-1B8A-8448D4E8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7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05F7-2A03-ADB5-054D-CAC63D40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7CAA-956E-6074-37A9-4BD75292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DBEA-3DD9-6C26-D161-CE50BD5C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7C47F-675B-6E9F-FB07-0D2C16FF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E63-6ECE-5743-57D5-8B58BFC7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5A28-211D-5683-699C-42AFEFE63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5A283-801F-384F-87DF-A74CE381A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0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EE09-D290-2FD6-67B3-CFADE353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CA72-A941-A2CF-A8BC-10B0D8BC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15432-C8B2-8C50-6BAC-BE7669A8B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68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E81A9-5FE6-F1E6-475D-851830A5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72D70-4847-BC60-CFBC-449C25A51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849F3-4618-A934-5CDF-27950F750B62}"/>
              </a:ext>
            </a:extLst>
          </p:cNvPr>
          <p:cNvSpPr txBox="1"/>
          <p:nvPr userDrawn="1"/>
        </p:nvSpPr>
        <p:spPr>
          <a:xfrm>
            <a:off x="0" y="6607221"/>
            <a:ext cx="1970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Created by Kobi Falus for CICS 110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DABC1-0816-BC1B-845B-78E455442804}"/>
              </a:ext>
            </a:extLst>
          </p:cNvPr>
          <p:cNvSpPr txBox="1"/>
          <p:nvPr userDrawn="1"/>
        </p:nvSpPr>
        <p:spPr>
          <a:xfrm>
            <a:off x="11690397" y="6611779"/>
            <a:ext cx="501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409ECA-E4AF-446A-804D-C793AD153163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82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383D69-1EB0-D29E-EC43-8D0911D0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sz="4800" dirty="0"/>
              <a:t>Booleans and Assert</a:t>
            </a:r>
          </a:p>
        </p:txBody>
      </p:sp>
      <p:pic>
        <p:nvPicPr>
          <p:cNvPr id="5" name="Picture 4" descr="A computer on a desk">
            <a:extLst>
              <a:ext uri="{FF2B5EF4-FFF2-40B4-BE49-F238E27FC236}">
                <a16:creationId xmlns:a16="http://schemas.microsoft.com/office/drawing/2014/main" id="{9288C1E9-2D48-8180-E1B5-6C3D29058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r="8334" b="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89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Boolean from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6000264" cy="4535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A third way to get a Boolean is to </a:t>
            </a:r>
            <a:r>
              <a:rPr lang="en-US" sz="3200" b="1" dirty="0"/>
              <a:t>compare</a:t>
            </a:r>
            <a:r>
              <a:rPr lang="en-US" sz="3200" dirty="0"/>
              <a:t> two things to see if one is bigger than the other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dirty="0"/>
              <a:t>‘x &gt; y’: is x greater than y?</a:t>
            </a:r>
          </a:p>
          <a:p>
            <a:pPr marL="0" indent="0">
              <a:buNone/>
            </a:pPr>
            <a:r>
              <a:rPr lang="en-US" dirty="0"/>
              <a:t>‘x &lt; y’: is x less than y?</a:t>
            </a:r>
          </a:p>
          <a:p>
            <a:pPr marL="0" indent="0">
              <a:buNone/>
            </a:pPr>
            <a:r>
              <a:rPr lang="en-US" dirty="0"/>
              <a:t>‘x &gt;= y’: is x greater than or equal to y?</a:t>
            </a:r>
          </a:p>
          <a:p>
            <a:pPr marL="0" indent="0">
              <a:buNone/>
            </a:pPr>
            <a:r>
              <a:rPr lang="en-US" dirty="0"/>
              <a:t>‘x &lt;= y’: is x less than or equal to 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3024F-21CA-179A-01C8-54E7A941DCDB}"/>
              </a:ext>
            </a:extLst>
          </p:cNvPr>
          <p:cNvSpPr txBox="1"/>
          <p:nvPr/>
        </p:nvSpPr>
        <p:spPr>
          <a:xfrm>
            <a:off x="6838463" y="1206193"/>
            <a:ext cx="341311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num1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t-BR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endParaRPr lang="pt-BR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num2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t-BR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endParaRPr lang="pt-BR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num1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num2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num1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num2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num1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num2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num1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num2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75AAFB-9931-B06E-283E-625B4BBC2957}"/>
              </a:ext>
            </a:extLst>
          </p:cNvPr>
          <p:cNvSpPr/>
          <p:nvPr/>
        </p:nvSpPr>
        <p:spPr>
          <a:xfrm>
            <a:off x="6838463" y="4347261"/>
            <a:ext cx="4399808" cy="2014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</a:rPr>
              <a:t>Output: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&gt;&gt; False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&gt;&gt; False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&gt;&gt; True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&gt;&gt; True</a:t>
            </a:r>
          </a:p>
        </p:txBody>
      </p:sp>
    </p:spTree>
    <p:extLst>
      <p:ext uri="{BB962C8B-B14F-4D97-AF65-F5344CB8AC3E}">
        <p14:creationId xmlns:p14="http://schemas.microsoft.com/office/powerpoint/2010/main" val="415678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Boolean from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6000264" cy="4535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Changing num2 to 21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dirty="0"/>
              <a:t>‘x &gt; y’: is x greater than y?</a:t>
            </a:r>
          </a:p>
          <a:p>
            <a:pPr marL="0" indent="0">
              <a:buNone/>
            </a:pPr>
            <a:r>
              <a:rPr lang="en-US" dirty="0"/>
              <a:t>‘x &lt; y’: is x less than y?</a:t>
            </a:r>
          </a:p>
          <a:p>
            <a:pPr marL="0" indent="0">
              <a:buNone/>
            </a:pPr>
            <a:r>
              <a:rPr lang="en-US" dirty="0"/>
              <a:t>‘x &gt;= y’: is x greater than or equal to y?</a:t>
            </a:r>
          </a:p>
          <a:p>
            <a:pPr marL="0" indent="0">
              <a:buNone/>
            </a:pPr>
            <a:r>
              <a:rPr lang="en-US" dirty="0"/>
              <a:t>‘x &lt;= y’: is x less than or equal to 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3024F-21CA-179A-01C8-54E7A941DCDB}"/>
              </a:ext>
            </a:extLst>
          </p:cNvPr>
          <p:cNvSpPr txBox="1"/>
          <p:nvPr/>
        </p:nvSpPr>
        <p:spPr>
          <a:xfrm>
            <a:off x="6838463" y="1206193"/>
            <a:ext cx="341311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num1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t-BR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endParaRPr lang="pt-BR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num2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t-BR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21</a:t>
            </a:r>
            <a:endParaRPr lang="pt-BR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num1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num2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num1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num2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num1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num2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num1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num2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75AAFB-9931-B06E-283E-625B4BBC2957}"/>
              </a:ext>
            </a:extLst>
          </p:cNvPr>
          <p:cNvSpPr/>
          <p:nvPr/>
        </p:nvSpPr>
        <p:spPr>
          <a:xfrm>
            <a:off x="6838463" y="4347261"/>
            <a:ext cx="4399808" cy="2014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</a:rPr>
              <a:t>Output: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&gt;&gt; False</a:t>
            </a:r>
          </a:p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&gt;&gt; True</a:t>
            </a:r>
          </a:p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&gt;&gt; False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&gt;&gt; True</a:t>
            </a:r>
          </a:p>
        </p:txBody>
      </p:sp>
    </p:spTree>
    <p:extLst>
      <p:ext uri="{BB962C8B-B14F-4D97-AF65-F5344CB8AC3E}">
        <p14:creationId xmlns:p14="http://schemas.microsoft.com/office/powerpoint/2010/main" val="152750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Boolean from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6000264" cy="4535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Changing num2 to 19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dirty="0"/>
              <a:t>‘x &gt; y’: is x greater than y?</a:t>
            </a:r>
          </a:p>
          <a:p>
            <a:pPr marL="0" indent="0">
              <a:buNone/>
            </a:pPr>
            <a:r>
              <a:rPr lang="en-US" dirty="0"/>
              <a:t>‘x &lt; y’: is x less than y?</a:t>
            </a:r>
          </a:p>
          <a:p>
            <a:pPr marL="0" indent="0">
              <a:buNone/>
            </a:pPr>
            <a:r>
              <a:rPr lang="en-US" dirty="0"/>
              <a:t>‘x &gt;= y’: is x greater than or equal to y?</a:t>
            </a:r>
          </a:p>
          <a:p>
            <a:pPr marL="0" indent="0">
              <a:buNone/>
            </a:pPr>
            <a:r>
              <a:rPr lang="en-US" dirty="0"/>
              <a:t>‘x &lt;= y’: is x less than or equal to 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3024F-21CA-179A-01C8-54E7A941DCDB}"/>
              </a:ext>
            </a:extLst>
          </p:cNvPr>
          <p:cNvSpPr txBox="1"/>
          <p:nvPr/>
        </p:nvSpPr>
        <p:spPr>
          <a:xfrm>
            <a:off x="6838463" y="1206193"/>
            <a:ext cx="341311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num1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t-BR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endParaRPr lang="pt-BR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num2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t-BR" sz="2400" dirty="0">
                <a:solidFill>
                  <a:srgbClr val="098658"/>
                </a:solidFill>
                <a:latin typeface="Consolas" panose="020B0609020204030204" pitchFamily="49" charset="0"/>
              </a:rPr>
              <a:t>19</a:t>
            </a:r>
            <a:endParaRPr lang="pt-BR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num1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num2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num1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num2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num1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num2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num1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num2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75AAFB-9931-B06E-283E-625B4BBC2957}"/>
              </a:ext>
            </a:extLst>
          </p:cNvPr>
          <p:cNvSpPr/>
          <p:nvPr/>
        </p:nvSpPr>
        <p:spPr>
          <a:xfrm>
            <a:off x="6838463" y="4347260"/>
            <a:ext cx="4399808" cy="2014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</a:rPr>
              <a:t>Output: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&gt;&gt; True</a:t>
            </a:r>
          </a:p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&gt;&gt; False</a:t>
            </a:r>
          </a:p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&gt;&gt; True</a:t>
            </a:r>
          </a:p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&gt;&gt; False</a:t>
            </a:r>
          </a:p>
        </p:txBody>
      </p:sp>
    </p:spTree>
    <p:extLst>
      <p:ext uri="{BB962C8B-B14F-4D97-AF65-F5344CB8AC3E}">
        <p14:creationId xmlns:p14="http://schemas.microsoft.com/office/powerpoint/2010/main" val="2955571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1. Write a function that returns True only when the input is 27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2. Write a function that is True when the input is less than 27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3. Write a function that is True when the input is less than or equal to 27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EA2D82-F83F-5ED9-CE51-CC4FD3E355EB}"/>
              </a:ext>
            </a:extLst>
          </p:cNvPr>
          <p:cNvSpPr txBox="1"/>
          <p:nvPr/>
        </p:nvSpPr>
        <p:spPr>
          <a:xfrm>
            <a:off x="6356748" y="1825625"/>
            <a:ext cx="58352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effectLst/>
              </a:rPr>
              <a:t>Here’s a hint: This is the function signature of the first function</a:t>
            </a:r>
          </a:p>
          <a:p>
            <a:endParaRPr lang="en-US" sz="32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is_27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)-&gt;</a:t>
            </a:r>
            <a:r>
              <a:rPr lang="en-US" sz="3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endParaRPr lang="en-US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Remember to w</a:t>
            </a:r>
            <a:r>
              <a:rPr lang="en-US" sz="3200" b="0" dirty="0">
                <a:solidFill>
                  <a:srgbClr val="000000"/>
                </a:solidFill>
                <a:effectLst/>
              </a:rPr>
              <a:t>ork with a neighbor</a:t>
            </a:r>
            <a:endParaRPr lang="en-US" sz="32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0964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1. Write a function that returns True only when the input is 27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2. Write a function that is True when the input is less than 27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3. Write a function that is True when the input is less than or equal to 27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EA2D82-F83F-5ED9-CE51-CC4FD3E355EB}"/>
              </a:ext>
            </a:extLst>
          </p:cNvPr>
          <p:cNvSpPr txBox="1"/>
          <p:nvPr/>
        </p:nvSpPr>
        <p:spPr>
          <a:xfrm>
            <a:off x="6356748" y="1825625"/>
            <a:ext cx="606127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is_27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)-&gt;</a:t>
            </a:r>
            <a:r>
              <a:rPr lang="en-US" sz="3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27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lt_27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)-&gt;</a:t>
            </a:r>
            <a:r>
              <a:rPr lang="en-US" sz="3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27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lte_27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)-&gt;</a:t>
            </a:r>
            <a:r>
              <a:rPr lang="en-US" sz="3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27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93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Assert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286" y="2985570"/>
            <a:ext cx="3472413" cy="7196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31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Verifying Code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assert keyword creates an error if the value following is not True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E15CEA-659D-10FE-6E9C-9ADDABEFB542}"/>
              </a:ext>
            </a:extLst>
          </p:cNvPr>
          <p:cNvSpPr txBox="1"/>
          <p:nvPr/>
        </p:nvSpPr>
        <p:spPr>
          <a:xfrm>
            <a:off x="7129699" y="2757488"/>
            <a:ext cx="38010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pt-BR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pt-BR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t-BR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28</a:t>
            </a:r>
          </a:p>
          <a:p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assert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27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432E5E-C269-789F-2DA0-F496DA49EAEA}"/>
              </a:ext>
            </a:extLst>
          </p:cNvPr>
          <p:cNvSpPr txBox="1"/>
          <p:nvPr/>
        </p:nvSpPr>
        <p:spPr>
          <a:xfrm>
            <a:off x="7129699" y="4901506"/>
            <a:ext cx="345537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Output:</a:t>
            </a:r>
          </a:p>
          <a:p>
            <a:r>
              <a:rPr lang="en-US" sz="3600" dirty="0"/>
              <a:t>&gt;&gt; </a:t>
            </a:r>
            <a:r>
              <a:rPr lang="en-US" sz="3600" dirty="0" err="1"/>
              <a:t>AssertionError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3963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Verifying Code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assert keyword creates an error if the value following is not True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You can add a string to describe the error on the line with the assert</a:t>
            </a:r>
            <a:endParaRPr lang="pt-BR" sz="3200" b="0" dirty="0"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8BFC12-A92D-9A22-EB00-315E6A1D8E56}"/>
              </a:ext>
            </a:extLst>
          </p:cNvPr>
          <p:cNvSpPr txBox="1"/>
          <p:nvPr/>
        </p:nvSpPr>
        <p:spPr>
          <a:xfrm>
            <a:off x="2577363" y="2757488"/>
            <a:ext cx="961463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t-BR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pt-BR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t-BR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28</a:t>
            </a:r>
          </a:p>
          <a:p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assert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27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"num is greater than 27"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D66369-136A-FCD4-C722-8A20527D8539}"/>
              </a:ext>
            </a:extLst>
          </p:cNvPr>
          <p:cNvSpPr txBox="1"/>
          <p:nvPr/>
        </p:nvSpPr>
        <p:spPr>
          <a:xfrm>
            <a:off x="2577363" y="4901506"/>
            <a:ext cx="792364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/>
              <a:t>Output:</a:t>
            </a:r>
          </a:p>
          <a:p>
            <a:r>
              <a:rPr lang="en-US" sz="3600"/>
              <a:t>&gt;&gt; AssertionError: num is greater than 27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892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Assert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417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the right is code that should always return a number that can be evenly divided by 4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Write an assert to verify that the result can also be evenly divided by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19BA43-44A8-576D-7C4C-7D499F568F16}"/>
              </a:ext>
            </a:extLst>
          </p:cNvPr>
          <p:cNvSpPr txBox="1"/>
          <p:nvPr/>
        </p:nvSpPr>
        <p:spPr>
          <a:xfrm>
            <a:off x="5230763" y="1825625"/>
            <a:ext cx="69813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get_number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()-&gt;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"Enter a number: 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6378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Assert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417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the right is code that should always return a number that can be evenly divided by 4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Write an assert to verify that the result can also be evenly divided by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19BA43-44A8-576D-7C4C-7D499F568F16}"/>
              </a:ext>
            </a:extLst>
          </p:cNvPr>
          <p:cNvSpPr txBox="1"/>
          <p:nvPr/>
        </p:nvSpPr>
        <p:spPr>
          <a:xfrm>
            <a:off x="5230763" y="1825625"/>
            <a:ext cx="698139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get_number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()-&gt;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"Enter a number: 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get_number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assert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\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"Number is not divisible by 2"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B85808-4692-810A-2EFB-60F5BED2C8B8}"/>
              </a:ext>
            </a:extLst>
          </p:cNvPr>
          <p:cNvSpPr txBox="1"/>
          <p:nvPr/>
        </p:nvSpPr>
        <p:spPr>
          <a:xfrm>
            <a:off x="5653548" y="5007195"/>
            <a:ext cx="55072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Note: the '\' in the assert tells python to look</a:t>
            </a:r>
            <a:br>
              <a:rPr lang="en-US" sz="2200" dirty="0"/>
            </a:br>
            <a:r>
              <a:rPr lang="en-US" sz="2200" dirty="0"/>
              <a:t>on the next line for the remainder of the code.</a:t>
            </a:r>
          </a:p>
          <a:p>
            <a:r>
              <a:rPr lang="en-US" sz="2200" dirty="0"/>
              <a:t>It is not necessary if you put the entire assert</a:t>
            </a:r>
          </a:p>
          <a:p>
            <a:r>
              <a:rPr lang="en-US" sz="2200" dirty="0"/>
              <a:t>on one line.</a:t>
            </a:r>
          </a:p>
        </p:txBody>
      </p:sp>
    </p:spTree>
    <p:extLst>
      <p:ext uri="{BB962C8B-B14F-4D97-AF65-F5344CB8AC3E}">
        <p14:creationId xmlns:p14="http://schemas.microsoft.com/office/powerpoint/2010/main" val="182739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Participation 2 Due Thursday</a:t>
            </a:r>
          </a:p>
          <a:p>
            <a:pPr lvl="1"/>
            <a:r>
              <a:rPr lang="en-US" dirty="0"/>
              <a:t>This is the </a:t>
            </a:r>
            <a:r>
              <a:rPr lang="en-US" dirty="0" err="1"/>
              <a:t>Zybooks</a:t>
            </a:r>
            <a:endParaRPr lang="en-US" dirty="0"/>
          </a:p>
          <a:p>
            <a:r>
              <a:rPr lang="en-US" dirty="0"/>
              <a:t>Quiz 3 Due Thursday</a:t>
            </a:r>
          </a:p>
          <a:p>
            <a:r>
              <a:rPr lang="en-US" dirty="0"/>
              <a:t>HW1 Due Wednesday</a:t>
            </a:r>
          </a:p>
          <a:p>
            <a:r>
              <a:rPr lang="en-US" dirty="0"/>
              <a:t>Lab Friday</a:t>
            </a:r>
          </a:p>
          <a:p>
            <a:endParaRPr lang="en-US" sz="2400" dirty="0"/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04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Logical Operators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286" y="2985570"/>
            <a:ext cx="3472413" cy="7196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73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And </a:t>
            </a:r>
            <a:r>
              <a:rPr lang="en-US" dirty="0" err="1"/>
              <a:t>and</a:t>
            </a:r>
            <a:r>
              <a:rPr lang="en-US" dirty="0"/>
              <a:t> 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Booleans have their own operators: And </a:t>
            </a:r>
            <a:r>
              <a:rPr lang="en-US" sz="3200" dirty="0" err="1"/>
              <a:t>and</a:t>
            </a:r>
            <a:r>
              <a:rPr lang="en-US" sz="3200" dirty="0"/>
              <a:t> Or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And returns True if both surrounding Booleans are True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Or returns True if either of the surrounding Booleans are True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6B71B65-A0AD-F596-59D0-9B52F4F75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131209"/>
              </p:ext>
            </p:extLst>
          </p:nvPr>
        </p:nvGraphicFramePr>
        <p:xfrm>
          <a:off x="7521678" y="1948699"/>
          <a:ext cx="40995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533">
                  <a:extLst>
                    <a:ext uri="{9D8B030D-6E8A-4147-A177-3AD203B41FA5}">
                      <a16:colId xmlns:a16="http://schemas.microsoft.com/office/drawing/2014/main" val="2528831891"/>
                    </a:ext>
                  </a:extLst>
                </a:gridCol>
                <a:gridCol w="1366533">
                  <a:extLst>
                    <a:ext uri="{9D8B030D-6E8A-4147-A177-3AD203B41FA5}">
                      <a16:colId xmlns:a16="http://schemas.microsoft.com/office/drawing/2014/main" val="3757904814"/>
                    </a:ext>
                  </a:extLst>
                </a:gridCol>
                <a:gridCol w="1366533">
                  <a:extLst>
                    <a:ext uri="{9D8B030D-6E8A-4147-A177-3AD203B41FA5}">
                      <a16:colId xmlns:a16="http://schemas.microsoft.com/office/drawing/2014/main" val="125017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944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1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7001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0522CE-FD96-9011-D99D-034B842A8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796003"/>
              </p:ext>
            </p:extLst>
          </p:nvPr>
        </p:nvGraphicFramePr>
        <p:xfrm>
          <a:off x="7521677" y="4416596"/>
          <a:ext cx="40995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533">
                  <a:extLst>
                    <a:ext uri="{9D8B030D-6E8A-4147-A177-3AD203B41FA5}">
                      <a16:colId xmlns:a16="http://schemas.microsoft.com/office/drawing/2014/main" val="2528831891"/>
                    </a:ext>
                  </a:extLst>
                </a:gridCol>
                <a:gridCol w="1366533">
                  <a:extLst>
                    <a:ext uri="{9D8B030D-6E8A-4147-A177-3AD203B41FA5}">
                      <a16:colId xmlns:a16="http://schemas.microsoft.com/office/drawing/2014/main" val="3757904814"/>
                    </a:ext>
                  </a:extLst>
                </a:gridCol>
                <a:gridCol w="1366533">
                  <a:extLst>
                    <a:ext uri="{9D8B030D-6E8A-4147-A177-3AD203B41FA5}">
                      <a16:colId xmlns:a16="http://schemas.microsoft.com/office/drawing/2014/main" val="125017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944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1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70012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C23209E-0129-E7D9-8F82-5E9CFF081C48}"/>
              </a:ext>
            </a:extLst>
          </p:cNvPr>
          <p:cNvSpPr txBox="1"/>
          <p:nvPr/>
        </p:nvSpPr>
        <p:spPr>
          <a:xfrm>
            <a:off x="8058882" y="3446520"/>
            <a:ext cx="3025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bool1 or bool2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2D083B-A9A7-D67B-06D0-C35B29851B2B}"/>
              </a:ext>
            </a:extLst>
          </p:cNvPr>
          <p:cNvSpPr txBox="1"/>
          <p:nvPr/>
        </p:nvSpPr>
        <p:spPr>
          <a:xfrm>
            <a:off x="7923427" y="825709"/>
            <a:ext cx="3296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bool1 and bool2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097996-49B0-B42E-BDC4-73F4F4A550CF}"/>
              </a:ext>
            </a:extLst>
          </p:cNvPr>
          <p:cNvSpPr txBox="1"/>
          <p:nvPr/>
        </p:nvSpPr>
        <p:spPr>
          <a:xfrm>
            <a:off x="6819848" y="2320293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bool1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6F9CA9-2E25-D942-D735-B11DEED56B61}"/>
              </a:ext>
            </a:extLst>
          </p:cNvPr>
          <p:cNvSpPr txBox="1"/>
          <p:nvPr/>
        </p:nvSpPr>
        <p:spPr>
          <a:xfrm>
            <a:off x="9211439" y="1573491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bool2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58B157-8157-3D58-450E-209268A9A9E0}"/>
              </a:ext>
            </a:extLst>
          </p:cNvPr>
          <p:cNvSpPr txBox="1"/>
          <p:nvPr/>
        </p:nvSpPr>
        <p:spPr>
          <a:xfrm>
            <a:off x="6890988" y="4769948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bool1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38EB77-782E-6EA9-A61E-FF5CBE270EC5}"/>
              </a:ext>
            </a:extLst>
          </p:cNvPr>
          <p:cNvSpPr txBox="1"/>
          <p:nvPr/>
        </p:nvSpPr>
        <p:spPr>
          <a:xfrm>
            <a:off x="9211438" y="4031295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bool2</a:t>
            </a:r>
          </a:p>
        </p:txBody>
      </p:sp>
    </p:spTree>
    <p:extLst>
      <p:ext uri="{BB962C8B-B14F-4D97-AF65-F5344CB8AC3E}">
        <p14:creationId xmlns:p14="http://schemas.microsoft.com/office/powerpoint/2010/main" val="426329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And </a:t>
            </a:r>
            <a:r>
              <a:rPr lang="en-US" dirty="0" err="1"/>
              <a:t>and</a:t>
            </a:r>
            <a:r>
              <a:rPr lang="en-US" dirty="0"/>
              <a:t> Or: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Here’s a function that returns True if both float inputs are greater than 19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6B71B65-A0AD-F596-59D0-9B52F4F75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821885"/>
              </p:ext>
            </p:extLst>
          </p:nvPr>
        </p:nvGraphicFramePr>
        <p:xfrm>
          <a:off x="7521678" y="1948699"/>
          <a:ext cx="40995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533">
                  <a:extLst>
                    <a:ext uri="{9D8B030D-6E8A-4147-A177-3AD203B41FA5}">
                      <a16:colId xmlns:a16="http://schemas.microsoft.com/office/drawing/2014/main" val="2528831891"/>
                    </a:ext>
                  </a:extLst>
                </a:gridCol>
                <a:gridCol w="1366533">
                  <a:extLst>
                    <a:ext uri="{9D8B030D-6E8A-4147-A177-3AD203B41FA5}">
                      <a16:colId xmlns:a16="http://schemas.microsoft.com/office/drawing/2014/main" val="3757904814"/>
                    </a:ext>
                  </a:extLst>
                </a:gridCol>
                <a:gridCol w="1366533">
                  <a:extLst>
                    <a:ext uri="{9D8B030D-6E8A-4147-A177-3AD203B41FA5}">
                      <a16:colId xmlns:a16="http://schemas.microsoft.com/office/drawing/2014/main" val="125017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944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1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7001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0522CE-FD96-9011-D99D-034B842A8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215531"/>
              </p:ext>
            </p:extLst>
          </p:nvPr>
        </p:nvGraphicFramePr>
        <p:xfrm>
          <a:off x="7521677" y="4416596"/>
          <a:ext cx="40995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533">
                  <a:extLst>
                    <a:ext uri="{9D8B030D-6E8A-4147-A177-3AD203B41FA5}">
                      <a16:colId xmlns:a16="http://schemas.microsoft.com/office/drawing/2014/main" val="2528831891"/>
                    </a:ext>
                  </a:extLst>
                </a:gridCol>
                <a:gridCol w="1366533">
                  <a:extLst>
                    <a:ext uri="{9D8B030D-6E8A-4147-A177-3AD203B41FA5}">
                      <a16:colId xmlns:a16="http://schemas.microsoft.com/office/drawing/2014/main" val="3757904814"/>
                    </a:ext>
                  </a:extLst>
                </a:gridCol>
                <a:gridCol w="1366533">
                  <a:extLst>
                    <a:ext uri="{9D8B030D-6E8A-4147-A177-3AD203B41FA5}">
                      <a16:colId xmlns:a16="http://schemas.microsoft.com/office/drawing/2014/main" val="125017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944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1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70012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C23209E-0129-E7D9-8F82-5E9CFF081C48}"/>
              </a:ext>
            </a:extLst>
          </p:cNvPr>
          <p:cNvSpPr txBox="1"/>
          <p:nvPr/>
        </p:nvSpPr>
        <p:spPr>
          <a:xfrm>
            <a:off x="8058882" y="3446520"/>
            <a:ext cx="3025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bool1 or bool2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2D083B-A9A7-D67B-06D0-C35B29851B2B}"/>
              </a:ext>
            </a:extLst>
          </p:cNvPr>
          <p:cNvSpPr txBox="1"/>
          <p:nvPr/>
        </p:nvSpPr>
        <p:spPr>
          <a:xfrm>
            <a:off x="7923427" y="825709"/>
            <a:ext cx="3296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bool1 and bool2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097996-49B0-B42E-BDC4-73F4F4A550CF}"/>
              </a:ext>
            </a:extLst>
          </p:cNvPr>
          <p:cNvSpPr txBox="1"/>
          <p:nvPr/>
        </p:nvSpPr>
        <p:spPr>
          <a:xfrm>
            <a:off x="6819848" y="2320293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bool1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6F9CA9-2E25-D942-D735-B11DEED56B61}"/>
              </a:ext>
            </a:extLst>
          </p:cNvPr>
          <p:cNvSpPr txBox="1"/>
          <p:nvPr/>
        </p:nvSpPr>
        <p:spPr>
          <a:xfrm>
            <a:off x="9211439" y="1573491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bool2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58B157-8157-3D58-450E-209268A9A9E0}"/>
              </a:ext>
            </a:extLst>
          </p:cNvPr>
          <p:cNvSpPr txBox="1"/>
          <p:nvPr/>
        </p:nvSpPr>
        <p:spPr>
          <a:xfrm>
            <a:off x="6890988" y="4769948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bool1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38EB77-782E-6EA9-A61E-FF5CBE270EC5}"/>
              </a:ext>
            </a:extLst>
          </p:cNvPr>
          <p:cNvSpPr txBox="1"/>
          <p:nvPr/>
        </p:nvSpPr>
        <p:spPr>
          <a:xfrm>
            <a:off x="9211438" y="4031295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bool2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512CB-EBC1-4A55-602F-60884355E51A}"/>
              </a:ext>
            </a:extLst>
          </p:cNvPr>
          <p:cNvSpPr txBox="1"/>
          <p:nvPr/>
        </p:nvSpPr>
        <p:spPr>
          <a:xfrm>
            <a:off x="370360" y="3414571"/>
            <a:ext cx="71513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both_gt_19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19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19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4880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And </a:t>
            </a:r>
            <a:r>
              <a:rPr lang="en-US" dirty="0" err="1"/>
              <a:t>and</a:t>
            </a:r>
            <a:r>
              <a:rPr lang="en-US" dirty="0"/>
              <a:t> Or: 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Write a function that returns true if both floats are positive or both are negative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Hint: may need multiple and or </a:t>
            </a:r>
            <a:r>
              <a:rPr lang="en-US" sz="3200" dirty="0" err="1"/>
              <a:t>or</a:t>
            </a:r>
            <a:r>
              <a:rPr lang="en-US" sz="3200" dirty="0"/>
              <a:t> operators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6B71B65-A0AD-F596-59D0-9B52F4F75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827751"/>
              </p:ext>
            </p:extLst>
          </p:nvPr>
        </p:nvGraphicFramePr>
        <p:xfrm>
          <a:off x="7521678" y="1948699"/>
          <a:ext cx="40995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533">
                  <a:extLst>
                    <a:ext uri="{9D8B030D-6E8A-4147-A177-3AD203B41FA5}">
                      <a16:colId xmlns:a16="http://schemas.microsoft.com/office/drawing/2014/main" val="2528831891"/>
                    </a:ext>
                  </a:extLst>
                </a:gridCol>
                <a:gridCol w="1366533">
                  <a:extLst>
                    <a:ext uri="{9D8B030D-6E8A-4147-A177-3AD203B41FA5}">
                      <a16:colId xmlns:a16="http://schemas.microsoft.com/office/drawing/2014/main" val="3757904814"/>
                    </a:ext>
                  </a:extLst>
                </a:gridCol>
                <a:gridCol w="1366533">
                  <a:extLst>
                    <a:ext uri="{9D8B030D-6E8A-4147-A177-3AD203B41FA5}">
                      <a16:colId xmlns:a16="http://schemas.microsoft.com/office/drawing/2014/main" val="125017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944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1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7001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0522CE-FD96-9011-D99D-034B842A8BF3}"/>
              </a:ext>
            </a:extLst>
          </p:cNvPr>
          <p:cNvGraphicFramePr>
            <a:graphicFrameLocks noGrp="1"/>
          </p:cNvGraphicFramePr>
          <p:nvPr/>
        </p:nvGraphicFramePr>
        <p:xfrm>
          <a:off x="7521677" y="4416596"/>
          <a:ext cx="40995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533">
                  <a:extLst>
                    <a:ext uri="{9D8B030D-6E8A-4147-A177-3AD203B41FA5}">
                      <a16:colId xmlns:a16="http://schemas.microsoft.com/office/drawing/2014/main" val="2528831891"/>
                    </a:ext>
                  </a:extLst>
                </a:gridCol>
                <a:gridCol w="1366533">
                  <a:extLst>
                    <a:ext uri="{9D8B030D-6E8A-4147-A177-3AD203B41FA5}">
                      <a16:colId xmlns:a16="http://schemas.microsoft.com/office/drawing/2014/main" val="3757904814"/>
                    </a:ext>
                  </a:extLst>
                </a:gridCol>
                <a:gridCol w="1366533">
                  <a:extLst>
                    <a:ext uri="{9D8B030D-6E8A-4147-A177-3AD203B41FA5}">
                      <a16:colId xmlns:a16="http://schemas.microsoft.com/office/drawing/2014/main" val="125017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944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1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70012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C23209E-0129-E7D9-8F82-5E9CFF081C48}"/>
              </a:ext>
            </a:extLst>
          </p:cNvPr>
          <p:cNvSpPr txBox="1"/>
          <p:nvPr/>
        </p:nvSpPr>
        <p:spPr>
          <a:xfrm>
            <a:off x="8058882" y="3446520"/>
            <a:ext cx="3025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bool1 or bool2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2D083B-A9A7-D67B-06D0-C35B29851B2B}"/>
              </a:ext>
            </a:extLst>
          </p:cNvPr>
          <p:cNvSpPr txBox="1"/>
          <p:nvPr/>
        </p:nvSpPr>
        <p:spPr>
          <a:xfrm>
            <a:off x="7923427" y="825709"/>
            <a:ext cx="3296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bool1 and bool2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097996-49B0-B42E-BDC4-73F4F4A550CF}"/>
              </a:ext>
            </a:extLst>
          </p:cNvPr>
          <p:cNvSpPr txBox="1"/>
          <p:nvPr/>
        </p:nvSpPr>
        <p:spPr>
          <a:xfrm>
            <a:off x="6819848" y="2320293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bool1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6F9CA9-2E25-D942-D735-B11DEED56B61}"/>
              </a:ext>
            </a:extLst>
          </p:cNvPr>
          <p:cNvSpPr txBox="1"/>
          <p:nvPr/>
        </p:nvSpPr>
        <p:spPr>
          <a:xfrm>
            <a:off x="9211439" y="1573491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bool2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58B157-8157-3D58-450E-209268A9A9E0}"/>
              </a:ext>
            </a:extLst>
          </p:cNvPr>
          <p:cNvSpPr txBox="1"/>
          <p:nvPr/>
        </p:nvSpPr>
        <p:spPr>
          <a:xfrm>
            <a:off x="6890988" y="4769948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bool1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38EB77-782E-6EA9-A61E-FF5CBE270EC5}"/>
              </a:ext>
            </a:extLst>
          </p:cNvPr>
          <p:cNvSpPr txBox="1"/>
          <p:nvPr/>
        </p:nvSpPr>
        <p:spPr>
          <a:xfrm>
            <a:off x="9211438" y="4031295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bool2</a:t>
            </a:r>
          </a:p>
        </p:txBody>
      </p:sp>
    </p:spTree>
    <p:extLst>
      <p:ext uri="{BB962C8B-B14F-4D97-AF65-F5344CB8AC3E}">
        <p14:creationId xmlns:p14="http://schemas.microsoft.com/office/powerpoint/2010/main" val="2087755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And </a:t>
            </a:r>
            <a:r>
              <a:rPr lang="en-US" dirty="0" err="1"/>
              <a:t>and</a:t>
            </a:r>
            <a:r>
              <a:rPr lang="en-US" dirty="0"/>
              <a:t> Or: 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Write a function that returns true if both numbers are positive or both are negative</a:t>
            </a:r>
          </a:p>
          <a:p>
            <a:pPr marL="0" indent="0">
              <a:buNone/>
            </a:pPr>
            <a:endParaRPr lang="en-US" sz="3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6B71B65-A0AD-F596-59D0-9B52F4F758A9}"/>
              </a:ext>
            </a:extLst>
          </p:cNvPr>
          <p:cNvGraphicFramePr>
            <a:graphicFrameLocks noGrp="1"/>
          </p:cNvGraphicFramePr>
          <p:nvPr/>
        </p:nvGraphicFramePr>
        <p:xfrm>
          <a:off x="7521678" y="1948699"/>
          <a:ext cx="40995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533">
                  <a:extLst>
                    <a:ext uri="{9D8B030D-6E8A-4147-A177-3AD203B41FA5}">
                      <a16:colId xmlns:a16="http://schemas.microsoft.com/office/drawing/2014/main" val="2528831891"/>
                    </a:ext>
                  </a:extLst>
                </a:gridCol>
                <a:gridCol w="1366533">
                  <a:extLst>
                    <a:ext uri="{9D8B030D-6E8A-4147-A177-3AD203B41FA5}">
                      <a16:colId xmlns:a16="http://schemas.microsoft.com/office/drawing/2014/main" val="3757904814"/>
                    </a:ext>
                  </a:extLst>
                </a:gridCol>
                <a:gridCol w="1366533">
                  <a:extLst>
                    <a:ext uri="{9D8B030D-6E8A-4147-A177-3AD203B41FA5}">
                      <a16:colId xmlns:a16="http://schemas.microsoft.com/office/drawing/2014/main" val="125017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944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1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7001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0522CE-FD96-9011-D99D-034B842A8BF3}"/>
              </a:ext>
            </a:extLst>
          </p:cNvPr>
          <p:cNvGraphicFramePr>
            <a:graphicFrameLocks noGrp="1"/>
          </p:cNvGraphicFramePr>
          <p:nvPr/>
        </p:nvGraphicFramePr>
        <p:xfrm>
          <a:off x="7521677" y="4416596"/>
          <a:ext cx="40995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533">
                  <a:extLst>
                    <a:ext uri="{9D8B030D-6E8A-4147-A177-3AD203B41FA5}">
                      <a16:colId xmlns:a16="http://schemas.microsoft.com/office/drawing/2014/main" val="2528831891"/>
                    </a:ext>
                  </a:extLst>
                </a:gridCol>
                <a:gridCol w="1366533">
                  <a:extLst>
                    <a:ext uri="{9D8B030D-6E8A-4147-A177-3AD203B41FA5}">
                      <a16:colId xmlns:a16="http://schemas.microsoft.com/office/drawing/2014/main" val="3757904814"/>
                    </a:ext>
                  </a:extLst>
                </a:gridCol>
                <a:gridCol w="1366533">
                  <a:extLst>
                    <a:ext uri="{9D8B030D-6E8A-4147-A177-3AD203B41FA5}">
                      <a16:colId xmlns:a16="http://schemas.microsoft.com/office/drawing/2014/main" val="125017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944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1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70012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C23209E-0129-E7D9-8F82-5E9CFF081C48}"/>
              </a:ext>
            </a:extLst>
          </p:cNvPr>
          <p:cNvSpPr txBox="1"/>
          <p:nvPr/>
        </p:nvSpPr>
        <p:spPr>
          <a:xfrm>
            <a:off x="8058882" y="3446520"/>
            <a:ext cx="3025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bool1 or bool2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2D083B-A9A7-D67B-06D0-C35B29851B2B}"/>
              </a:ext>
            </a:extLst>
          </p:cNvPr>
          <p:cNvSpPr txBox="1"/>
          <p:nvPr/>
        </p:nvSpPr>
        <p:spPr>
          <a:xfrm>
            <a:off x="7923427" y="825709"/>
            <a:ext cx="3296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bool1 and bool2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097996-49B0-B42E-BDC4-73F4F4A550CF}"/>
              </a:ext>
            </a:extLst>
          </p:cNvPr>
          <p:cNvSpPr txBox="1"/>
          <p:nvPr/>
        </p:nvSpPr>
        <p:spPr>
          <a:xfrm>
            <a:off x="6819848" y="2320293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bool1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6F9CA9-2E25-D942-D735-B11DEED56B61}"/>
              </a:ext>
            </a:extLst>
          </p:cNvPr>
          <p:cNvSpPr txBox="1"/>
          <p:nvPr/>
        </p:nvSpPr>
        <p:spPr>
          <a:xfrm>
            <a:off x="9211439" y="1573491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bool2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58B157-8157-3D58-450E-209268A9A9E0}"/>
              </a:ext>
            </a:extLst>
          </p:cNvPr>
          <p:cNvSpPr txBox="1"/>
          <p:nvPr/>
        </p:nvSpPr>
        <p:spPr>
          <a:xfrm>
            <a:off x="6890988" y="4769948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bool1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38EB77-782E-6EA9-A61E-FF5CBE270EC5}"/>
              </a:ext>
            </a:extLst>
          </p:cNvPr>
          <p:cNvSpPr txBox="1"/>
          <p:nvPr/>
        </p:nvSpPr>
        <p:spPr>
          <a:xfrm>
            <a:off x="9211438" y="4031295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bool2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6F4739-C03A-F051-C77D-7F05CBF98C48}"/>
              </a:ext>
            </a:extLst>
          </p:cNvPr>
          <p:cNvSpPr txBox="1"/>
          <p:nvPr/>
        </p:nvSpPr>
        <p:spPr>
          <a:xfrm>
            <a:off x="124497" y="3549115"/>
            <a:ext cx="851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same_sign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3399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Another operator that exists is not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Not only operates on the Boolean to its right, and converts it to the opposite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3944C2C-A8D8-6728-39D0-C93C83EA2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742432"/>
              </p:ext>
            </p:extLst>
          </p:nvPr>
        </p:nvGraphicFramePr>
        <p:xfrm>
          <a:off x="7226708" y="1397448"/>
          <a:ext cx="44824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233">
                  <a:extLst>
                    <a:ext uri="{9D8B030D-6E8A-4147-A177-3AD203B41FA5}">
                      <a16:colId xmlns:a16="http://schemas.microsoft.com/office/drawing/2014/main" val="520792509"/>
                    </a:ext>
                  </a:extLst>
                </a:gridCol>
                <a:gridCol w="2241233">
                  <a:extLst>
                    <a:ext uri="{9D8B030D-6E8A-4147-A177-3AD203B41FA5}">
                      <a16:colId xmlns:a16="http://schemas.microsoft.com/office/drawing/2014/main" val="638682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input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result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50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036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1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600C0AB-6739-CC56-8390-0E7EE42A3862}"/>
              </a:ext>
            </a:extLst>
          </p:cNvPr>
          <p:cNvSpPr txBox="1"/>
          <p:nvPr/>
        </p:nvSpPr>
        <p:spPr>
          <a:xfrm>
            <a:off x="8563591" y="637014"/>
            <a:ext cx="1808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 = not input</a:t>
            </a:r>
          </a:p>
        </p:txBody>
      </p:sp>
    </p:spTree>
    <p:extLst>
      <p:ext uri="{BB962C8B-B14F-4D97-AF65-F5344CB8AC3E}">
        <p14:creationId xmlns:p14="http://schemas.microsoft.com/office/powerpoint/2010/main" val="3925544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Not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458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Here’s a function that returns true if the parameter is not even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8FFB8-B2A0-5776-74EF-D13C34F17A91}"/>
              </a:ext>
            </a:extLst>
          </p:cNvPr>
          <p:cNvSpPr txBox="1"/>
          <p:nvPr/>
        </p:nvSpPr>
        <p:spPr>
          <a:xfrm>
            <a:off x="452380" y="3283974"/>
            <a:ext cx="62969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is_not_even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2800" dirty="0"/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57F75D5D-D991-B520-E565-7A9A45748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89782"/>
              </p:ext>
            </p:extLst>
          </p:nvPr>
        </p:nvGraphicFramePr>
        <p:xfrm>
          <a:off x="7226708" y="1397448"/>
          <a:ext cx="44824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233">
                  <a:extLst>
                    <a:ext uri="{9D8B030D-6E8A-4147-A177-3AD203B41FA5}">
                      <a16:colId xmlns:a16="http://schemas.microsoft.com/office/drawing/2014/main" val="520792509"/>
                    </a:ext>
                  </a:extLst>
                </a:gridCol>
                <a:gridCol w="2241233">
                  <a:extLst>
                    <a:ext uri="{9D8B030D-6E8A-4147-A177-3AD203B41FA5}">
                      <a16:colId xmlns:a16="http://schemas.microsoft.com/office/drawing/2014/main" val="638682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input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result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50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036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12374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198F895-A110-D7FE-3308-2E2B398D46A4}"/>
              </a:ext>
            </a:extLst>
          </p:cNvPr>
          <p:cNvSpPr txBox="1"/>
          <p:nvPr/>
        </p:nvSpPr>
        <p:spPr>
          <a:xfrm>
            <a:off x="8563591" y="637014"/>
            <a:ext cx="1808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 = not input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C1578-7EC5-7C9D-DB5F-0E5EEA3FDEAE}"/>
              </a:ext>
            </a:extLst>
          </p:cNvPr>
          <p:cNvSpPr txBox="1"/>
          <p:nvPr/>
        </p:nvSpPr>
        <p:spPr>
          <a:xfrm>
            <a:off x="6950883" y="3003682"/>
            <a:ext cx="5034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Note: there are usually many ways to do the same thing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0C3BD2-6283-EE95-1E75-077A562C809D}"/>
              </a:ext>
            </a:extLst>
          </p:cNvPr>
          <p:cNvSpPr txBox="1"/>
          <p:nvPr/>
        </p:nvSpPr>
        <p:spPr>
          <a:xfrm>
            <a:off x="6961239" y="4484303"/>
            <a:ext cx="53110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is_odd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96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Truthy and </a:t>
            </a:r>
            <a:r>
              <a:rPr lang="en-US" dirty="0" err="1"/>
              <a:t>Falsy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286" y="2985570"/>
            <a:ext cx="3472413" cy="7196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26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Casting to a </a:t>
            </a:r>
            <a:r>
              <a:rPr lang="en-US" dirty="0" err="1"/>
              <a:t>boolean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875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Casting a value to bool returns False in only 4 cases (for now)</a:t>
            </a:r>
          </a:p>
          <a:p>
            <a:r>
              <a:rPr lang="en-US" sz="3200" dirty="0"/>
              <a:t>It is the number 0 (or 0.0)</a:t>
            </a:r>
          </a:p>
          <a:p>
            <a:r>
              <a:rPr lang="en-US" sz="3200" dirty="0"/>
              <a:t>It is an empty string</a:t>
            </a:r>
          </a:p>
          <a:p>
            <a:r>
              <a:rPr lang="en-US" sz="3200" dirty="0"/>
              <a:t>It is None</a:t>
            </a:r>
          </a:p>
          <a:p>
            <a:r>
              <a:rPr lang="en-US" sz="3200" dirty="0"/>
              <a:t>It is False</a:t>
            </a:r>
          </a:p>
          <a:p>
            <a:pPr marL="0" indent="0">
              <a:buNone/>
            </a:pPr>
            <a:r>
              <a:rPr lang="en-US" sz="3200" dirty="0"/>
              <a:t>Otherwise it returns True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04105-543F-6083-58D0-656582E35845}"/>
              </a:ext>
            </a:extLst>
          </p:cNvPr>
          <p:cNvSpPr txBox="1"/>
          <p:nvPr/>
        </p:nvSpPr>
        <p:spPr>
          <a:xfrm>
            <a:off x="6096000" y="1789032"/>
            <a:ext cx="57617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endParaRPr lang="en-US" sz="2400" b="0" dirty="0">
              <a:solidFill>
                <a:srgbClr val="795E26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'Hi'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293B8D-303E-DBC2-3CC5-3912D094F1CE}"/>
              </a:ext>
            </a:extLst>
          </p:cNvPr>
          <p:cNvSpPr txBox="1"/>
          <p:nvPr/>
        </p:nvSpPr>
        <p:spPr>
          <a:xfrm>
            <a:off x="9694607" y="1419700"/>
            <a:ext cx="1544012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False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False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False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False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False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&gt;&gt; True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True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True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True</a:t>
            </a:r>
          </a:p>
        </p:txBody>
      </p:sp>
    </p:spTree>
    <p:extLst>
      <p:ext uri="{BB962C8B-B14F-4D97-AF65-F5344CB8AC3E}">
        <p14:creationId xmlns:p14="http://schemas.microsoft.com/office/powerpoint/2010/main" val="1875710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Casting to a bool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02161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Values that are False when casted to Boolean are </a:t>
            </a:r>
            <a:r>
              <a:rPr lang="en-US" sz="3200" b="1" dirty="0" err="1"/>
              <a:t>falsy</a:t>
            </a:r>
            <a:endParaRPr lang="en-US" sz="3200" b="1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Values that are True when casted to Boolean are </a:t>
            </a:r>
            <a:r>
              <a:rPr lang="en-US" sz="3200" b="1" dirty="0"/>
              <a:t>truthy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Note: assert only checks that the value is truthy, not that it is True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04105-543F-6083-58D0-656582E35845}"/>
              </a:ext>
            </a:extLst>
          </p:cNvPr>
          <p:cNvSpPr txBox="1"/>
          <p:nvPr/>
        </p:nvSpPr>
        <p:spPr>
          <a:xfrm>
            <a:off x="6096000" y="1789032"/>
            <a:ext cx="57617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endParaRPr lang="en-US" sz="2400" b="0" dirty="0">
              <a:solidFill>
                <a:srgbClr val="795E26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'Hi'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293B8D-303E-DBC2-3CC5-3912D094F1CE}"/>
              </a:ext>
            </a:extLst>
          </p:cNvPr>
          <p:cNvSpPr txBox="1"/>
          <p:nvPr/>
        </p:nvSpPr>
        <p:spPr>
          <a:xfrm>
            <a:off x="9694607" y="1419700"/>
            <a:ext cx="1544012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False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False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False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False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False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&gt;&gt; True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True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True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True</a:t>
            </a:r>
          </a:p>
        </p:txBody>
      </p:sp>
    </p:spTree>
    <p:extLst>
      <p:ext uri="{BB962C8B-B14F-4D97-AF65-F5344CB8AC3E}">
        <p14:creationId xmlns:p14="http://schemas.microsoft.com/office/powerpoint/2010/main" val="395029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E29E-0DB1-A83C-E2A0-20EFC2A0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Learning Goals Slide</a:t>
            </a:r>
          </a:p>
        </p:txBody>
      </p:sp>
      <p:pic>
        <p:nvPicPr>
          <p:cNvPr id="6" name="Picture 5" descr="A picture containing a sticky note that says &quot;To do&quot;">
            <a:extLst>
              <a:ext uri="{FF2B5EF4-FFF2-40B4-BE49-F238E27FC236}">
                <a16:creationId xmlns:a16="http://schemas.microsoft.com/office/drawing/2014/main" id="{D08F58A1-8D54-6135-4224-DCD32024E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8412"/>
            <a:ext cx="5181600" cy="344576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01F96-018B-B2EC-3ED3-CB77F76A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a Boolean?</a:t>
            </a:r>
          </a:p>
          <a:p>
            <a:pPr marL="457200" lvl="1" indent="0">
              <a:buNone/>
            </a:pPr>
            <a:r>
              <a:rPr lang="en-US" sz="2800" dirty="0"/>
              <a:t>Learn a new data type</a:t>
            </a:r>
          </a:p>
          <a:p>
            <a:pPr marL="0" indent="0">
              <a:buNone/>
            </a:pPr>
            <a:r>
              <a:rPr lang="en-US" dirty="0"/>
              <a:t>How to get a Boolean?</a:t>
            </a:r>
          </a:p>
          <a:p>
            <a:pPr marL="457200" lvl="1" indent="0">
              <a:buNone/>
            </a:pPr>
            <a:r>
              <a:rPr lang="en-US" sz="2800" dirty="0"/>
              <a:t>Comparisons and Casting</a:t>
            </a:r>
          </a:p>
          <a:p>
            <a:pPr marL="0" indent="0">
              <a:buNone/>
            </a:pPr>
            <a:r>
              <a:rPr lang="en-US" dirty="0"/>
              <a:t>What is Assert?</a:t>
            </a:r>
          </a:p>
          <a:p>
            <a:pPr marL="457200" lvl="1" indent="0">
              <a:buNone/>
            </a:pPr>
            <a:r>
              <a:rPr lang="en-US" sz="2800" dirty="0"/>
              <a:t>Verify your code worked</a:t>
            </a:r>
          </a:p>
          <a:p>
            <a:pPr marL="0" indent="0">
              <a:buNone/>
            </a:pPr>
            <a:r>
              <a:rPr lang="en-US" dirty="0"/>
              <a:t>What are Logical Operators?</a:t>
            </a:r>
          </a:p>
          <a:p>
            <a:pPr marL="457200" lvl="1" indent="0">
              <a:buNone/>
            </a:pPr>
            <a:r>
              <a:rPr lang="en-US" sz="2800" dirty="0"/>
              <a:t>Operators specifically for </a:t>
            </a:r>
            <a:r>
              <a:rPr lang="en-US" sz="2800" dirty="0" err="1"/>
              <a:t>booleans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82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Useful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286" y="2985570"/>
            <a:ext cx="3472413" cy="7196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29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Built In Functions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8B50A-A4EA-3E22-DB93-B196E6A8B1EC}"/>
              </a:ext>
            </a:extLst>
          </p:cNvPr>
          <p:cNvSpPr txBox="1"/>
          <p:nvPr/>
        </p:nvSpPr>
        <p:spPr>
          <a:xfrm>
            <a:off x="589936" y="1444688"/>
            <a:ext cx="560922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3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3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1</a:t>
            </a:r>
            <a:b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round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3.14159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3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3.14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round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12345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3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12300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1</a:t>
            </a:r>
            <a:b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3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1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1</a:t>
            </a:r>
            <a:b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abs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3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12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1</a:t>
            </a:r>
            <a:b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3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'Hello'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3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5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E7648-A833-D8FB-90FE-B1E91C779DB7}"/>
              </a:ext>
            </a:extLst>
          </p:cNvPr>
          <p:cNvSpPr txBox="1"/>
          <p:nvPr/>
        </p:nvSpPr>
        <p:spPr>
          <a:xfrm>
            <a:off x="6607277" y="709254"/>
            <a:ext cx="487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 don’t need to memorize these, just here so you can know they exist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Max: takes in 2 or more parameters, returns max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Round(</a:t>
            </a:r>
            <a:r>
              <a:rPr lang="en-US" sz="2800" dirty="0" err="1"/>
              <a:t>a,b</a:t>
            </a:r>
            <a:r>
              <a:rPr lang="en-US" sz="2800" dirty="0"/>
              <a:t>): returns a rounded to b decimal places.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Min: same as max but min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Abs: absolute value of the parameter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Len: Length of a string</a:t>
            </a:r>
          </a:p>
        </p:txBody>
      </p:sp>
    </p:spTree>
    <p:extLst>
      <p:ext uri="{BB962C8B-B14F-4D97-AF65-F5344CB8AC3E}">
        <p14:creationId xmlns:p14="http://schemas.microsoft.com/office/powerpoint/2010/main" val="3308887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8D3A-F22E-FB40-38A6-41C7DA8F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+ Closing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C87A2-9B4F-8E0F-488B-67EA29EEC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have a bit at the end that recaps the lesson</a:t>
            </a:r>
            <a:br>
              <a:rPr lang="en-US" dirty="0"/>
            </a:br>
            <a:r>
              <a:rPr lang="en-US" dirty="0"/>
              <a:t>It’s useful for students when they review</a:t>
            </a:r>
          </a:p>
        </p:txBody>
      </p:sp>
    </p:spTree>
    <p:extLst>
      <p:ext uri="{BB962C8B-B14F-4D97-AF65-F5344CB8AC3E}">
        <p14:creationId xmlns:p14="http://schemas.microsoft.com/office/powerpoint/2010/main" val="576501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1350-C1B3-F217-6295-57DEC32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9254-DF53-EACF-61A1-5D3B1B051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a Boolean, how to get them</a:t>
            </a:r>
          </a:p>
          <a:p>
            <a:pPr lvl="1"/>
            <a:r>
              <a:rPr lang="en-US" dirty="0"/>
              <a:t>What: a value that is either True or False</a:t>
            </a:r>
          </a:p>
          <a:p>
            <a:pPr lvl="1"/>
            <a:r>
              <a:rPr lang="en-US" dirty="0"/>
              <a:t>How to get: Comparisons like equal ==, not equal !=, and number comparison</a:t>
            </a:r>
          </a:p>
          <a:p>
            <a:pPr lvl="1"/>
            <a:r>
              <a:rPr lang="en-US" dirty="0"/>
              <a:t>How to get: Casting Truthy or </a:t>
            </a:r>
            <a:r>
              <a:rPr lang="en-US" dirty="0" err="1"/>
              <a:t>Falsy</a:t>
            </a:r>
            <a:r>
              <a:rPr lang="en-US" dirty="0"/>
              <a:t> values</a:t>
            </a:r>
          </a:p>
          <a:p>
            <a:r>
              <a:rPr lang="en-US" dirty="0"/>
              <a:t>Logical Operators</a:t>
            </a:r>
          </a:p>
          <a:p>
            <a:pPr lvl="1"/>
            <a:r>
              <a:rPr lang="en-US" dirty="0"/>
              <a:t>And, or, not</a:t>
            </a:r>
          </a:p>
          <a:p>
            <a:r>
              <a:rPr lang="en-US" dirty="0"/>
              <a:t>Assert</a:t>
            </a:r>
          </a:p>
          <a:p>
            <a:pPr lvl="1"/>
            <a:r>
              <a:rPr lang="en-US" dirty="0"/>
              <a:t>Verify your code works with assert</a:t>
            </a:r>
          </a:p>
          <a:p>
            <a:r>
              <a:rPr lang="en-US" dirty="0"/>
              <a:t>Saw some built-in functions</a:t>
            </a:r>
          </a:p>
          <a:p>
            <a:pPr lvl="1"/>
            <a:r>
              <a:rPr lang="en-US" dirty="0"/>
              <a:t>Max, round, min, abs, and </a:t>
            </a:r>
            <a:r>
              <a:rPr lang="en-US" dirty="0" err="1"/>
              <a:t>len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23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Participation 2 Due Thursday</a:t>
            </a:r>
          </a:p>
          <a:p>
            <a:pPr lvl="1"/>
            <a:r>
              <a:rPr lang="en-US" dirty="0"/>
              <a:t>This is the </a:t>
            </a:r>
            <a:r>
              <a:rPr lang="en-US" dirty="0" err="1"/>
              <a:t>Zybooks</a:t>
            </a:r>
            <a:endParaRPr lang="en-US" dirty="0"/>
          </a:p>
          <a:p>
            <a:r>
              <a:rPr lang="en-US" dirty="0"/>
              <a:t>Quiz 3 Due Thursday</a:t>
            </a:r>
          </a:p>
          <a:p>
            <a:r>
              <a:rPr lang="en-US" dirty="0"/>
              <a:t>HW1 Due Wednesday</a:t>
            </a:r>
          </a:p>
          <a:p>
            <a:r>
              <a:rPr lang="en-US" dirty="0"/>
              <a:t>Lab Friday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414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Recap Last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286" y="2985570"/>
            <a:ext cx="3472413" cy="7196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r>
              <a:rPr lang="en-US" sz="3200" dirty="0"/>
              <a:t>What is a function</a:t>
            </a:r>
          </a:p>
          <a:p>
            <a:pPr lvl="1"/>
            <a:r>
              <a:rPr lang="en-US" sz="2800" dirty="0"/>
              <a:t>Some code that can be called</a:t>
            </a:r>
          </a:p>
          <a:p>
            <a:pPr lvl="1"/>
            <a:r>
              <a:rPr lang="en-US" sz="2800" dirty="0"/>
              <a:t>Has a name, parameter(s) and a return value</a:t>
            </a:r>
          </a:p>
          <a:p>
            <a:r>
              <a:rPr lang="en-US" sz="3200" dirty="0"/>
              <a:t>Scope</a:t>
            </a:r>
          </a:p>
          <a:p>
            <a:pPr lvl="1"/>
            <a:r>
              <a:rPr lang="en-US" sz="2800" dirty="0"/>
              <a:t>Variables can be declared in the global scope: outside a function</a:t>
            </a:r>
          </a:p>
          <a:p>
            <a:pPr lvl="1"/>
            <a:r>
              <a:rPr lang="en-US" sz="2800" dirty="0"/>
              <a:t>Can also be declared in local scope: inside a function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976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Booleans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286" y="2985570"/>
            <a:ext cx="3472413" cy="7196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a Boolean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/>
              <a:t>A </a:t>
            </a:r>
            <a:r>
              <a:rPr lang="en-US" sz="3200" b="1" dirty="0"/>
              <a:t>Boolean</a:t>
            </a:r>
            <a:r>
              <a:rPr lang="en-US" sz="3200" dirty="0"/>
              <a:t> or </a:t>
            </a:r>
            <a:r>
              <a:rPr lang="en-US" sz="3200" b="1" dirty="0"/>
              <a:t>bool</a:t>
            </a:r>
            <a:r>
              <a:rPr lang="en-US" sz="3200" dirty="0"/>
              <a:t> is a data type that is either </a:t>
            </a:r>
            <a:r>
              <a:rPr lang="en-US" sz="3200" b="1" dirty="0"/>
              <a:t>True</a:t>
            </a:r>
            <a:r>
              <a:rPr lang="en-US" sz="3200" dirty="0"/>
              <a:t> or </a:t>
            </a:r>
            <a:r>
              <a:rPr lang="en-US" sz="3200" b="1" dirty="0"/>
              <a:t>False</a:t>
            </a:r>
            <a:endParaRPr lang="en-US" sz="3200" dirty="0"/>
          </a:p>
          <a:p>
            <a:r>
              <a:rPr lang="en-US" sz="3200" dirty="0"/>
              <a:t>Boolean questions</a:t>
            </a:r>
          </a:p>
          <a:p>
            <a:pPr lvl="1"/>
            <a:r>
              <a:rPr lang="en-US" sz="2800" dirty="0"/>
              <a:t>Is today Sunday: </a:t>
            </a:r>
            <a:r>
              <a:rPr lang="en-US" sz="2800" b="1" dirty="0"/>
              <a:t>False</a:t>
            </a:r>
          </a:p>
          <a:p>
            <a:pPr lvl="1"/>
            <a:r>
              <a:rPr lang="en-US" sz="2800" dirty="0"/>
              <a:t>Is 7 greater than 6: </a:t>
            </a:r>
            <a:r>
              <a:rPr lang="en-US" sz="2800" b="1" dirty="0"/>
              <a:t>True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Not Booleans questions:</a:t>
            </a:r>
          </a:p>
          <a:p>
            <a:pPr lvl="1"/>
            <a:r>
              <a:rPr lang="en-US" sz="2800" dirty="0"/>
              <a:t>What day is it: </a:t>
            </a:r>
            <a:r>
              <a:rPr lang="en-US" sz="2800" b="1" dirty="0"/>
              <a:t>SATURDAY</a:t>
            </a:r>
          </a:p>
          <a:p>
            <a:pPr lvl="1"/>
            <a:r>
              <a:rPr lang="en-US" sz="2800" dirty="0"/>
              <a:t>What’s your favorite number: </a:t>
            </a:r>
            <a:r>
              <a:rPr lang="en-US" sz="2800" b="1" dirty="0"/>
              <a:t>11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83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Boolean from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5582265" cy="48996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One way to get a Boolean is to </a:t>
            </a:r>
            <a:r>
              <a:rPr lang="en-US" sz="3200" b="1" dirty="0"/>
              <a:t>compare</a:t>
            </a:r>
            <a:r>
              <a:rPr lang="en-US" sz="3200" dirty="0"/>
              <a:t> two things to see if they are equal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To see if two things are equal, use </a:t>
            </a:r>
            <a:r>
              <a:rPr lang="en-US" sz="3200" b="1" dirty="0"/>
              <a:t>2</a:t>
            </a:r>
            <a:r>
              <a:rPr lang="en-US" sz="3200" dirty="0"/>
              <a:t> equal signs: ‘==‘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Note on Order of Operations: Comparisons happen before assignment (so parenthesis are not needed)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3024F-21CA-179A-01C8-54E7A941DCDB}"/>
              </a:ext>
            </a:extLst>
          </p:cNvPr>
          <p:cNvSpPr txBox="1"/>
          <p:nvPr/>
        </p:nvSpPr>
        <p:spPr>
          <a:xfrm>
            <a:off x="6838463" y="1206193"/>
            <a:ext cx="511229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"Wednesday"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"Sunday"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75AAFB-9931-B06E-283E-625B4BBC2957}"/>
              </a:ext>
            </a:extLst>
          </p:cNvPr>
          <p:cNvSpPr/>
          <p:nvPr/>
        </p:nvSpPr>
        <p:spPr>
          <a:xfrm>
            <a:off x="6838463" y="4347261"/>
            <a:ext cx="4399808" cy="2014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</a:rPr>
              <a:t>Output: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&gt;&gt; False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&gt;&gt; True</a:t>
            </a:r>
          </a:p>
        </p:txBody>
      </p:sp>
    </p:spTree>
    <p:extLst>
      <p:ext uri="{BB962C8B-B14F-4D97-AF65-F5344CB8AC3E}">
        <p14:creationId xmlns:p14="http://schemas.microsoft.com/office/powerpoint/2010/main" val="240059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Boolean from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525278" cy="4535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Another way to get a Boolean is to </a:t>
            </a:r>
            <a:r>
              <a:rPr lang="en-US" sz="3200" b="1" dirty="0"/>
              <a:t>compare</a:t>
            </a:r>
            <a:r>
              <a:rPr lang="en-US" sz="3200" dirty="0"/>
              <a:t> two things to see if they are not equal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To see if two things are not equal, use '!='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3024F-21CA-179A-01C8-54E7A941DCDB}"/>
              </a:ext>
            </a:extLst>
          </p:cNvPr>
          <p:cNvSpPr txBox="1"/>
          <p:nvPr/>
        </p:nvSpPr>
        <p:spPr>
          <a:xfrm>
            <a:off x="6838463" y="1206193"/>
            <a:ext cx="494237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"Wednesday"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"Sunday"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75AAFB-9931-B06E-283E-625B4BBC2957}"/>
              </a:ext>
            </a:extLst>
          </p:cNvPr>
          <p:cNvSpPr/>
          <p:nvPr/>
        </p:nvSpPr>
        <p:spPr>
          <a:xfrm>
            <a:off x="6838463" y="4347261"/>
            <a:ext cx="4399808" cy="2014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</a:rPr>
              <a:t>Output: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&gt;&gt; True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&gt;&gt; False</a:t>
            </a:r>
          </a:p>
        </p:txBody>
      </p:sp>
    </p:spTree>
    <p:extLst>
      <p:ext uri="{BB962C8B-B14F-4D97-AF65-F5344CB8AC3E}">
        <p14:creationId xmlns:p14="http://schemas.microsoft.com/office/powerpoint/2010/main" val="1726670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CS 110 Template" id="{A7A7B023-BDF6-4FC7-AEBA-36D5EF15928B}" vid="{0F5DD3FB-D0D3-415E-B80C-A8C16A6C2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CICS 110 Template</Template>
  <TotalTime>736</TotalTime>
  <Words>1939</Words>
  <Application>Microsoft Office PowerPoint</Application>
  <PresentationFormat>Widescreen</PresentationFormat>
  <Paragraphs>398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Consolas</vt:lpstr>
      <vt:lpstr>Office Theme</vt:lpstr>
      <vt:lpstr>Booleans and Assert</vt:lpstr>
      <vt:lpstr>Announcement Slide</vt:lpstr>
      <vt:lpstr>Learning Goals Slide</vt:lpstr>
      <vt:lpstr>Recap Last Class</vt:lpstr>
      <vt:lpstr>Last time</vt:lpstr>
      <vt:lpstr>Booleans</vt:lpstr>
      <vt:lpstr>What is a Boolean</vt:lpstr>
      <vt:lpstr>Boolean from Equality</vt:lpstr>
      <vt:lpstr>Boolean from Inequality</vt:lpstr>
      <vt:lpstr>Boolean from Inequality</vt:lpstr>
      <vt:lpstr>Boolean from Inequality</vt:lpstr>
      <vt:lpstr>Boolean from Inequality</vt:lpstr>
      <vt:lpstr>Activity</vt:lpstr>
      <vt:lpstr>Activity</vt:lpstr>
      <vt:lpstr>Assert</vt:lpstr>
      <vt:lpstr>Verifying Code Works</vt:lpstr>
      <vt:lpstr>Verifying Code Works</vt:lpstr>
      <vt:lpstr>Assert Activity</vt:lpstr>
      <vt:lpstr>Assert Activity</vt:lpstr>
      <vt:lpstr>Logical Operators</vt:lpstr>
      <vt:lpstr>And and Or</vt:lpstr>
      <vt:lpstr>And and Or: Example</vt:lpstr>
      <vt:lpstr>And and Or: Activity 1</vt:lpstr>
      <vt:lpstr>And and Or: Activity 1</vt:lpstr>
      <vt:lpstr>Not</vt:lpstr>
      <vt:lpstr>Not Example</vt:lpstr>
      <vt:lpstr>Truthy and Falsy</vt:lpstr>
      <vt:lpstr>Casting to a boolean</vt:lpstr>
      <vt:lpstr>Casting to a bool</vt:lpstr>
      <vt:lpstr>Useful Functions</vt:lpstr>
      <vt:lpstr>Built In Functions</vt:lpstr>
      <vt:lpstr>Recap + Closing</vt:lpstr>
      <vt:lpstr>What did we learn?</vt:lpstr>
      <vt:lpstr>Announcement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a CICS 110 Lecture</dc:title>
  <dc:creator>kobi</dc:creator>
  <cp:lastModifiedBy>kobi</cp:lastModifiedBy>
  <cp:revision>8</cp:revision>
  <dcterms:created xsi:type="dcterms:W3CDTF">2023-01-23T16:01:35Z</dcterms:created>
  <dcterms:modified xsi:type="dcterms:W3CDTF">2023-02-21T06:46:05Z</dcterms:modified>
</cp:coreProperties>
</file>