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5143500" cx="9144000"/>
  <p:notesSz cx="6858000" cy="9144000"/>
  <p:embeddedFontLst>
    <p:embeddedFont>
      <p:font typeface="Roboto Slab"/>
      <p:regular r:id="rId44"/>
      <p:bold r:id="rId45"/>
    </p:embeddedFont>
    <p:embeddedFont>
      <p:font typeface="Roboto"/>
      <p:regular r:id="rId46"/>
      <p:bold r:id="rId47"/>
      <p:italic r:id="rId48"/>
      <p:boldItalic r:id="rId49"/>
    </p:embeddedFont>
    <p:embeddedFont>
      <p:font typeface="Century Gothic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5D4CEF9-AEDD-45AB-B5C0-CCB259745F1C}">
  <a:tblStyle styleId="{85D4CEF9-AEDD-45AB-B5C0-CCB259745F1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RobotoSlab-regular.fntdata"/><Relationship Id="rId43" Type="http://schemas.openxmlformats.org/officeDocument/2006/relationships/slide" Target="slides/slide38.xml"/><Relationship Id="rId46" Type="http://schemas.openxmlformats.org/officeDocument/2006/relationships/font" Target="fonts/Roboto-regular.fntdata"/><Relationship Id="rId45" Type="http://schemas.openxmlformats.org/officeDocument/2006/relationships/font" Target="fonts/RobotoSlab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-italic.fntdata"/><Relationship Id="rId47" Type="http://schemas.openxmlformats.org/officeDocument/2006/relationships/font" Target="fonts/Roboto-bold.fntdata"/><Relationship Id="rId49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CenturyGothic-bold.fntdata"/><Relationship Id="rId50" Type="http://schemas.openxmlformats.org/officeDocument/2006/relationships/font" Target="fonts/CenturyGothic-regular.fntdata"/><Relationship Id="rId53" Type="http://schemas.openxmlformats.org/officeDocument/2006/relationships/font" Target="fonts/CenturyGothic-boldItalic.fntdata"/><Relationship Id="rId52" Type="http://schemas.openxmlformats.org/officeDocument/2006/relationships/font" Target="fonts/CenturyGothic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04784320c2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204784320c2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b63a6b7a24_1_7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1b63a6b7a24_1_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b63a6b7a24_1_8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1b63a6b7a24_1_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b638a6e53b_0_2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1b638a6e53b_0_2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b63a6b7a24_1_10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1b63a6b7a24_1_1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b63a6b7a24_1_10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1b63a6b7a24_1_1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b638a6e53b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b638a6e53b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b638a6e53b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b638a6e53b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0e842758a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20e842758a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b63a6b7a24_1_1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1b63a6b7a24_1_1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b63a6b7a24_1_1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1b63a6b7a24_1_1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0590763ead_11_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20590763ead_11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b63a6b7a24_1_1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1b63a6b7a24_1_1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b638a6e53b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b638a6e53b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b63a6b7a24_1_1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1b63a6b7a24_1_1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b63a6b7a24_1_1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1b63a6b7a24_1_1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b63a6b7a24_1_17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1b63a6b7a24_1_1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b63a6b7a24_1_19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1b63a6b7a24_1_1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b63a6b7a24_1_20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g1b63a6b7a24_1_2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b63a6b7a24_1_2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g1b63a6b7a24_1_2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0e842758a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0e842758a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b63a6b7a24_1_2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1b63a6b7a24_1_2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05c4a7c78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205c4a7c78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0e842758a6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0e842758a6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b63a6b7a24_1_2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g1b63a6b7a24_1_2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b63a6b7a24_1_2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g1b63a6b7a24_1_2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b638a6e53b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b638a6e53b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b63a6b7a24_1_2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g1b63a6b7a24_1_2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b63a6b7a24_1_2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g1b63a6b7a24_1_2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080bffbc3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2080bffbc3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080bffbc39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g2080bffbc39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b638a6e53b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g1b638a6e53b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04784320c2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04784320c2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04784320c2_1_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204784320c2_1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04784320c2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04784320c2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b63a6b7a24_1_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1b63a6b7a24_1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b63a6b7a24_1_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1b63a6b7a24_1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b638a6e53b_0_1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1b638a6e53b_0_1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 Color Two Column">
  <p:cSld name="TITLE_AND_TWO_COLUMNS_1">
    <p:bg>
      <p:bgPr>
        <a:solidFill>
          <a:schemeClr val="accent4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/>
          <p:nvPr/>
        </p:nvSpPr>
        <p:spPr>
          <a:xfrm>
            <a:off x="4387800" y="-75"/>
            <a:ext cx="4756200" cy="51435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" name="Google Shape;56;p11"/>
          <p:cNvCxnSpPr/>
          <p:nvPr/>
        </p:nvCxnSpPr>
        <p:spPr>
          <a:xfrm>
            <a:off x="423088" y="8710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11"/>
          <p:cNvSpPr txBox="1"/>
          <p:nvPr>
            <p:ph type="title"/>
          </p:nvPr>
        </p:nvSpPr>
        <p:spPr>
          <a:xfrm>
            <a:off x="387900" y="184975"/>
            <a:ext cx="4174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Google Shape;64;p13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" name="Google Shape;65;p13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3" name="Google Shape;73;p15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" name="Google Shape;74;p1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75" name="Google Shape;75;p15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arning Goals">
  <p:cSld name="SECTION_TITLE_AND_DESCRIPTION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0" name="Google Shape;80;p16"/>
          <p:cNvCxnSpPr/>
          <p:nvPr/>
        </p:nvCxnSpPr>
        <p:spPr>
          <a:xfrm>
            <a:off x="4887750" y="4520328"/>
            <a:ext cx="39405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" name="Google Shape;81;p16"/>
          <p:cNvSpPr txBox="1"/>
          <p:nvPr>
            <p:ph type="title"/>
          </p:nvPr>
        </p:nvSpPr>
        <p:spPr>
          <a:xfrm>
            <a:off x="265500" y="724200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4939500" y="1409825"/>
            <a:ext cx="3837000" cy="28704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4" name="Google Shape;84;p16"/>
          <p:cNvCxnSpPr/>
          <p:nvPr/>
        </p:nvCxnSpPr>
        <p:spPr>
          <a:xfrm>
            <a:off x="265500" y="2230503"/>
            <a:ext cx="5409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5" name="Google Shape;8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1950" y="2372950"/>
            <a:ext cx="3912299" cy="26081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cap">
  <p:cSld name="CAPTION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9500" y="3998150"/>
            <a:ext cx="5998800" cy="598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18"/>
          <p:cNvSpPr txBox="1"/>
          <p:nvPr>
            <p:ph type="title"/>
          </p:nvPr>
        </p:nvSpPr>
        <p:spPr>
          <a:xfrm>
            <a:off x="319500" y="3119250"/>
            <a:ext cx="7655400" cy="8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pic>
        <p:nvPicPr>
          <p:cNvPr id="93" name="Google Shape;9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8700" y="152400"/>
            <a:ext cx="2971225" cy="3031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2325" y="472438"/>
            <a:ext cx="2172525" cy="2391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7250" y="769925"/>
            <a:ext cx="3194350" cy="179682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Slide">
  <p:cSld name="BIG_NUMB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200"/>
              <a:buNone/>
              <a:defRPr sz="82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1" name="Google Shape;101;p19"/>
          <p:cNvCxnSpPr/>
          <p:nvPr/>
        </p:nvCxnSpPr>
        <p:spPr>
          <a:xfrm>
            <a:off x="2601750" y="2636278"/>
            <a:ext cx="3940500" cy="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05" name="Google Shape;105;p21"/>
          <p:cNvSpPr/>
          <p:nvPr/>
        </p:nvSpPr>
        <p:spPr>
          <a:xfrm flipH="1">
            <a:off x="1" y="236333"/>
            <a:ext cx="2266157" cy="107658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i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628650" y="1508760"/>
            <a:ext cx="7886700" cy="31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b="1"/>
            </a:lvl1pPr>
            <a:lvl2pPr indent="-3175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9" name="Google Shape;109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0" name="Google Shape;110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■"/>
              <a:defRPr sz="1500"/>
            </a:lvl9pPr>
          </a:lstStyle>
          <a:p/>
        </p:txBody>
      </p:sp>
      <p:sp>
        <p:nvSpPr>
          <p:cNvPr id="114" name="Google Shape;114;p22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2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7" name="Google Shape;127;p26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4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0" name="Google Shape;130;p27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4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nouncements">
  <p:cSld name="TITLE_AND_BODY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4581900" y="75"/>
            <a:ext cx="4562100" cy="5143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" name="Google Shape;24;p5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87900" y="1116950"/>
            <a:ext cx="41940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5829" l="16827" r="8778" t="11127"/>
          <a:stretch/>
        </p:blipFill>
        <p:spPr>
          <a:xfrm>
            <a:off x="5090100" y="999064"/>
            <a:ext cx="3545700" cy="31455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Text">
  <p:cSld name="TITLE_AND_BODY_1">
    <p:bg>
      <p:bgPr>
        <a:solidFill>
          <a:schemeClr val="accent2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6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 Text">
  <p:cSld name="TITLE_AND_BODY_1_1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ext">
  <p:cSld name="TITLE_AND_BODY_1_1_1">
    <p:bg>
      <p:bgPr>
        <a:solidFill>
          <a:schemeClr val="accen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p8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ext 1">
  <p:cSld name="TITLE_AND_BODY_1_1_1_1">
    <p:bg>
      <p:bgPr>
        <a:solidFill>
          <a:schemeClr val="lt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9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10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1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10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10.jpg"/><Relationship Id="rId5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>
            <p:ph type="title"/>
          </p:nvPr>
        </p:nvSpPr>
        <p:spPr>
          <a:xfrm>
            <a:off x="307175" y="921150"/>
            <a:ext cx="2997900" cy="1255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3600"/>
              <a:t>CICS 110: Lecture 05</a:t>
            </a:r>
            <a:endParaRPr sz="1100"/>
          </a:p>
        </p:txBody>
      </p:sp>
      <p:sp>
        <p:nvSpPr>
          <p:cNvPr id="136" name="Google Shape;136;p28"/>
          <p:cNvSpPr txBox="1"/>
          <p:nvPr>
            <p:ph idx="1" type="body"/>
          </p:nvPr>
        </p:nvSpPr>
        <p:spPr>
          <a:xfrm>
            <a:off x="578000" y="4347099"/>
            <a:ext cx="7886700" cy="610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Today: Booleans, </a:t>
            </a:r>
            <a:r>
              <a:rPr lang="en">
                <a:solidFill>
                  <a:schemeClr val="dk1"/>
                </a:solidFill>
              </a:rPr>
              <a:t>Comparisons</a:t>
            </a:r>
            <a:r>
              <a:rPr lang="en">
                <a:solidFill>
                  <a:schemeClr val="dk1"/>
                </a:solidFill>
              </a:rPr>
              <a:t>, Assert!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7" name="Google Shape;137;p28"/>
          <p:cNvSpPr txBox="1"/>
          <p:nvPr>
            <p:ph type="title"/>
          </p:nvPr>
        </p:nvSpPr>
        <p:spPr>
          <a:xfrm>
            <a:off x="307175" y="2634125"/>
            <a:ext cx="2997900" cy="1255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100"/>
              <a:t>Slides: Kobi Falus</a:t>
            </a:r>
            <a:endParaRPr sz="21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100"/>
              <a:t>Edited: Cole A. Reilly</a:t>
            </a:r>
            <a:endParaRPr sz="2100"/>
          </a:p>
        </p:txBody>
      </p:sp>
      <p:pic>
        <p:nvPicPr>
          <p:cNvPr id="138" name="Google Shape;13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5371" y="137163"/>
            <a:ext cx="2011150" cy="28231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39" name="Google Shape;13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9663" y="137175"/>
            <a:ext cx="1517963" cy="20239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0" name="Google Shape;14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7725" y="1720175"/>
            <a:ext cx="3590074" cy="23946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Boolean from Comparison</a:t>
            </a:r>
            <a:endParaRPr/>
          </a:p>
        </p:txBody>
      </p:sp>
      <p:sp>
        <p:nvSpPr>
          <p:cNvPr id="200" name="Google Shape;200;p37"/>
          <p:cNvSpPr txBox="1"/>
          <p:nvPr>
            <p:ph idx="1" type="body"/>
          </p:nvPr>
        </p:nvSpPr>
        <p:spPr>
          <a:xfrm>
            <a:off x="387900" y="1116950"/>
            <a:ext cx="47409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A third way to get a Boolean is to </a:t>
            </a:r>
            <a:r>
              <a:rPr b="1" lang="en" sz="2000">
                <a:solidFill>
                  <a:schemeClr val="accent6"/>
                </a:solidFill>
              </a:rPr>
              <a:t>compare</a:t>
            </a:r>
            <a:r>
              <a:rPr lang="en" sz="2000">
                <a:solidFill>
                  <a:schemeClr val="accent6"/>
                </a:solidFill>
              </a:rPr>
              <a:t> </a:t>
            </a:r>
            <a:r>
              <a:rPr lang="en" sz="2000"/>
              <a:t>two things to see if one is bigger than the other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x &gt; y   : is x greater than y?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x &lt; y   : is x less than y?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x &gt;= y : is x greater than or equal to y?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rPr lang="en"/>
              <a:t>x &lt;= y : is x less than or equal to y?</a:t>
            </a:r>
            <a:endParaRPr/>
          </a:p>
        </p:txBody>
      </p:sp>
      <p:sp>
        <p:nvSpPr>
          <p:cNvPr id="201" name="Google Shape;201;p37"/>
          <p:cNvSpPr txBox="1"/>
          <p:nvPr/>
        </p:nvSpPr>
        <p:spPr>
          <a:xfrm>
            <a:off x="5128847" y="904645"/>
            <a:ext cx="2559900" cy="20088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20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20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&gt;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&lt;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&gt;=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&lt;=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202" name="Google Shape;202;p37"/>
          <p:cNvSpPr/>
          <p:nvPr/>
        </p:nvSpPr>
        <p:spPr>
          <a:xfrm>
            <a:off x="5128847" y="3260446"/>
            <a:ext cx="3299856" cy="1510657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b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False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False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True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True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Boolean from Comparison</a:t>
            </a:r>
            <a:endParaRPr/>
          </a:p>
        </p:txBody>
      </p:sp>
      <p:sp>
        <p:nvSpPr>
          <p:cNvPr id="208" name="Google Shape;208;p38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Changing num2 to 21</a:t>
            </a:r>
            <a:br>
              <a:rPr lang="en" sz="2400"/>
            </a:br>
            <a:br>
              <a:rPr lang="en" sz="2400"/>
            </a:b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x &gt; y   : is x greater than y?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x &lt; y   : is x less than y?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x &gt;= y : is x greater than or equal to y?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rPr lang="en"/>
              <a:t>x &lt;= y : is x less than or equal to y?</a:t>
            </a:r>
            <a:endParaRPr/>
          </a:p>
        </p:txBody>
      </p:sp>
      <p:sp>
        <p:nvSpPr>
          <p:cNvPr id="209" name="Google Shape;209;p38"/>
          <p:cNvSpPr txBox="1"/>
          <p:nvPr/>
        </p:nvSpPr>
        <p:spPr>
          <a:xfrm>
            <a:off x="5128847" y="904645"/>
            <a:ext cx="2559900" cy="20088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20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21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&gt;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&lt;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&gt;=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&lt;=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210" name="Google Shape;210;p38"/>
          <p:cNvSpPr/>
          <p:nvPr/>
        </p:nvSpPr>
        <p:spPr>
          <a:xfrm>
            <a:off x="5128847" y="3260446"/>
            <a:ext cx="3299856" cy="1510657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b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False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&gt;&gt; True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&gt;&gt; False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True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Boolean from Comparison</a:t>
            </a:r>
            <a:endParaRPr/>
          </a:p>
        </p:txBody>
      </p:sp>
      <p:sp>
        <p:nvSpPr>
          <p:cNvPr id="216" name="Google Shape;216;p39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Changing num2 to 19</a:t>
            </a:r>
            <a:br>
              <a:rPr lang="en" sz="2400"/>
            </a:br>
            <a:br>
              <a:rPr lang="en" sz="2400"/>
            </a:b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x &gt; y   : is x greater than y?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x &lt; y   : is x less than y?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x &gt;= y : is x greater than or equal to y?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rPr lang="en"/>
              <a:t>x &lt;= y : is x less than or equal to y?</a:t>
            </a:r>
            <a:endParaRPr/>
          </a:p>
        </p:txBody>
      </p:sp>
      <p:sp>
        <p:nvSpPr>
          <p:cNvPr id="217" name="Google Shape;217;p39"/>
          <p:cNvSpPr txBox="1"/>
          <p:nvPr/>
        </p:nvSpPr>
        <p:spPr>
          <a:xfrm>
            <a:off x="5128847" y="904645"/>
            <a:ext cx="2559900" cy="20088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20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19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&gt;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&lt;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&gt;=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&lt;=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218" name="Google Shape;218;p39"/>
          <p:cNvSpPr/>
          <p:nvPr/>
        </p:nvSpPr>
        <p:spPr>
          <a:xfrm>
            <a:off x="5128847" y="3260446"/>
            <a:ext cx="3300000" cy="15108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b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&gt;&gt; True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&gt;&gt; False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&gt;&gt; True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&gt;&gt; False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224" name="Google Shape;224;p40"/>
          <p:cNvSpPr txBox="1"/>
          <p:nvPr>
            <p:ph idx="1" type="body"/>
          </p:nvPr>
        </p:nvSpPr>
        <p:spPr>
          <a:xfrm>
            <a:off x="387900" y="1116950"/>
            <a:ext cx="41886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1. Write a function that returns True only when the input is 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2. Write a function that is True when the input is less than 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3. Write a function that is True when the input is less than or equal to 27</a:t>
            </a:r>
            <a:endParaRPr sz="2400"/>
          </a:p>
        </p:txBody>
      </p:sp>
      <p:sp>
        <p:nvSpPr>
          <p:cNvPr id="225" name="Google Shape;225;p40"/>
          <p:cNvSpPr txBox="1"/>
          <p:nvPr/>
        </p:nvSpPr>
        <p:spPr>
          <a:xfrm>
            <a:off x="4666561" y="1162644"/>
            <a:ext cx="4376400" cy="4386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is_27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)-&gt;</a:t>
            </a:r>
            <a:r>
              <a:rPr b="0" lang="en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b="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231" name="Google Shape;231;p41"/>
          <p:cNvSpPr txBox="1"/>
          <p:nvPr>
            <p:ph idx="1" type="body"/>
          </p:nvPr>
        </p:nvSpPr>
        <p:spPr>
          <a:xfrm>
            <a:off x="387900" y="1116950"/>
            <a:ext cx="41841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1. Write a function that returns True only when the input is 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2. Write a function that is True when the input is less than 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3. Write a function that is True when the input is less than or equal to 27</a:t>
            </a:r>
            <a:endParaRPr sz="2400"/>
          </a:p>
        </p:txBody>
      </p:sp>
      <p:sp>
        <p:nvSpPr>
          <p:cNvPr id="232" name="Google Shape;232;p41"/>
          <p:cNvSpPr txBox="1"/>
          <p:nvPr/>
        </p:nvSpPr>
        <p:spPr>
          <a:xfrm>
            <a:off x="4519650" y="1165975"/>
            <a:ext cx="4545900" cy="30246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is_27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)-&gt;</a:t>
            </a:r>
            <a:r>
              <a:rPr b="0" lang="en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27</a:t>
            </a:r>
            <a:endParaRPr b="0"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lt_27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)-&gt;</a:t>
            </a:r>
            <a:r>
              <a:rPr b="0" lang="en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&lt; 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27</a:t>
            </a:r>
            <a:endParaRPr b="0"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lte_27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)-&gt;</a:t>
            </a:r>
            <a:r>
              <a:rPr b="0" lang="en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&lt;= 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27</a:t>
            </a:r>
            <a:endParaRPr b="0"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2"/>
          <p:cNvSpPr/>
          <p:nvPr/>
        </p:nvSpPr>
        <p:spPr>
          <a:xfrm>
            <a:off x="4544850" y="-27525"/>
            <a:ext cx="54300" cy="51435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42"/>
          <p:cNvSpPr txBox="1"/>
          <p:nvPr>
            <p:ph idx="4294967295" type="title"/>
          </p:nvPr>
        </p:nvSpPr>
        <p:spPr>
          <a:xfrm>
            <a:off x="1406725" y="248775"/>
            <a:ext cx="1764900" cy="686100"/>
          </a:xfrm>
          <a:prstGeom prst="rect">
            <a:avLst/>
          </a:prstGeom>
          <a:solidFill>
            <a:srgbClr val="274E13"/>
          </a:solidFill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Equality</a:t>
            </a:r>
            <a:endParaRPr/>
          </a:p>
        </p:txBody>
      </p:sp>
      <p:sp>
        <p:nvSpPr>
          <p:cNvPr id="239" name="Google Shape;239;p42"/>
          <p:cNvSpPr txBox="1"/>
          <p:nvPr>
            <p:ph idx="4294967295" type="body"/>
          </p:nvPr>
        </p:nvSpPr>
        <p:spPr>
          <a:xfrm>
            <a:off x="610225" y="1437850"/>
            <a:ext cx="3357900" cy="3078900"/>
          </a:xfrm>
          <a:prstGeom prst="rect">
            <a:avLst/>
          </a:prstGeom>
          <a:solidFill>
            <a:srgbClr val="274E1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double equals sign (==) is used to ask about equality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X == 7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(Does the variable X hold the value 7? this is a question that returns a boolean)</a:t>
            </a:r>
            <a:endParaRPr/>
          </a:p>
        </p:txBody>
      </p:sp>
      <p:sp>
        <p:nvSpPr>
          <p:cNvPr id="240" name="Google Shape;240;p42"/>
          <p:cNvSpPr txBox="1"/>
          <p:nvPr>
            <p:ph idx="4294967295" type="body"/>
          </p:nvPr>
        </p:nvSpPr>
        <p:spPr>
          <a:xfrm>
            <a:off x="5201525" y="1437850"/>
            <a:ext cx="3357900" cy="3078900"/>
          </a:xfrm>
          <a:prstGeom prst="rect">
            <a:avLst/>
          </a:prstGeom>
          <a:solidFill>
            <a:srgbClr val="274E1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single equals sign (=) is used to denote assignment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X = 7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(create a variable X and assign it the value 7, this is a command)</a:t>
            </a:r>
            <a:endParaRPr b="1"/>
          </a:p>
        </p:txBody>
      </p:sp>
      <p:sp>
        <p:nvSpPr>
          <p:cNvPr id="241" name="Google Shape;241;p42"/>
          <p:cNvSpPr txBox="1"/>
          <p:nvPr>
            <p:ph idx="4294967295" type="title"/>
          </p:nvPr>
        </p:nvSpPr>
        <p:spPr>
          <a:xfrm>
            <a:off x="5792375" y="248775"/>
            <a:ext cx="2176200" cy="686100"/>
          </a:xfrm>
          <a:prstGeom prst="rect">
            <a:avLst/>
          </a:prstGeom>
          <a:solidFill>
            <a:srgbClr val="274E13"/>
          </a:solidFill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Assignment</a:t>
            </a:r>
            <a:endParaRPr/>
          </a:p>
        </p:txBody>
      </p:sp>
      <p:sp>
        <p:nvSpPr>
          <p:cNvPr id="242" name="Google Shape;242;p42"/>
          <p:cNvSpPr txBox="1"/>
          <p:nvPr>
            <p:ph idx="4294967295" type="title"/>
          </p:nvPr>
        </p:nvSpPr>
        <p:spPr>
          <a:xfrm>
            <a:off x="4222650" y="248775"/>
            <a:ext cx="698700" cy="686100"/>
          </a:xfrm>
          <a:prstGeom prst="rect">
            <a:avLst/>
          </a:prstGeom>
          <a:solidFill>
            <a:srgbClr val="274E13"/>
          </a:solidFill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VS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3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780"/>
              <a:t>Assert</a:t>
            </a:r>
            <a:endParaRPr sz="6780"/>
          </a:p>
        </p:txBody>
      </p:sp>
      <p:sp>
        <p:nvSpPr>
          <p:cNvPr id="248" name="Google Shape;248;p43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Be True or Crash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Verifying Code Works</a:t>
            </a:r>
            <a:endParaRPr/>
          </a:p>
        </p:txBody>
      </p:sp>
      <p:sp>
        <p:nvSpPr>
          <p:cNvPr id="254" name="Google Shape;254;p44"/>
          <p:cNvSpPr txBox="1"/>
          <p:nvPr>
            <p:ph idx="1" type="body"/>
          </p:nvPr>
        </p:nvSpPr>
        <p:spPr>
          <a:xfrm>
            <a:off x="387900" y="1116950"/>
            <a:ext cx="4822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assert keyword creates an error if the value following is not True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255" name="Google Shape;255;p44"/>
          <p:cNvSpPr txBox="1"/>
          <p:nvPr/>
        </p:nvSpPr>
        <p:spPr>
          <a:xfrm>
            <a:off x="5347274" y="2068116"/>
            <a:ext cx="2850900" cy="808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1080"/>
              </a:buClr>
              <a:buSzPts val="2400"/>
              <a:buFont typeface="Consolas"/>
              <a:buNone/>
            </a:pP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28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assert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&lt;= 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27</a:t>
            </a:r>
            <a:endParaRPr b="0"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6" name="Google Shape;256;p44"/>
          <p:cNvSpPr txBox="1"/>
          <p:nvPr/>
        </p:nvSpPr>
        <p:spPr>
          <a:xfrm>
            <a:off x="5347274" y="3676130"/>
            <a:ext cx="2591400" cy="9003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&gt;&gt; AssertionError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Verifying Code Works</a:t>
            </a:r>
            <a:endParaRPr/>
          </a:p>
        </p:txBody>
      </p:sp>
      <p:sp>
        <p:nvSpPr>
          <p:cNvPr id="262" name="Google Shape;262;p45"/>
          <p:cNvSpPr txBox="1"/>
          <p:nvPr>
            <p:ph idx="1" type="body"/>
          </p:nvPr>
        </p:nvSpPr>
        <p:spPr>
          <a:xfrm>
            <a:off x="387900" y="1116950"/>
            <a:ext cx="4822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assert keyword creates an error if the value following is not True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You can add a string to describe the error on the line with the assert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263" name="Google Shape;263;p45"/>
          <p:cNvSpPr txBox="1"/>
          <p:nvPr/>
        </p:nvSpPr>
        <p:spPr>
          <a:xfrm>
            <a:off x="4943850" y="1798350"/>
            <a:ext cx="4154400" cy="1546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1080"/>
              </a:buClr>
              <a:buSzPts val="2400"/>
              <a:buFont typeface="Consolas"/>
              <a:buNone/>
            </a:pP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28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assert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 &lt;= </a:t>
            </a:r>
            <a:r>
              <a:rPr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27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2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"num is greater than 27"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AF00D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4" name="Google Shape;264;p45"/>
          <p:cNvSpPr txBox="1"/>
          <p:nvPr/>
        </p:nvSpPr>
        <p:spPr>
          <a:xfrm>
            <a:off x="5347274" y="3676130"/>
            <a:ext cx="2591527" cy="900247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&gt;&gt; AssertionError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Assert Activity</a:t>
            </a:r>
            <a:endParaRPr/>
          </a:p>
        </p:txBody>
      </p:sp>
      <p:sp>
        <p:nvSpPr>
          <p:cNvPr id="270" name="Google Shape;270;p46"/>
          <p:cNvSpPr txBox="1"/>
          <p:nvPr>
            <p:ph idx="1" type="body"/>
          </p:nvPr>
        </p:nvSpPr>
        <p:spPr>
          <a:xfrm>
            <a:off x="387900" y="1116950"/>
            <a:ext cx="41841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To the right is code that should always return a number that can be evenly divided by 4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Write an assert to verify that the result can also be evenly divided by 2</a:t>
            </a:r>
            <a:endParaRPr/>
          </a:p>
        </p:txBody>
      </p:sp>
      <p:sp>
        <p:nvSpPr>
          <p:cNvPr id="271" name="Google Shape;271;p46"/>
          <p:cNvSpPr txBox="1"/>
          <p:nvPr/>
        </p:nvSpPr>
        <p:spPr>
          <a:xfrm>
            <a:off x="3840447" y="267519"/>
            <a:ext cx="5235900" cy="1177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get_number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()-&gt;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"Enter a number: 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- 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%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>
            <p:ph idx="1" type="body"/>
          </p:nvPr>
        </p:nvSpPr>
        <p:spPr>
          <a:xfrm>
            <a:off x="4939500" y="1409825"/>
            <a:ext cx="3915300" cy="28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What is a Boolean?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Learn a new data type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How to get a Boolean?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Comparisons and Casting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What is Assert?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Verify your code worked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What are Logical Operators?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Operators specifically for booleans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6" name="Google Shape;146;p29"/>
          <p:cNvSpPr txBox="1"/>
          <p:nvPr>
            <p:ph type="title"/>
          </p:nvPr>
        </p:nvSpPr>
        <p:spPr>
          <a:xfrm>
            <a:off x="274100" y="1429700"/>
            <a:ext cx="40452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Learning Goals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Assert Activity</a:t>
            </a:r>
            <a:endParaRPr/>
          </a:p>
        </p:txBody>
      </p:sp>
      <p:sp>
        <p:nvSpPr>
          <p:cNvPr id="277" name="Google Shape;277;p47"/>
          <p:cNvSpPr txBox="1"/>
          <p:nvPr>
            <p:ph idx="1" type="body"/>
          </p:nvPr>
        </p:nvSpPr>
        <p:spPr>
          <a:xfrm>
            <a:off x="387900" y="1116950"/>
            <a:ext cx="41748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To the right is code that should always return a number that can be evenly divided by 4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Write an assert to verify that the result can also be evenly divided by 2</a:t>
            </a:r>
            <a:endParaRPr/>
          </a:p>
        </p:txBody>
      </p:sp>
      <p:sp>
        <p:nvSpPr>
          <p:cNvPr id="278" name="Google Shape;278;p47"/>
          <p:cNvSpPr txBox="1"/>
          <p:nvPr/>
        </p:nvSpPr>
        <p:spPr>
          <a:xfrm>
            <a:off x="4732675" y="3305050"/>
            <a:ext cx="4344000" cy="19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the '\' in the assert tells python to look</a:t>
            </a:r>
            <a:b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 next line for the remainder of the code.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not necessary if you put the entire assert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one line.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Yet another use for the \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7"/>
          <p:cNvSpPr txBox="1"/>
          <p:nvPr/>
        </p:nvSpPr>
        <p:spPr>
          <a:xfrm>
            <a:off x="4213975" y="1748925"/>
            <a:ext cx="4787700" cy="1015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get_number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assert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% </a:t>
            </a:r>
            <a:r>
              <a:rPr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, \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"Number is not divisible by 2"</a:t>
            </a:r>
            <a:endParaRPr/>
          </a:p>
        </p:txBody>
      </p:sp>
      <p:sp>
        <p:nvSpPr>
          <p:cNvPr id="280" name="Google Shape;280;p47"/>
          <p:cNvSpPr txBox="1"/>
          <p:nvPr/>
        </p:nvSpPr>
        <p:spPr>
          <a:xfrm>
            <a:off x="3840447" y="267519"/>
            <a:ext cx="5235900" cy="1177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get_number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()-&gt;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"Enter a number: 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- 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%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8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780"/>
              <a:t>Logical Operators</a:t>
            </a:r>
            <a:endParaRPr sz="6780"/>
          </a:p>
        </p:txBody>
      </p:sp>
      <p:sp>
        <p:nvSpPr>
          <p:cNvPr id="286" name="Google Shape;286;p48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different kind of math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9"/>
          <p:cNvSpPr txBox="1"/>
          <p:nvPr>
            <p:ph type="title"/>
          </p:nvPr>
        </p:nvSpPr>
        <p:spPr>
          <a:xfrm>
            <a:off x="387900" y="239600"/>
            <a:ext cx="42024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And and Or</a:t>
            </a:r>
            <a:endParaRPr/>
          </a:p>
        </p:txBody>
      </p:sp>
      <p:sp>
        <p:nvSpPr>
          <p:cNvPr id="292" name="Google Shape;292;p49"/>
          <p:cNvSpPr txBox="1"/>
          <p:nvPr>
            <p:ph idx="1" type="body"/>
          </p:nvPr>
        </p:nvSpPr>
        <p:spPr>
          <a:xfrm>
            <a:off x="387900" y="1116950"/>
            <a:ext cx="4202400" cy="3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Booleans have their own </a:t>
            </a:r>
            <a:r>
              <a:rPr lang="en" sz="2000"/>
              <a:t>operations</a:t>
            </a:r>
            <a:r>
              <a:rPr lang="en" sz="2000"/>
              <a:t>: Logical </a:t>
            </a:r>
            <a:r>
              <a:rPr b="1" lang="en" sz="2000">
                <a:solidFill>
                  <a:schemeClr val="accent6"/>
                </a:solidFill>
              </a:rPr>
              <a:t>a</a:t>
            </a:r>
            <a:r>
              <a:rPr b="1" lang="en" sz="2000">
                <a:solidFill>
                  <a:schemeClr val="accent6"/>
                </a:solidFill>
              </a:rPr>
              <a:t>nd</a:t>
            </a:r>
            <a:r>
              <a:rPr b="1" lang="en" sz="2000"/>
              <a:t> </a:t>
            </a:r>
            <a:r>
              <a:rPr lang="en" sz="2000"/>
              <a:t>and Logical </a:t>
            </a:r>
            <a:r>
              <a:rPr b="1" lang="en" sz="2000">
                <a:solidFill>
                  <a:schemeClr val="accent6"/>
                </a:solidFill>
              </a:rPr>
              <a:t>o</a:t>
            </a:r>
            <a:r>
              <a:rPr b="1" lang="en" sz="2000">
                <a:solidFill>
                  <a:schemeClr val="accent6"/>
                </a:solidFill>
              </a:rPr>
              <a:t>r</a:t>
            </a:r>
            <a:endParaRPr b="1"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" sz="2000">
                <a:solidFill>
                  <a:schemeClr val="accent6"/>
                </a:solidFill>
              </a:rPr>
              <a:t>AND </a:t>
            </a:r>
            <a:r>
              <a:rPr lang="en" sz="2000"/>
              <a:t>returns True iff both operand Booleans are True. </a:t>
            </a:r>
            <a:br>
              <a:rPr lang="en" sz="2000"/>
            </a:br>
            <a:r>
              <a:rPr lang="en" sz="2000"/>
              <a:t>AKA Conjunction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b="1" lang="en" sz="2000">
                <a:solidFill>
                  <a:schemeClr val="accent6"/>
                </a:solidFill>
              </a:rPr>
              <a:t>OR </a:t>
            </a:r>
            <a:r>
              <a:rPr lang="en" sz="2000"/>
              <a:t>returns True iff either of the surrounding Booleans are True. AKA Disjunction</a:t>
            </a:r>
            <a:endParaRPr sz="2000"/>
          </a:p>
        </p:txBody>
      </p:sp>
      <p:graphicFrame>
        <p:nvGraphicFramePr>
          <p:cNvPr id="293" name="Google Shape;293;p49"/>
          <p:cNvGraphicFramePr/>
          <p:nvPr/>
        </p:nvGraphicFramePr>
        <p:xfrm>
          <a:off x="5641258" y="14615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{85D4CEF9-AEDD-45AB-B5C0-CCB259745F1C}</a:tableStyleId>
              </a:tblPr>
              <a:tblGrid>
                <a:gridCol w="1024875"/>
                <a:gridCol w="1024875"/>
                <a:gridCol w="10248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400" u="none" cap="none" strike="noStrike">
                          <a:solidFill>
                            <a:srgbClr val="000000"/>
                          </a:solidFill>
                        </a:rPr>
                        <a:t>True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400" u="none" cap="none" strike="noStrike">
                          <a:solidFill>
                            <a:srgbClr val="000000"/>
                          </a:solidFill>
                        </a:rPr>
                        <a:t>False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</a:rPr>
                        <a:t>True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</a:rPr>
                        <a:t>True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highlight>
                            <a:srgbClr val="E06666"/>
                          </a:highlight>
                        </a:rPr>
                        <a:t>False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E06666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</a:rPr>
                        <a:t>False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highlight>
                            <a:srgbClr val="E06666"/>
                          </a:highlight>
                        </a:rPr>
                        <a:t>False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E06666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highlight>
                            <a:srgbClr val="E06666"/>
                          </a:highlight>
                        </a:rPr>
                        <a:t>False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E06666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94" name="Google Shape;294;p49"/>
          <p:cNvGraphicFramePr/>
          <p:nvPr/>
        </p:nvGraphicFramePr>
        <p:xfrm>
          <a:off x="5641258" y="331244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{85D4CEF9-AEDD-45AB-B5C0-CCB259745F1C}</a:tableStyleId>
              </a:tblPr>
              <a:tblGrid>
                <a:gridCol w="1024875"/>
                <a:gridCol w="1024875"/>
                <a:gridCol w="10248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400" u="none" cap="none" strike="noStrike">
                          <a:solidFill>
                            <a:srgbClr val="000000"/>
                          </a:solidFill>
                        </a:rPr>
                        <a:t>True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400" u="none" cap="none" strike="noStrike">
                          <a:solidFill>
                            <a:srgbClr val="000000"/>
                          </a:solidFill>
                        </a:rPr>
                        <a:t>False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</a:rPr>
                        <a:t>True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</a:rPr>
                        <a:t>True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</a:rPr>
                        <a:t>True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</a:rPr>
                        <a:t>False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</a:rPr>
                        <a:t>True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highlight>
                            <a:srgbClr val="E06666"/>
                          </a:highlight>
                        </a:rPr>
                        <a:t>False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E06666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95" name="Google Shape;295;p49"/>
          <p:cNvSpPr txBox="1"/>
          <p:nvPr/>
        </p:nvSpPr>
        <p:spPr>
          <a:xfrm>
            <a:off x="6044161" y="2584890"/>
            <a:ext cx="2268900" cy="808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bool1 </a:t>
            </a:r>
            <a:r>
              <a:rPr b="1" lang="en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" sz="240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bool2 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49"/>
          <p:cNvSpPr txBox="1"/>
          <p:nvPr/>
        </p:nvSpPr>
        <p:spPr>
          <a:xfrm>
            <a:off x="5942570" y="619282"/>
            <a:ext cx="2472071" cy="4385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bool1 </a:t>
            </a:r>
            <a:r>
              <a:rPr b="1" lang="en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" sz="240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bool2 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endParaRPr sz="1100"/>
          </a:p>
        </p:txBody>
      </p:sp>
      <p:sp>
        <p:nvSpPr>
          <p:cNvPr id="297" name="Google Shape;297;p49"/>
          <p:cNvSpPr txBox="1"/>
          <p:nvPr/>
        </p:nvSpPr>
        <p:spPr>
          <a:xfrm>
            <a:off x="4879225" y="1695913"/>
            <a:ext cx="734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bool1 </a:t>
            </a:r>
            <a:endParaRPr sz="700"/>
          </a:p>
        </p:txBody>
      </p:sp>
      <p:sp>
        <p:nvSpPr>
          <p:cNvPr id="298" name="Google Shape;298;p49"/>
          <p:cNvSpPr txBox="1"/>
          <p:nvPr/>
        </p:nvSpPr>
        <p:spPr>
          <a:xfrm>
            <a:off x="4879225" y="3546838"/>
            <a:ext cx="734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bool1 </a:t>
            </a:r>
            <a:endParaRPr sz="700"/>
          </a:p>
        </p:txBody>
      </p:sp>
      <p:sp>
        <p:nvSpPr>
          <p:cNvPr id="299" name="Google Shape;299;p49"/>
          <p:cNvSpPr txBox="1"/>
          <p:nvPr/>
        </p:nvSpPr>
        <p:spPr>
          <a:xfrm>
            <a:off x="6788913" y="1057875"/>
            <a:ext cx="779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bool2 </a:t>
            </a:r>
            <a:endParaRPr sz="2000"/>
          </a:p>
        </p:txBody>
      </p:sp>
      <p:sp>
        <p:nvSpPr>
          <p:cNvPr id="300" name="Google Shape;300;p49"/>
          <p:cNvSpPr txBox="1"/>
          <p:nvPr/>
        </p:nvSpPr>
        <p:spPr>
          <a:xfrm>
            <a:off x="6788913" y="2894925"/>
            <a:ext cx="779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bool2 </a:t>
            </a:r>
            <a:endParaRPr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0"/>
          <p:cNvSpPr txBox="1"/>
          <p:nvPr>
            <p:ph type="title"/>
          </p:nvPr>
        </p:nvSpPr>
        <p:spPr>
          <a:xfrm>
            <a:off x="387900" y="239600"/>
            <a:ext cx="50013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And and Or: Example</a:t>
            </a:r>
            <a:endParaRPr/>
          </a:p>
        </p:txBody>
      </p:sp>
      <p:sp>
        <p:nvSpPr>
          <p:cNvPr id="306" name="Google Shape;306;p50"/>
          <p:cNvSpPr txBox="1"/>
          <p:nvPr>
            <p:ph idx="1" type="body"/>
          </p:nvPr>
        </p:nvSpPr>
        <p:spPr>
          <a:xfrm>
            <a:off x="387900" y="1116950"/>
            <a:ext cx="41796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Here’s a function that returns True if both float inputs are greater than 19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307" name="Google Shape;307;p50"/>
          <p:cNvSpPr txBox="1"/>
          <p:nvPr/>
        </p:nvSpPr>
        <p:spPr>
          <a:xfrm>
            <a:off x="153900" y="2442600"/>
            <a:ext cx="5373000" cy="623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both_gt_19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float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float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-&gt;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&gt;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19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and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&gt;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19</a:t>
            </a:r>
            <a:endParaRPr sz="1800">
              <a:solidFill>
                <a:srgbClr val="098658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308" name="Google Shape;308;p50"/>
          <p:cNvGraphicFramePr/>
          <p:nvPr/>
        </p:nvGraphicFramePr>
        <p:xfrm>
          <a:off x="5641258" y="14615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{85D4CEF9-AEDD-45AB-B5C0-CCB259745F1C}</a:tableStyleId>
              </a:tblPr>
              <a:tblGrid>
                <a:gridCol w="1024875"/>
                <a:gridCol w="1024875"/>
                <a:gridCol w="10248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400" u="none" cap="none" strike="noStrike">
                          <a:solidFill>
                            <a:srgbClr val="000000"/>
                          </a:solidFill>
                        </a:rPr>
                        <a:t>True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400" u="none" cap="none" strike="noStrike">
                          <a:solidFill>
                            <a:srgbClr val="000000"/>
                          </a:solidFill>
                        </a:rPr>
                        <a:t>False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</a:rPr>
                        <a:t>True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</a:rPr>
                        <a:t>True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highlight>
                            <a:srgbClr val="E06666"/>
                          </a:highlight>
                        </a:rPr>
                        <a:t>False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E06666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</a:rPr>
                        <a:t>False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highlight>
                            <a:srgbClr val="E06666"/>
                          </a:highlight>
                        </a:rPr>
                        <a:t>False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E06666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highlight>
                            <a:srgbClr val="E06666"/>
                          </a:highlight>
                        </a:rPr>
                        <a:t>False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E06666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09" name="Google Shape;309;p50"/>
          <p:cNvGraphicFramePr/>
          <p:nvPr/>
        </p:nvGraphicFramePr>
        <p:xfrm>
          <a:off x="5641258" y="331244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{85D4CEF9-AEDD-45AB-B5C0-CCB259745F1C}</a:tableStyleId>
              </a:tblPr>
              <a:tblGrid>
                <a:gridCol w="1024875"/>
                <a:gridCol w="1024875"/>
                <a:gridCol w="10248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400" u="none" cap="none" strike="noStrike">
                          <a:solidFill>
                            <a:srgbClr val="000000"/>
                          </a:solidFill>
                        </a:rPr>
                        <a:t>True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400" u="none" cap="none" strike="noStrike">
                          <a:solidFill>
                            <a:srgbClr val="000000"/>
                          </a:solidFill>
                        </a:rPr>
                        <a:t>False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</a:rPr>
                        <a:t>True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</a:rPr>
                        <a:t>True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</a:rPr>
                        <a:t>True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</a:rPr>
                        <a:t>False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</a:rPr>
                        <a:t>True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highlight>
                            <a:srgbClr val="E06666"/>
                          </a:highlight>
                        </a:rPr>
                        <a:t>False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E06666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10" name="Google Shape;310;p50"/>
          <p:cNvSpPr txBox="1"/>
          <p:nvPr/>
        </p:nvSpPr>
        <p:spPr>
          <a:xfrm>
            <a:off x="6044161" y="2584890"/>
            <a:ext cx="2268900" cy="808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bool1 </a:t>
            </a:r>
            <a:r>
              <a:rPr b="1" lang="en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" sz="240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bool2 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50"/>
          <p:cNvSpPr txBox="1"/>
          <p:nvPr/>
        </p:nvSpPr>
        <p:spPr>
          <a:xfrm>
            <a:off x="5942570" y="619282"/>
            <a:ext cx="2472000" cy="438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bool1 </a:t>
            </a:r>
            <a:r>
              <a:rPr b="1" lang="en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" sz="240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bool2 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endParaRPr sz="1100"/>
          </a:p>
        </p:txBody>
      </p:sp>
      <p:sp>
        <p:nvSpPr>
          <p:cNvPr id="312" name="Google Shape;312;p50"/>
          <p:cNvSpPr txBox="1"/>
          <p:nvPr/>
        </p:nvSpPr>
        <p:spPr>
          <a:xfrm>
            <a:off x="4879225" y="1695913"/>
            <a:ext cx="734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bool1 </a:t>
            </a:r>
            <a:endParaRPr sz="700"/>
          </a:p>
        </p:txBody>
      </p:sp>
      <p:sp>
        <p:nvSpPr>
          <p:cNvPr id="313" name="Google Shape;313;p50"/>
          <p:cNvSpPr txBox="1"/>
          <p:nvPr/>
        </p:nvSpPr>
        <p:spPr>
          <a:xfrm>
            <a:off x="4879225" y="3546838"/>
            <a:ext cx="734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bool1 </a:t>
            </a:r>
            <a:endParaRPr sz="700"/>
          </a:p>
        </p:txBody>
      </p:sp>
      <p:sp>
        <p:nvSpPr>
          <p:cNvPr id="314" name="Google Shape;314;p50"/>
          <p:cNvSpPr txBox="1"/>
          <p:nvPr/>
        </p:nvSpPr>
        <p:spPr>
          <a:xfrm>
            <a:off x="6788913" y="1057875"/>
            <a:ext cx="779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bool2 </a:t>
            </a:r>
            <a:endParaRPr sz="2000"/>
          </a:p>
        </p:txBody>
      </p:sp>
      <p:sp>
        <p:nvSpPr>
          <p:cNvPr id="315" name="Google Shape;315;p50"/>
          <p:cNvSpPr txBox="1"/>
          <p:nvPr/>
        </p:nvSpPr>
        <p:spPr>
          <a:xfrm>
            <a:off x="6788913" y="2894925"/>
            <a:ext cx="779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bool2 </a:t>
            </a:r>
            <a:endParaRPr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1"/>
          <p:cNvSpPr txBox="1"/>
          <p:nvPr>
            <p:ph type="title"/>
          </p:nvPr>
        </p:nvSpPr>
        <p:spPr>
          <a:xfrm>
            <a:off x="387900" y="239600"/>
            <a:ext cx="41841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And and Or: Activity 1</a:t>
            </a:r>
            <a:endParaRPr/>
          </a:p>
        </p:txBody>
      </p:sp>
      <p:sp>
        <p:nvSpPr>
          <p:cNvPr id="321" name="Google Shape;321;p51"/>
          <p:cNvSpPr txBox="1"/>
          <p:nvPr>
            <p:ph idx="1" type="body"/>
          </p:nvPr>
        </p:nvSpPr>
        <p:spPr>
          <a:xfrm>
            <a:off x="387900" y="1116950"/>
            <a:ext cx="41841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Write a function that returns true if both floats are positive or both are negative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Hint: may need multiple and or or operators</a:t>
            </a:r>
            <a:endParaRPr/>
          </a:p>
        </p:txBody>
      </p:sp>
      <p:graphicFrame>
        <p:nvGraphicFramePr>
          <p:cNvPr id="322" name="Google Shape;322;p51"/>
          <p:cNvGraphicFramePr/>
          <p:nvPr/>
        </p:nvGraphicFramePr>
        <p:xfrm>
          <a:off x="5641258" y="14615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{85D4CEF9-AEDD-45AB-B5C0-CCB259745F1C}</a:tableStyleId>
              </a:tblPr>
              <a:tblGrid>
                <a:gridCol w="1024875"/>
                <a:gridCol w="1024875"/>
                <a:gridCol w="10248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400" u="none" cap="none" strike="noStrike">
                          <a:solidFill>
                            <a:srgbClr val="000000"/>
                          </a:solidFill>
                        </a:rPr>
                        <a:t>True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400" u="none" cap="none" strike="noStrike">
                          <a:solidFill>
                            <a:srgbClr val="000000"/>
                          </a:solidFill>
                        </a:rPr>
                        <a:t>False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</a:rPr>
                        <a:t>True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</a:rPr>
                        <a:t>True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highlight>
                            <a:srgbClr val="E06666"/>
                          </a:highlight>
                        </a:rPr>
                        <a:t>False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E06666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</a:rPr>
                        <a:t>False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highlight>
                            <a:srgbClr val="E06666"/>
                          </a:highlight>
                        </a:rPr>
                        <a:t>False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E06666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highlight>
                            <a:srgbClr val="E06666"/>
                          </a:highlight>
                        </a:rPr>
                        <a:t>False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E06666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23" name="Google Shape;323;p51"/>
          <p:cNvGraphicFramePr/>
          <p:nvPr/>
        </p:nvGraphicFramePr>
        <p:xfrm>
          <a:off x="5641258" y="331244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{85D4CEF9-AEDD-45AB-B5C0-CCB259745F1C}</a:tableStyleId>
              </a:tblPr>
              <a:tblGrid>
                <a:gridCol w="1024875"/>
                <a:gridCol w="1024875"/>
                <a:gridCol w="10248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400" u="none" cap="none" strike="noStrike">
                          <a:solidFill>
                            <a:srgbClr val="000000"/>
                          </a:solidFill>
                        </a:rPr>
                        <a:t>True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400" u="none" cap="none" strike="noStrike">
                          <a:solidFill>
                            <a:srgbClr val="000000"/>
                          </a:solidFill>
                        </a:rPr>
                        <a:t>False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</a:rPr>
                        <a:t>True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</a:rPr>
                        <a:t>True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</a:rPr>
                        <a:t>True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</a:rPr>
                        <a:t>False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</a:rPr>
                        <a:t>True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highlight>
                            <a:srgbClr val="E06666"/>
                          </a:highlight>
                        </a:rPr>
                        <a:t>False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E06666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24" name="Google Shape;324;p51"/>
          <p:cNvSpPr txBox="1"/>
          <p:nvPr/>
        </p:nvSpPr>
        <p:spPr>
          <a:xfrm>
            <a:off x="6044161" y="2584890"/>
            <a:ext cx="2268900" cy="808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bool1 </a:t>
            </a:r>
            <a:r>
              <a:rPr b="1" lang="en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" sz="240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bool2 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51"/>
          <p:cNvSpPr txBox="1"/>
          <p:nvPr/>
        </p:nvSpPr>
        <p:spPr>
          <a:xfrm>
            <a:off x="5942570" y="619282"/>
            <a:ext cx="2472000" cy="438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bool1 </a:t>
            </a:r>
            <a:r>
              <a:rPr b="1" lang="en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" sz="240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bool2 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endParaRPr sz="1100"/>
          </a:p>
        </p:txBody>
      </p:sp>
      <p:sp>
        <p:nvSpPr>
          <p:cNvPr id="326" name="Google Shape;326;p51"/>
          <p:cNvSpPr txBox="1"/>
          <p:nvPr/>
        </p:nvSpPr>
        <p:spPr>
          <a:xfrm>
            <a:off x="4879225" y="1695913"/>
            <a:ext cx="734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bool1 </a:t>
            </a:r>
            <a:endParaRPr sz="700"/>
          </a:p>
        </p:txBody>
      </p:sp>
      <p:sp>
        <p:nvSpPr>
          <p:cNvPr id="327" name="Google Shape;327;p51"/>
          <p:cNvSpPr txBox="1"/>
          <p:nvPr/>
        </p:nvSpPr>
        <p:spPr>
          <a:xfrm>
            <a:off x="4879225" y="3546838"/>
            <a:ext cx="734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bool1 </a:t>
            </a:r>
            <a:endParaRPr sz="700"/>
          </a:p>
        </p:txBody>
      </p:sp>
      <p:sp>
        <p:nvSpPr>
          <p:cNvPr id="328" name="Google Shape;328;p51"/>
          <p:cNvSpPr txBox="1"/>
          <p:nvPr/>
        </p:nvSpPr>
        <p:spPr>
          <a:xfrm>
            <a:off x="6788913" y="1057875"/>
            <a:ext cx="779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bool2 </a:t>
            </a:r>
            <a:endParaRPr sz="2000"/>
          </a:p>
        </p:txBody>
      </p:sp>
      <p:sp>
        <p:nvSpPr>
          <p:cNvPr id="329" name="Google Shape;329;p51"/>
          <p:cNvSpPr txBox="1"/>
          <p:nvPr/>
        </p:nvSpPr>
        <p:spPr>
          <a:xfrm>
            <a:off x="6788913" y="2894925"/>
            <a:ext cx="779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bool2 </a:t>
            </a:r>
            <a:endParaRPr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2"/>
          <p:cNvSpPr txBox="1"/>
          <p:nvPr>
            <p:ph type="title"/>
          </p:nvPr>
        </p:nvSpPr>
        <p:spPr>
          <a:xfrm>
            <a:off x="387900" y="239600"/>
            <a:ext cx="61350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And and Or: Activity 1 SOLUTION</a:t>
            </a:r>
            <a:endParaRPr/>
          </a:p>
        </p:txBody>
      </p:sp>
      <p:sp>
        <p:nvSpPr>
          <p:cNvPr id="335" name="Google Shape;335;p52"/>
          <p:cNvSpPr txBox="1"/>
          <p:nvPr>
            <p:ph idx="1" type="body"/>
          </p:nvPr>
        </p:nvSpPr>
        <p:spPr>
          <a:xfrm>
            <a:off x="387900" y="1116950"/>
            <a:ext cx="41934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Write a function that returns true if both numbers are positive or both are negative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336" name="Google Shape;336;p52"/>
          <p:cNvSpPr txBox="1"/>
          <p:nvPr/>
        </p:nvSpPr>
        <p:spPr>
          <a:xfrm>
            <a:off x="242875" y="4401575"/>
            <a:ext cx="5699700" cy="5619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same_sign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float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float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-&gt; </a:t>
            </a:r>
            <a:r>
              <a:rPr b="0" lang="en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6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&gt; </a:t>
            </a:r>
            <a:r>
              <a:rPr b="0"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and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&gt; </a:t>
            </a:r>
            <a:r>
              <a:rPr b="0"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or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&lt; </a:t>
            </a:r>
            <a:r>
              <a:rPr b="0"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and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&lt; </a:t>
            </a:r>
            <a:r>
              <a:rPr b="0"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900"/>
          </a:p>
        </p:txBody>
      </p:sp>
      <p:graphicFrame>
        <p:nvGraphicFramePr>
          <p:cNvPr id="337" name="Google Shape;337;p52"/>
          <p:cNvGraphicFramePr/>
          <p:nvPr/>
        </p:nvGraphicFramePr>
        <p:xfrm>
          <a:off x="5641258" y="14615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{85D4CEF9-AEDD-45AB-B5C0-CCB259745F1C}</a:tableStyleId>
              </a:tblPr>
              <a:tblGrid>
                <a:gridCol w="1024875"/>
                <a:gridCol w="1024875"/>
                <a:gridCol w="10248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400" u="none" cap="none" strike="noStrike">
                          <a:solidFill>
                            <a:srgbClr val="000000"/>
                          </a:solidFill>
                        </a:rPr>
                        <a:t>True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400" u="none" cap="none" strike="noStrike">
                          <a:solidFill>
                            <a:srgbClr val="000000"/>
                          </a:solidFill>
                        </a:rPr>
                        <a:t>False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</a:rPr>
                        <a:t>True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</a:rPr>
                        <a:t>True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highlight>
                            <a:srgbClr val="E06666"/>
                          </a:highlight>
                        </a:rPr>
                        <a:t>False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E06666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</a:rPr>
                        <a:t>False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highlight>
                            <a:srgbClr val="E06666"/>
                          </a:highlight>
                        </a:rPr>
                        <a:t>False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E06666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highlight>
                            <a:srgbClr val="E06666"/>
                          </a:highlight>
                        </a:rPr>
                        <a:t>False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E06666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38" name="Google Shape;338;p52"/>
          <p:cNvGraphicFramePr/>
          <p:nvPr/>
        </p:nvGraphicFramePr>
        <p:xfrm>
          <a:off x="5641258" y="331244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{85D4CEF9-AEDD-45AB-B5C0-CCB259745F1C}</a:tableStyleId>
              </a:tblPr>
              <a:tblGrid>
                <a:gridCol w="1024875"/>
                <a:gridCol w="1024875"/>
                <a:gridCol w="10248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400" u="none" cap="none" strike="noStrike">
                          <a:solidFill>
                            <a:srgbClr val="000000"/>
                          </a:solidFill>
                        </a:rPr>
                        <a:t>True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400" u="none" cap="none" strike="noStrike">
                          <a:solidFill>
                            <a:srgbClr val="000000"/>
                          </a:solidFill>
                        </a:rPr>
                        <a:t>False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</a:rPr>
                        <a:t>True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</a:rPr>
                        <a:t>True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</a:rPr>
                        <a:t>True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</a:rPr>
                        <a:t>False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</a:rPr>
                        <a:t>True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highlight>
                            <a:srgbClr val="E06666"/>
                          </a:highlight>
                        </a:rPr>
                        <a:t>False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E06666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39" name="Google Shape;339;p52"/>
          <p:cNvSpPr txBox="1"/>
          <p:nvPr/>
        </p:nvSpPr>
        <p:spPr>
          <a:xfrm>
            <a:off x="6044161" y="2584890"/>
            <a:ext cx="2268900" cy="808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bool1 </a:t>
            </a:r>
            <a:r>
              <a:rPr b="1" lang="en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" sz="240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bool2 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52"/>
          <p:cNvSpPr txBox="1"/>
          <p:nvPr/>
        </p:nvSpPr>
        <p:spPr>
          <a:xfrm>
            <a:off x="5942570" y="619282"/>
            <a:ext cx="2472000" cy="438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bool1 </a:t>
            </a:r>
            <a:r>
              <a:rPr b="1" lang="en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" sz="240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bool2 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endParaRPr sz="1100"/>
          </a:p>
        </p:txBody>
      </p:sp>
      <p:sp>
        <p:nvSpPr>
          <p:cNvPr id="341" name="Google Shape;341;p52"/>
          <p:cNvSpPr txBox="1"/>
          <p:nvPr/>
        </p:nvSpPr>
        <p:spPr>
          <a:xfrm>
            <a:off x="4879225" y="1695913"/>
            <a:ext cx="734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bool1 </a:t>
            </a:r>
            <a:endParaRPr sz="700"/>
          </a:p>
        </p:txBody>
      </p:sp>
      <p:sp>
        <p:nvSpPr>
          <p:cNvPr id="342" name="Google Shape;342;p52"/>
          <p:cNvSpPr txBox="1"/>
          <p:nvPr/>
        </p:nvSpPr>
        <p:spPr>
          <a:xfrm>
            <a:off x="4879225" y="3546838"/>
            <a:ext cx="734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bool1 </a:t>
            </a:r>
            <a:endParaRPr sz="700"/>
          </a:p>
        </p:txBody>
      </p:sp>
      <p:sp>
        <p:nvSpPr>
          <p:cNvPr id="343" name="Google Shape;343;p52"/>
          <p:cNvSpPr txBox="1"/>
          <p:nvPr/>
        </p:nvSpPr>
        <p:spPr>
          <a:xfrm>
            <a:off x="6788913" y="1057875"/>
            <a:ext cx="779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bool2 </a:t>
            </a:r>
            <a:endParaRPr sz="2000"/>
          </a:p>
        </p:txBody>
      </p:sp>
      <p:sp>
        <p:nvSpPr>
          <p:cNvPr id="344" name="Google Shape;344;p52"/>
          <p:cNvSpPr txBox="1"/>
          <p:nvPr/>
        </p:nvSpPr>
        <p:spPr>
          <a:xfrm>
            <a:off x="6788913" y="2894925"/>
            <a:ext cx="779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bool2 </a:t>
            </a:r>
            <a:endParaRPr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3"/>
          <p:cNvSpPr txBox="1"/>
          <p:nvPr>
            <p:ph type="title"/>
          </p:nvPr>
        </p:nvSpPr>
        <p:spPr>
          <a:xfrm>
            <a:off x="387900" y="239600"/>
            <a:ext cx="46524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Not</a:t>
            </a:r>
            <a:endParaRPr/>
          </a:p>
        </p:txBody>
      </p:sp>
      <p:sp>
        <p:nvSpPr>
          <p:cNvPr id="350" name="Google Shape;350;p53"/>
          <p:cNvSpPr txBox="1"/>
          <p:nvPr>
            <p:ph idx="1" type="body"/>
          </p:nvPr>
        </p:nvSpPr>
        <p:spPr>
          <a:xfrm>
            <a:off x="387900" y="1116950"/>
            <a:ext cx="41934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Another operator that exists is Logical </a:t>
            </a:r>
            <a:r>
              <a:rPr b="1" lang="en" sz="2400">
                <a:solidFill>
                  <a:schemeClr val="accent6"/>
                </a:solidFill>
              </a:rPr>
              <a:t>NOT </a:t>
            </a:r>
            <a:r>
              <a:rPr lang="en" sz="2400"/>
              <a:t>(Negation)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Not only operates on the Boolean to its right, and converts it to the opposite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This is a Unary Operator</a:t>
            </a:r>
            <a:endParaRPr sz="2400"/>
          </a:p>
        </p:txBody>
      </p:sp>
      <p:graphicFrame>
        <p:nvGraphicFramePr>
          <p:cNvPr id="351" name="Google Shape;351;p53"/>
          <p:cNvGraphicFramePr/>
          <p:nvPr/>
        </p:nvGraphicFramePr>
        <p:xfrm>
          <a:off x="5420031" y="10480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{85D4CEF9-AEDD-45AB-B5C0-CCB259745F1C}</a:tableStyleId>
              </a:tblPr>
              <a:tblGrid>
                <a:gridCol w="1680900"/>
                <a:gridCol w="168090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000000"/>
                          </a:solidFill>
                        </a:rPr>
                        <a:t>bool1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400" u="none" cap="none" strike="noStrike">
                          <a:solidFill>
                            <a:srgbClr val="000000"/>
                          </a:solidFill>
                        </a:rPr>
                        <a:t>result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400" u="none" cap="none" strike="noStrik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</a:rPr>
                        <a:t>True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400" u="none" cap="none" strike="noStrike">
                          <a:solidFill>
                            <a:srgbClr val="000000"/>
                          </a:solidFill>
                          <a:highlight>
                            <a:srgbClr val="E06666"/>
                          </a:highlight>
                        </a:rPr>
                        <a:t>False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E06666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400" u="none" cap="none" strike="noStrike">
                          <a:solidFill>
                            <a:srgbClr val="000000"/>
                          </a:solidFill>
                          <a:highlight>
                            <a:srgbClr val="E06666"/>
                          </a:highlight>
                        </a:rPr>
                        <a:t>False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E06666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400" u="none" cap="none" strike="noStrik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</a:rPr>
                        <a:t>True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52" name="Google Shape;352;p53"/>
          <p:cNvSpPr txBox="1"/>
          <p:nvPr/>
        </p:nvSpPr>
        <p:spPr>
          <a:xfrm>
            <a:off x="5729475" y="487100"/>
            <a:ext cx="2742900" cy="438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result 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not </a:t>
            </a:r>
            <a:r>
              <a:rPr lang="en" sz="240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bool1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4"/>
          <p:cNvSpPr txBox="1"/>
          <p:nvPr>
            <p:ph type="title"/>
          </p:nvPr>
        </p:nvSpPr>
        <p:spPr>
          <a:xfrm>
            <a:off x="387900" y="239600"/>
            <a:ext cx="41886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Not Example</a:t>
            </a:r>
            <a:endParaRPr/>
          </a:p>
        </p:txBody>
      </p:sp>
      <p:sp>
        <p:nvSpPr>
          <p:cNvPr id="358" name="Google Shape;358;p54"/>
          <p:cNvSpPr txBox="1"/>
          <p:nvPr>
            <p:ph idx="1" type="body"/>
          </p:nvPr>
        </p:nvSpPr>
        <p:spPr>
          <a:xfrm>
            <a:off x="387900" y="1116950"/>
            <a:ext cx="41886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Here’s a function that returns true if the parameter is not even</a:t>
            </a:r>
            <a:endParaRPr/>
          </a:p>
        </p:txBody>
      </p:sp>
      <p:sp>
        <p:nvSpPr>
          <p:cNvPr id="359" name="Google Shape;359;p54"/>
          <p:cNvSpPr txBox="1"/>
          <p:nvPr/>
        </p:nvSpPr>
        <p:spPr>
          <a:xfrm>
            <a:off x="339275" y="2462976"/>
            <a:ext cx="4722600" cy="7158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is_not_even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-&gt;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%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54"/>
          <p:cNvSpPr txBox="1"/>
          <p:nvPr/>
        </p:nvSpPr>
        <p:spPr>
          <a:xfrm>
            <a:off x="5213162" y="2252762"/>
            <a:ext cx="37755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</a:t>
            </a: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there are many ways to do the same thing</a:t>
            </a:r>
            <a:endParaRPr sz="600"/>
          </a:p>
        </p:txBody>
      </p:sp>
      <p:sp>
        <p:nvSpPr>
          <p:cNvPr id="361" name="Google Shape;361;p54"/>
          <p:cNvSpPr txBox="1"/>
          <p:nvPr/>
        </p:nvSpPr>
        <p:spPr>
          <a:xfrm>
            <a:off x="4830754" y="3684552"/>
            <a:ext cx="3983400" cy="7158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is_odd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-&gt;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%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362" name="Google Shape;362;p54"/>
          <p:cNvGraphicFramePr/>
          <p:nvPr/>
        </p:nvGraphicFramePr>
        <p:xfrm>
          <a:off x="5420031" y="10480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{85D4CEF9-AEDD-45AB-B5C0-CCB259745F1C}</a:tableStyleId>
              </a:tblPr>
              <a:tblGrid>
                <a:gridCol w="1680900"/>
                <a:gridCol w="168090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000000"/>
                          </a:solidFill>
                        </a:rPr>
                        <a:t>bool1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400" u="none" cap="none" strike="noStrike">
                          <a:solidFill>
                            <a:srgbClr val="000000"/>
                          </a:solidFill>
                        </a:rPr>
                        <a:t>result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400" u="none" cap="none" strike="noStrik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</a:rPr>
                        <a:t>True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400" u="none" cap="none" strike="noStrike">
                          <a:solidFill>
                            <a:srgbClr val="000000"/>
                          </a:solidFill>
                          <a:highlight>
                            <a:srgbClr val="E06666"/>
                          </a:highlight>
                        </a:rPr>
                        <a:t>False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E06666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400" u="none" cap="none" strike="noStrike">
                          <a:solidFill>
                            <a:srgbClr val="000000"/>
                          </a:solidFill>
                          <a:highlight>
                            <a:srgbClr val="E06666"/>
                          </a:highlight>
                        </a:rPr>
                        <a:t>False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E06666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400" u="none" cap="none" strike="noStrik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</a:rPr>
                        <a:t>True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63" name="Google Shape;363;p54"/>
          <p:cNvSpPr txBox="1"/>
          <p:nvPr/>
        </p:nvSpPr>
        <p:spPr>
          <a:xfrm>
            <a:off x="5729475" y="487100"/>
            <a:ext cx="2742900" cy="438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result 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not </a:t>
            </a:r>
            <a:r>
              <a:rPr lang="en" sz="240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bool1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54"/>
          <p:cNvSpPr txBox="1"/>
          <p:nvPr/>
        </p:nvSpPr>
        <p:spPr>
          <a:xfrm>
            <a:off x="339275" y="3552350"/>
            <a:ext cx="4136400" cy="13623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is_</a:t>
            </a:r>
            <a:r>
              <a:rPr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even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-&gt;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%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0" sz="2100">
              <a:solidFill>
                <a:srgbClr val="09865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is_odd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) -&gt; </a:t>
            </a:r>
            <a:r>
              <a:rPr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not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is_even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100">
              <a:solidFill>
                <a:srgbClr val="098658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Logical Operators</a:t>
            </a:r>
            <a:endParaRPr/>
          </a:p>
        </p:txBody>
      </p:sp>
      <p:sp>
        <p:nvSpPr>
          <p:cNvPr id="370" name="Google Shape;370;p55"/>
          <p:cNvSpPr txBox="1"/>
          <p:nvPr>
            <p:ph idx="1" type="body"/>
          </p:nvPr>
        </p:nvSpPr>
        <p:spPr>
          <a:xfrm>
            <a:off x="387900" y="883800"/>
            <a:ext cx="8368200" cy="42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chemeClr val="accent6"/>
                </a:solidFill>
              </a:rPr>
              <a:t>logical operator</a:t>
            </a:r>
            <a:r>
              <a:rPr lang="en"/>
              <a:t> treats operands as being True or False, and evaluates to True or False. Logical operators include AND, OR, and NOT.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AND - Conjunction, both sides have to be true to be true</a:t>
            </a:r>
            <a:br>
              <a:rPr lang="en"/>
            </a:br>
            <a:r>
              <a:rPr lang="en"/>
              <a:t>	</a:t>
            </a:r>
            <a:r>
              <a:rPr lang="en" sz="1900"/>
              <a:t>(“Give me the salt AND the pepper” I except both to be given)</a:t>
            </a:r>
            <a:br>
              <a:rPr lang="en"/>
            </a:br>
            <a:r>
              <a:rPr lang="en"/>
              <a:t>OR - Disjunction, </a:t>
            </a:r>
            <a:r>
              <a:rPr b="1" lang="en"/>
              <a:t>at least </a:t>
            </a:r>
            <a:r>
              <a:rPr lang="en"/>
              <a:t>one side has to be true to be true</a:t>
            </a:r>
            <a:br>
              <a:rPr lang="en"/>
            </a:br>
            <a:r>
              <a:rPr lang="en"/>
              <a:t>	</a:t>
            </a:r>
            <a:r>
              <a:rPr lang="en" sz="1900"/>
              <a:t>(“Give me the salt OR the pepper” you can give me salt or pepper or both</a:t>
            </a:r>
            <a:br>
              <a:rPr lang="en" sz="1900"/>
            </a:br>
            <a:r>
              <a:rPr lang="en" sz="1900"/>
              <a:t>NOT - Negation, unary operator that switches truth value</a:t>
            </a:r>
            <a:br>
              <a:rPr lang="en" sz="1900"/>
            </a:br>
            <a:r>
              <a:rPr lang="en" sz="1900"/>
              <a:t>	(“Don’t give me the salt”) I expect nothing or anything except the stated</a:t>
            </a:r>
            <a:endParaRPr sz="1900"/>
          </a:p>
        </p:txBody>
      </p:sp>
      <p:pic>
        <p:nvPicPr>
          <p:cNvPr id="371" name="Google Shape;37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9213" y="1604788"/>
            <a:ext cx="5476875" cy="1076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72" name="Google Shape;372;p55"/>
          <p:cNvSpPr txBox="1"/>
          <p:nvPr/>
        </p:nvSpPr>
        <p:spPr>
          <a:xfrm>
            <a:off x="1249125" y="1796613"/>
            <a:ext cx="2030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These are called Truth Tables, the building block of formal logic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6"/>
          <p:cNvSpPr txBox="1"/>
          <p:nvPr>
            <p:ph type="title"/>
          </p:nvPr>
        </p:nvSpPr>
        <p:spPr>
          <a:xfrm>
            <a:off x="5946370" y="1000126"/>
            <a:ext cx="2667000" cy="136445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"/>
              <a:t>Truthy and Falsy</a:t>
            </a:r>
            <a:endParaRPr/>
          </a:p>
        </p:txBody>
      </p:sp>
      <p:sp>
        <p:nvSpPr>
          <p:cNvPr id="378" name="Google Shape;378;p56"/>
          <p:cNvSpPr txBox="1"/>
          <p:nvPr>
            <p:ph idx="1" type="body"/>
          </p:nvPr>
        </p:nvSpPr>
        <p:spPr>
          <a:xfrm>
            <a:off x="5977715" y="2239178"/>
            <a:ext cx="2604310" cy="5397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888888"/>
              </a:buClr>
              <a:buSzPts val="1800"/>
              <a:buNone/>
            </a:pPr>
            <a:r>
              <a:rPr lang="en"/>
              <a:t>Allows for easy navigation</a:t>
            </a:r>
            <a:endParaRPr/>
          </a:p>
        </p:txBody>
      </p:sp>
      <p:pic>
        <p:nvPicPr>
          <p:cNvPr descr="A sign on a brick wall" id="379" name="Google Shape;37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65" y="1000126"/>
            <a:ext cx="4988451" cy="3325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Announcements</a:t>
            </a:r>
            <a:endParaRPr sz="2500"/>
          </a:p>
        </p:txBody>
      </p:sp>
      <p:sp>
        <p:nvSpPr>
          <p:cNvPr id="152" name="Google Shape;152;p30"/>
          <p:cNvSpPr txBox="1"/>
          <p:nvPr>
            <p:ph idx="1" type="body"/>
          </p:nvPr>
        </p:nvSpPr>
        <p:spPr>
          <a:xfrm>
            <a:off x="387900" y="1116950"/>
            <a:ext cx="4194000" cy="3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❖"/>
            </a:pPr>
            <a:r>
              <a:rPr lang="en"/>
              <a:t>Participation 2 due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This is the Zybook Reading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Quiz 3 due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HW1 released last week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Due: </a:t>
            </a:r>
            <a:r>
              <a:rPr b="1" lang="en">
                <a:solidFill>
                  <a:schemeClr val="accent6"/>
                </a:solidFill>
              </a:rPr>
              <a:t>February 22nd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Lab on </a:t>
            </a:r>
            <a:r>
              <a:rPr b="1" lang="en">
                <a:solidFill>
                  <a:schemeClr val="accent6"/>
                </a:solidFill>
              </a:rPr>
              <a:t>Friday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7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600"/>
              <a:t>Converting Booleans</a:t>
            </a:r>
            <a:endParaRPr sz="6600"/>
          </a:p>
        </p:txBody>
      </p:sp>
      <p:sp>
        <p:nvSpPr>
          <p:cNvPr id="385" name="Google Shape;385;p57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does python consider True/False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Casting to a boolean</a:t>
            </a:r>
            <a:endParaRPr/>
          </a:p>
        </p:txBody>
      </p:sp>
      <p:sp>
        <p:nvSpPr>
          <p:cNvPr id="391" name="Google Shape;391;p58"/>
          <p:cNvSpPr txBox="1"/>
          <p:nvPr>
            <p:ph idx="1" type="body"/>
          </p:nvPr>
        </p:nvSpPr>
        <p:spPr>
          <a:xfrm>
            <a:off x="387900" y="1116950"/>
            <a:ext cx="41841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Casting a value to bool returns </a:t>
            </a:r>
            <a:r>
              <a:rPr lang="en" sz="2000">
                <a:highlight>
                  <a:srgbClr val="FF0000"/>
                </a:highlight>
              </a:rPr>
              <a:t>False</a:t>
            </a:r>
            <a:r>
              <a:rPr lang="en" sz="2000"/>
              <a:t> in only 4 cases (for now)</a:t>
            </a:r>
            <a:endParaRPr sz="2000"/>
          </a:p>
          <a:p>
            <a:pPr indent="-155575" lvl="0" marL="371475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" sz="2000"/>
              <a:t>It is the number 0 (or 0.0)</a:t>
            </a:r>
            <a:endParaRPr sz="2000"/>
          </a:p>
          <a:p>
            <a:pPr indent="-155575" lvl="0" marL="371475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" sz="2000"/>
              <a:t>It is an empty string</a:t>
            </a:r>
            <a:endParaRPr sz="2000"/>
          </a:p>
          <a:p>
            <a:pPr indent="-155575" lvl="0" marL="371475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" sz="2000"/>
              <a:t>It is None</a:t>
            </a:r>
            <a:endParaRPr sz="2000"/>
          </a:p>
          <a:p>
            <a:pPr indent="-155575" lvl="0" marL="371475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" sz="2000"/>
              <a:t>It is False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Otherwise it returns </a:t>
            </a:r>
            <a:r>
              <a:rPr b="1" lang="en" sz="2000">
                <a:solidFill>
                  <a:srgbClr val="00FF00"/>
                </a:solidFill>
              </a:rPr>
              <a:t>True</a:t>
            </a:r>
            <a:endParaRPr b="1" sz="2000">
              <a:solidFill>
                <a:srgbClr val="00FF00"/>
              </a:solidFill>
            </a:endParaRPr>
          </a:p>
        </p:txBody>
      </p:sp>
      <p:sp>
        <p:nvSpPr>
          <p:cNvPr id="392" name="Google Shape;392;p58"/>
          <p:cNvSpPr txBox="1"/>
          <p:nvPr/>
        </p:nvSpPr>
        <p:spPr>
          <a:xfrm>
            <a:off x="7270955" y="1064775"/>
            <a:ext cx="1158000" cy="3117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False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False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False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False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False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True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True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True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True</a:t>
            </a:r>
            <a:endParaRPr sz="1100"/>
          </a:p>
        </p:txBody>
      </p:sp>
      <p:sp>
        <p:nvSpPr>
          <p:cNvPr id="393" name="Google Shape;393;p58"/>
          <p:cNvSpPr txBox="1"/>
          <p:nvPr/>
        </p:nvSpPr>
        <p:spPr>
          <a:xfrm>
            <a:off x="4572000" y="1341775"/>
            <a:ext cx="2676600" cy="28398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0.0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False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None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795E2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0.1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'Hi'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Casting to a bool</a:t>
            </a:r>
            <a:endParaRPr/>
          </a:p>
        </p:txBody>
      </p:sp>
      <p:sp>
        <p:nvSpPr>
          <p:cNvPr id="399" name="Google Shape;399;p59"/>
          <p:cNvSpPr txBox="1"/>
          <p:nvPr>
            <p:ph idx="1" type="body"/>
          </p:nvPr>
        </p:nvSpPr>
        <p:spPr>
          <a:xfrm>
            <a:off x="387900" y="1116950"/>
            <a:ext cx="4184100" cy="3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Values that are False when casted to Boolean are </a:t>
            </a:r>
            <a:r>
              <a:rPr b="1" lang="en" sz="2000">
                <a:solidFill>
                  <a:schemeClr val="accent6"/>
                </a:solidFill>
              </a:rPr>
              <a:t>falsy</a:t>
            </a:r>
            <a:endParaRPr b="1"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Values that are True when casted to Boolean are </a:t>
            </a:r>
            <a:r>
              <a:rPr b="1" lang="en" sz="2000">
                <a:solidFill>
                  <a:schemeClr val="accent6"/>
                </a:solidFill>
              </a:rPr>
              <a:t>truthy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Note: assert only checks that the value is truthy, not that it is truly True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Falsy and Truthy as terms are </a:t>
            </a:r>
            <a:r>
              <a:rPr lang="en" sz="2000"/>
              <a:t>prominently</a:t>
            </a:r>
            <a:r>
              <a:rPr lang="en" sz="2000"/>
              <a:t> used in JavaScript</a:t>
            </a:r>
            <a:endParaRPr sz="2000"/>
          </a:p>
        </p:txBody>
      </p:sp>
      <p:sp>
        <p:nvSpPr>
          <p:cNvPr id="400" name="Google Shape;400;p59"/>
          <p:cNvSpPr txBox="1"/>
          <p:nvPr/>
        </p:nvSpPr>
        <p:spPr>
          <a:xfrm>
            <a:off x="4572000" y="1341775"/>
            <a:ext cx="2676600" cy="28398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0.0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False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None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795E2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0.1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'Hi'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</p:txBody>
      </p:sp>
      <p:sp>
        <p:nvSpPr>
          <p:cNvPr id="401" name="Google Shape;401;p59"/>
          <p:cNvSpPr txBox="1"/>
          <p:nvPr/>
        </p:nvSpPr>
        <p:spPr>
          <a:xfrm>
            <a:off x="7270955" y="1064775"/>
            <a:ext cx="1158000" cy="3117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False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False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False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False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False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True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True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True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True</a:t>
            </a:r>
            <a:endParaRPr sz="11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0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780"/>
              <a:t>Useful Functions</a:t>
            </a:r>
            <a:endParaRPr sz="6780"/>
          </a:p>
        </p:txBody>
      </p:sp>
      <p:sp>
        <p:nvSpPr>
          <p:cNvPr id="407" name="Google Shape;407;p60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max(), min(), sum(), len()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Built In Functions</a:t>
            </a:r>
            <a:endParaRPr/>
          </a:p>
        </p:txBody>
      </p:sp>
      <p:sp>
        <p:nvSpPr>
          <p:cNvPr id="413" name="Google Shape;413;p61"/>
          <p:cNvSpPr txBox="1"/>
          <p:nvPr/>
        </p:nvSpPr>
        <p:spPr>
          <a:xfrm>
            <a:off x="2" y="1433591"/>
            <a:ext cx="4206900" cy="30246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max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2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3</a:t>
            </a:r>
            <a:r>
              <a:rPr b="0" i="0" lang="en" sz="1400" u="none" cap="none" strike="noStrik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b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min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2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1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abs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(-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12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2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12</a:t>
            </a:r>
            <a:b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len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'Hello'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2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5</a:t>
            </a:r>
            <a:endParaRPr sz="2400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round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3.14159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2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3.14</a:t>
            </a:r>
            <a:br>
              <a:rPr lang="en" sz="24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round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12345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, -</a:t>
            </a:r>
            <a:r>
              <a:rPr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2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12300</a:t>
            </a:r>
            <a:endParaRPr sz="2400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14" name="Google Shape;414;p61"/>
          <p:cNvSpPr txBox="1"/>
          <p:nvPr/>
        </p:nvSpPr>
        <p:spPr>
          <a:xfrm>
            <a:off x="4248250" y="1959900"/>
            <a:ext cx="4871100" cy="12237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Max  :  takes in 2+ parameters, returns max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Min  :  same as max but min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Abs  :  absolute value of the parameter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Len  :  Length of a string</a:t>
            </a:r>
            <a:endParaRPr sz="1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Round:  returns a rounded to b decimals </a:t>
            </a:r>
            <a:endParaRPr sz="1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15" name="Google Shape;415;p61"/>
          <p:cNvSpPr txBox="1"/>
          <p:nvPr/>
        </p:nvSpPr>
        <p:spPr>
          <a:xfrm>
            <a:off x="82725" y="925700"/>
            <a:ext cx="9144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don’t need to memorize these, just here so you can know they exist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did we learn?</a:t>
            </a:r>
            <a:endParaRPr/>
          </a:p>
        </p:txBody>
      </p:sp>
      <p:sp>
        <p:nvSpPr>
          <p:cNvPr id="421" name="Google Shape;421;p62"/>
          <p:cNvSpPr txBox="1"/>
          <p:nvPr>
            <p:ph idx="1" type="body"/>
          </p:nvPr>
        </p:nvSpPr>
        <p:spPr>
          <a:xfrm>
            <a:off x="628650" y="1508760"/>
            <a:ext cx="7886700" cy="31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What is a Boolean, how to get them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What: a value that is either True or False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How to get: Comparisons like equal ==, not equal !=, and number comparison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How to get: Casting Truthy or Falsy values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Logical Operators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And, or, not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Assert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Verify your code works with assert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Saw some built-in functions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Max, round, min, abs, and len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3"/>
          <p:cNvSpPr txBox="1"/>
          <p:nvPr>
            <p:ph idx="1" type="body"/>
          </p:nvPr>
        </p:nvSpPr>
        <p:spPr>
          <a:xfrm>
            <a:off x="319500" y="3998150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Let’s review</a:t>
            </a:r>
            <a:endParaRPr/>
          </a:p>
        </p:txBody>
      </p:sp>
      <p:sp>
        <p:nvSpPr>
          <p:cNvPr id="427" name="Google Shape;427;p63"/>
          <p:cNvSpPr txBox="1"/>
          <p:nvPr>
            <p:ph type="title"/>
          </p:nvPr>
        </p:nvSpPr>
        <p:spPr>
          <a:xfrm>
            <a:off x="319500" y="3119250"/>
            <a:ext cx="7655400" cy="8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 + Closing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4"/>
          <p:cNvSpPr txBox="1"/>
          <p:nvPr>
            <p:ph type="title"/>
          </p:nvPr>
        </p:nvSpPr>
        <p:spPr>
          <a:xfrm>
            <a:off x="471488" y="282658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did we learn?</a:t>
            </a:r>
            <a:endParaRPr/>
          </a:p>
        </p:txBody>
      </p:sp>
      <p:sp>
        <p:nvSpPr>
          <p:cNvPr id="433" name="Google Shape;433;p64"/>
          <p:cNvSpPr/>
          <p:nvPr/>
        </p:nvSpPr>
        <p:spPr>
          <a:xfrm>
            <a:off x="523075" y="13696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E6913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64"/>
          <p:cNvSpPr txBox="1"/>
          <p:nvPr/>
        </p:nvSpPr>
        <p:spPr>
          <a:xfrm>
            <a:off x="1157125" y="13697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Booleans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35" name="Google Shape;435;p64"/>
          <p:cNvSpPr txBox="1"/>
          <p:nvPr/>
        </p:nvSpPr>
        <p:spPr>
          <a:xfrm>
            <a:off x="2573125" y="13697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they are, how to get them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6" name="Google Shape;436;p64"/>
          <p:cNvSpPr/>
          <p:nvPr/>
        </p:nvSpPr>
        <p:spPr>
          <a:xfrm>
            <a:off x="523075" y="24355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B45F0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64"/>
          <p:cNvSpPr txBox="1"/>
          <p:nvPr/>
        </p:nvSpPr>
        <p:spPr>
          <a:xfrm>
            <a:off x="1157125" y="24356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Logical Operators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38" name="Google Shape;438;p64"/>
          <p:cNvSpPr txBox="1"/>
          <p:nvPr/>
        </p:nvSpPr>
        <p:spPr>
          <a:xfrm>
            <a:off x="2573125" y="24356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1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AND, OR, NOT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9" name="Google Shape;439;p64"/>
          <p:cNvSpPr/>
          <p:nvPr/>
        </p:nvSpPr>
        <p:spPr>
          <a:xfrm>
            <a:off x="523075" y="35014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783F0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64"/>
          <p:cNvSpPr txBox="1"/>
          <p:nvPr/>
        </p:nvSpPr>
        <p:spPr>
          <a:xfrm>
            <a:off x="1157125" y="35015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Assert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41" name="Google Shape;441;p64"/>
          <p:cNvSpPr txBox="1"/>
          <p:nvPr/>
        </p:nvSpPr>
        <p:spPr>
          <a:xfrm>
            <a:off x="2573125" y="35015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Forcing Truth or Crashing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2" name="Google Shape;442;p64"/>
          <p:cNvSpPr/>
          <p:nvPr/>
        </p:nvSpPr>
        <p:spPr>
          <a:xfrm>
            <a:off x="4682025" y="24355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64"/>
          <p:cNvSpPr txBox="1"/>
          <p:nvPr/>
        </p:nvSpPr>
        <p:spPr>
          <a:xfrm>
            <a:off x="5316075" y="24356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Built-in Functions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44" name="Google Shape;444;p64"/>
          <p:cNvSpPr txBox="1"/>
          <p:nvPr/>
        </p:nvSpPr>
        <p:spPr>
          <a:xfrm>
            <a:off x="6732075" y="24356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Variables defined inside of a function are not available outside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Global, Built-in, Local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5" name="Google Shape;44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297" y="2643050"/>
            <a:ext cx="514950" cy="5149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46" name="Google Shape;446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3366" y="2643050"/>
            <a:ext cx="514950" cy="5149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47" name="Google Shape;447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300" y="3712000"/>
            <a:ext cx="556575" cy="5565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48" name="Google Shape;448;p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3302" y="1572775"/>
            <a:ext cx="556575" cy="57753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Announcements</a:t>
            </a:r>
            <a:endParaRPr sz="2500"/>
          </a:p>
        </p:txBody>
      </p:sp>
      <p:sp>
        <p:nvSpPr>
          <p:cNvPr id="454" name="Google Shape;454;p65"/>
          <p:cNvSpPr txBox="1"/>
          <p:nvPr>
            <p:ph idx="1" type="body"/>
          </p:nvPr>
        </p:nvSpPr>
        <p:spPr>
          <a:xfrm>
            <a:off x="387900" y="1116950"/>
            <a:ext cx="4194000" cy="3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❖"/>
            </a:pPr>
            <a:r>
              <a:rPr lang="en"/>
              <a:t>Participation 2 due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This is the Zybook Reading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Quiz 3 due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HW1 released last week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Due: </a:t>
            </a:r>
            <a:r>
              <a:rPr b="1" lang="en">
                <a:solidFill>
                  <a:schemeClr val="accent6"/>
                </a:solidFill>
              </a:rPr>
              <a:t>February 22nd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Lab on </a:t>
            </a:r>
            <a:r>
              <a:rPr b="1" lang="en">
                <a:solidFill>
                  <a:schemeClr val="accent6"/>
                </a:solidFill>
              </a:rPr>
              <a:t>Friday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</a:t>
            </a:r>
            <a:endParaRPr sz="8200"/>
          </a:p>
        </p:txBody>
      </p:sp>
      <p:sp>
        <p:nvSpPr>
          <p:cNvPr id="158" name="Google Shape;158;p3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Reviewing Last Lecture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Recap</a:t>
            </a:r>
            <a:endParaRPr sz="3200"/>
          </a:p>
        </p:txBody>
      </p:sp>
      <p:sp>
        <p:nvSpPr>
          <p:cNvPr id="164" name="Google Shape;164;p32"/>
          <p:cNvSpPr txBox="1"/>
          <p:nvPr>
            <p:ph idx="1" type="body"/>
          </p:nvPr>
        </p:nvSpPr>
        <p:spPr>
          <a:xfrm>
            <a:off x="387900" y="925700"/>
            <a:ext cx="4878900" cy="36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" sz="2000"/>
              <a:t>What is a function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Some code that can be called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Has a name, parameter(s) and a return value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❖"/>
            </a:pPr>
            <a:r>
              <a:rPr lang="en" sz="2000"/>
              <a:t>Scope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Variables can be declared in the global scope: outside a function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Can also be declared in local scope: inside a function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❖"/>
            </a:pPr>
            <a:r>
              <a:rPr lang="en" sz="2000"/>
              <a:t>None</a:t>
            </a:r>
            <a:endParaRPr sz="2000"/>
          </a:p>
        </p:txBody>
      </p:sp>
      <p:pic>
        <p:nvPicPr>
          <p:cNvPr id="165" name="Google Shape;16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800" y="267138"/>
            <a:ext cx="2887676" cy="4609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780"/>
              <a:t>Booleans</a:t>
            </a:r>
            <a:endParaRPr sz="6780"/>
          </a:p>
        </p:txBody>
      </p:sp>
      <p:sp>
        <p:nvSpPr>
          <p:cNvPr id="171" name="Google Shape;171;p33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Our last fundamental data type, True or False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is a Boolean</a:t>
            </a:r>
            <a:endParaRPr/>
          </a:p>
        </p:txBody>
      </p:sp>
      <p:sp>
        <p:nvSpPr>
          <p:cNvPr id="177" name="Google Shape;177;p34"/>
          <p:cNvSpPr txBox="1"/>
          <p:nvPr>
            <p:ph idx="1" type="body"/>
          </p:nvPr>
        </p:nvSpPr>
        <p:spPr>
          <a:xfrm>
            <a:off x="387900" y="1116950"/>
            <a:ext cx="4794600" cy="39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 </a:t>
            </a:r>
            <a:r>
              <a:rPr b="1" lang="en" sz="2400">
                <a:solidFill>
                  <a:schemeClr val="accent6"/>
                </a:solidFill>
              </a:rPr>
              <a:t>Boolean</a:t>
            </a:r>
            <a:r>
              <a:rPr lang="en" sz="2400">
                <a:solidFill>
                  <a:schemeClr val="accent6"/>
                </a:solidFill>
              </a:rPr>
              <a:t> </a:t>
            </a:r>
            <a:r>
              <a:rPr lang="en" sz="2400"/>
              <a:t>or </a:t>
            </a:r>
            <a:r>
              <a:rPr b="1" lang="en" sz="2400">
                <a:solidFill>
                  <a:schemeClr val="accent6"/>
                </a:solidFill>
              </a:rPr>
              <a:t>bool</a:t>
            </a:r>
            <a:r>
              <a:rPr lang="en" sz="2400">
                <a:solidFill>
                  <a:schemeClr val="accent6"/>
                </a:solidFill>
              </a:rPr>
              <a:t> </a:t>
            </a:r>
            <a:r>
              <a:rPr lang="en" sz="2400"/>
              <a:t>is a data type that is either </a:t>
            </a:r>
            <a:r>
              <a:rPr b="1" lang="en" sz="2400">
                <a:solidFill>
                  <a:srgbClr val="00FF00"/>
                </a:solidFill>
              </a:rPr>
              <a:t>True</a:t>
            </a:r>
            <a:r>
              <a:rPr lang="en" sz="2400">
                <a:solidFill>
                  <a:srgbClr val="00FF00"/>
                </a:solidFill>
              </a:rPr>
              <a:t> </a:t>
            </a:r>
            <a:r>
              <a:rPr lang="en" sz="2400"/>
              <a:t>or </a:t>
            </a:r>
            <a:r>
              <a:rPr b="1" lang="en" sz="2400">
                <a:solidFill>
                  <a:srgbClr val="FF0000"/>
                </a:solidFill>
              </a:rPr>
              <a:t>False</a:t>
            </a:r>
            <a:endParaRPr sz="2400">
              <a:solidFill>
                <a:srgbClr val="FF0000"/>
              </a:solidFill>
            </a:endParaRPr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en" sz="2400"/>
              <a:t>Boolean questions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➢"/>
            </a:pPr>
            <a:r>
              <a:rPr lang="en" sz="2100"/>
              <a:t>Is today Sunday?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➢"/>
            </a:pPr>
            <a:r>
              <a:rPr lang="en" sz="2100"/>
              <a:t>Is 7 greater than 6</a:t>
            </a:r>
            <a:endParaRPr sz="24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en" sz="2400"/>
              <a:t>Non Booleans questions: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➢"/>
            </a:pPr>
            <a:r>
              <a:rPr lang="en" sz="2100"/>
              <a:t>What day is it?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➢"/>
            </a:pPr>
            <a:r>
              <a:rPr lang="en" sz="2100"/>
              <a:t>What’s your favorite number</a:t>
            </a:r>
            <a:endParaRPr sz="2100"/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100"/>
              <a:t>Notice how bools work with our idea of binary, 0 or 1</a:t>
            </a:r>
            <a:endParaRPr sz="2100"/>
          </a:p>
        </p:txBody>
      </p:sp>
      <p:pic>
        <p:nvPicPr>
          <p:cNvPr descr="A person holding a light bulb" id="178" name="Google Shape;17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6849" y="414338"/>
            <a:ext cx="3374707" cy="42183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Boolean from Equality</a:t>
            </a:r>
            <a:endParaRPr/>
          </a:p>
        </p:txBody>
      </p:sp>
      <p:sp>
        <p:nvSpPr>
          <p:cNvPr id="184" name="Google Shape;184;p35"/>
          <p:cNvSpPr txBox="1"/>
          <p:nvPr>
            <p:ph idx="1" type="body"/>
          </p:nvPr>
        </p:nvSpPr>
        <p:spPr>
          <a:xfrm>
            <a:off x="387900" y="1116950"/>
            <a:ext cx="46065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One way to get a Boolean is to </a:t>
            </a:r>
            <a:r>
              <a:rPr b="1" lang="en" sz="2000">
                <a:solidFill>
                  <a:schemeClr val="accent6"/>
                </a:solidFill>
              </a:rPr>
              <a:t>compare</a:t>
            </a:r>
            <a:r>
              <a:rPr lang="en" sz="2000">
                <a:solidFill>
                  <a:schemeClr val="accent6"/>
                </a:solidFill>
              </a:rPr>
              <a:t> </a:t>
            </a:r>
            <a:r>
              <a:rPr lang="en" sz="2000"/>
              <a:t>two things to see if they are equal, this operator is called </a:t>
            </a:r>
            <a:r>
              <a:rPr b="1" lang="en" sz="2000">
                <a:solidFill>
                  <a:schemeClr val="accent6"/>
                </a:solidFill>
              </a:rPr>
              <a:t>equality</a:t>
            </a:r>
            <a:r>
              <a:rPr lang="en" sz="2000"/>
              <a:t>.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To see if two things are equal, </a:t>
            </a:r>
            <a:br>
              <a:rPr lang="en" sz="2000"/>
            </a:br>
            <a:r>
              <a:rPr lang="en" sz="2000"/>
              <a:t>use </a:t>
            </a:r>
            <a:r>
              <a:rPr b="1" lang="en" sz="2000">
                <a:solidFill>
                  <a:srgbClr val="FF0000"/>
                </a:solidFill>
              </a:rPr>
              <a:t>2</a:t>
            </a:r>
            <a:r>
              <a:rPr lang="en" sz="2000"/>
              <a:t> equal signs: ‘==‘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1600"/>
              <a:t>Note on Order of Operations: Comparisons happen before assignment</a:t>
            </a:r>
            <a:endParaRPr sz="2000"/>
          </a:p>
        </p:txBody>
      </p:sp>
      <p:sp>
        <p:nvSpPr>
          <p:cNvPr id="185" name="Google Shape;185;p35"/>
          <p:cNvSpPr txBox="1"/>
          <p:nvPr/>
        </p:nvSpPr>
        <p:spPr>
          <a:xfrm>
            <a:off x="5128850" y="904649"/>
            <a:ext cx="3451800" cy="20088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today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"Wednesday"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today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"Sunday"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6" name="Google Shape;186;p35"/>
          <p:cNvSpPr/>
          <p:nvPr/>
        </p:nvSpPr>
        <p:spPr>
          <a:xfrm>
            <a:off x="5128847" y="3260446"/>
            <a:ext cx="3299856" cy="1510657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b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False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True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Boolean from Inequality</a:t>
            </a:r>
            <a:endParaRPr/>
          </a:p>
        </p:txBody>
      </p:sp>
      <p:sp>
        <p:nvSpPr>
          <p:cNvPr id="192" name="Google Shape;192;p36"/>
          <p:cNvSpPr txBox="1"/>
          <p:nvPr>
            <p:ph idx="1" type="body"/>
          </p:nvPr>
        </p:nvSpPr>
        <p:spPr>
          <a:xfrm>
            <a:off x="387900" y="1116950"/>
            <a:ext cx="46065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Another way to get a Boolean is to </a:t>
            </a:r>
            <a:r>
              <a:rPr b="1" lang="en" sz="2000">
                <a:solidFill>
                  <a:schemeClr val="accent6"/>
                </a:solidFill>
              </a:rPr>
              <a:t>compare</a:t>
            </a:r>
            <a:r>
              <a:rPr lang="en" sz="2000">
                <a:solidFill>
                  <a:schemeClr val="accent6"/>
                </a:solidFill>
              </a:rPr>
              <a:t> </a:t>
            </a:r>
            <a:r>
              <a:rPr lang="en" sz="2000"/>
              <a:t>two things to see if they are not equal, this operator is called </a:t>
            </a:r>
            <a:r>
              <a:rPr b="1" lang="en" sz="2000">
                <a:solidFill>
                  <a:schemeClr val="accent6"/>
                </a:solidFill>
              </a:rPr>
              <a:t>inequality</a:t>
            </a:r>
            <a:r>
              <a:rPr lang="en" sz="2000"/>
              <a:t>.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1900"/>
              <a:t>To see if two things are not equal, use '!='</a:t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The</a:t>
            </a:r>
            <a:r>
              <a:rPr b="1" lang="en" sz="2000">
                <a:solidFill>
                  <a:srgbClr val="FF0000"/>
                </a:solidFill>
              </a:rPr>
              <a:t> '!'</a:t>
            </a:r>
            <a:r>
              <a:rPr lang="en" sz="2000"/>
              <a:t> is read as </a:t>
            </a:r>
            <a:r>
              <a:rPr b="1" lang="en" sz="2000">
                <a:solidFill>
                  <a:schemeClr val="accent6"/>
                </a:solidFill>
              </a:rPr>
              <a:t>"not"</a:t>
            </a:r>
            <a:endParaRPr b="1" sz="2000">
              <a:solidFill>
                <a:schemeClr val="accent6"/>
              </a:solidFill>
            </a:endParaRPr>
          </a:p>
        </p:txBody>
      </p:sp>
      <p:sp>
        <p:nvSpPr>
          <p:cNvPr id="193" name="Google Shape;193;p36"/>
          <p:cNvSpPr txBox="1"/>
          <p:nvPr/>
        </p:nvSpPr>
        <p:spPr>
          <a:xfrm>
            <a:off x="5128850" y="904649"/>
            <a:ext cx="3451800" cy="20088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today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"Wednesday"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today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!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"Sunday"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!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4" name="Google Shape;194;p36"/>
          <p:cNvSpPr/>
          <p:nvPr/>
        </p:nvSpPr>
        <p:spPr>
          <a:xfrm>
            <a:off x="5128847" y="3260446"/>
            <a:ext cx="3300000" cy="15108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b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True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False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les 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419E2F"/>
      </a:accent5>
      <a:accent6>
        <a:srgbClr val="FFEB38"/>
      </a:accent6>
      <a:hlink>
        <a:srgbClr val="FF9900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