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3" r:id="rId5"/>
    <p:sldId id="322" r:id="rId6"/>
    <p:sldId id="283" r:id="rId7"/>
    <p:sldId id="299" r:id="rId8"/>
    <p:sldId id="284" r:id="rId9"/>
    <p:sldId id="296" r:id="rId10"/>
    <p:sldId id="285" r:id="rId11"/>
    <p:sldId id="295" r:id="rId12"/>
    <p:sldId id="300" r:id="rId13"/>
    <p:sldId id="301" r:id="rId14"/>
    <p:sldId id="305" r:id="rId15"/>
    <p:sldId id="286" r:id="rId16"/>
    <p:sldId id="326" r:id="rId17"/>
    <p:sldId id="294" r:id="rId18"/>
    <p:sldId id="302" r:id="rId19"/>
    <p:sldId id="303" r:id="rId20"/>
    <p:sldId id="304" r:id="rId21"/>
    <p:sldId id="306" r:id="rId22"/>
    <p:sldId id="307" r:id="rId23"/>
    <p:sldId id="287" r:id="rId24"/>
    <p:sldId id="293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288" r:id="rId33"/>
    <p:sldId id="316" r:id="rId34"/>
    <p:sldId id="317" r:id="rId35"/>
    <p:sldId id="315" r:id="rId36"/>
    <p:sldId id="318" r:id="rId37"/>
    <p:sldId id="319" r:id="rId38"/>
    <p:sldId id="320" r:id="rId39"/>
    <p:sldId id="321" r:id="rId40"/>
    <p:sldId id="289" r:id="rId41"/>
    <p:sldId id="291" r:id="rId42"/>
    <p:sldId id="323" r:id="rId43"/>
    <p:sldId id="324" r:id="rId44"/>
    <p:sldId id="32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3077497"/>
          </a:xfrm>
        </p:spPr>
        <p:txBody>
          <a:bodyPr anchor="b">
            <a:noAutofit/>
          </a:bodyPr>
          <a:lstStyle/>
          <a:p>
            <a:r>
              <a:rPr lang="en-US" sz="4800" dirty="0"/>
              <a:t>Sequence Data Types: </a:t>
            </a:r>
            <a:br>
              <a:rPr lang="en-US" sz="4800" dirty="0"/>
            </a:br>
            <a:r>
              <a:rPr lang="en-US" sz="4800" dirty="0"/>
              <a:t>Strings, Tuples, and Lists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String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9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Strings store a many different letters together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64084-0FE1-723C-6A5D-DD6B29FFD334}"/>
              </a:ext>
            </a:extLst>
          </p:cNvPr>
          <p:cNvSpPr/>
          <p:nvPr/>
        </p:nvSpPr>
        <p:spPr>
          <a:xfrm>
            <a:off x="6363479" y="2054941"/>
            <a:ext cx="1264348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2D7434-25C8-4821-BDC8-186F1DC7F7C3}"/>
              </a:ext>
            </a:extLst>
          </p:cNvPr>
          <p:cNvSpPr/>
          <p:nvPr/>
        </p:nvSpPr>
        <p:spPr>
          <a:xfrm>
            <a:off x="7627826" y="2054941"/>
            <a:ext cx="631271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6E24C-4573-FBD3-467A-149A92FE0800}"/>
              </a:ext>
            </a:extLst>
          </p:cNvPr>
          <p:cNvSpPr/>
          <p:nvPr/>
        </p:nvSpPr>
        <p:spPr>
          <a:xfrm>
            <a:off x="836725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026F0-E9A7-2531-77AC-788F83777BA7}"/>
              </a:ext>
            </a:extLst>
          </p:cNvPr>
          <p:cNvSpPr/>
          <p:nvPr/>
        </p:nvSpPr>
        <p:spPr>
          <a:xfrm>
            <a:off x="883920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B9744-74D1-2F2E-0731-193D5A992F83}"/>
              </a:ext>
            </a:extLst>
          </p:cNvPr>
          <p:cNvSpPr/>
          <p:nvPr/>
        </p:nvSpPr>
        <p:spPr>
          <a:xfrm>
            <a:off x="975360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67257-6BE4-F93B-1F58-0D69E95E206E}"/>
              </a:ext>
            </a:extLst>
          </p:cNvPr>
          <p:cNvSpPr/>
          <p:nvPr/>
        </p:nvSpPr>
        <p:spPr>
          <a:xfrm>
            <a:off x="9281654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609231-5676-D72F-1A5C-AA45D470D669}"/>
              </a:ext>
            </a:extLst>
          </p:cNvPr>
          <p:cNvSpPr/>
          <p:nvPr/>
        </p:nvSpPr>
        <p:spPr>
          <a:xfrm>
            <a:off x="1022555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821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Strings store a many different letters together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letter in a string has an </a:t>
            </a:r>
            <a:r>
              <a:rPr lang="en-US" sz="3200" b="1" dirty="0"/>
              <a:t>index</a:t>
            </a:r>
            <a:r>
              <a:rPr lang="en-US" sz="3200" dirty="0"/>
              <a:t>: a unique number assigned to each position starting at 0</a:t>
            </a: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64084-0FE1-723C-6A5D-DD6B29FFD334}"/>
              </a:ext>
            </a:extLst>
          </p:cNvPr>
          <p:cNvSpPr/>
          <p:nvPr/>
        </p:nvSpPr>
        <p:spPr>
          <a:xfrm>
            <a:off x="6363479" y="2054941"/>
            <a:ext cx="1264348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2D7434-25C8-4821-BDC8-186F1DC7F7C3}"/>
              </a:ext>
            </a:extLst>
          </p:cNvPr>
          <p:cNvSpPr/>
          <p:nvPr/>
        </p:nvSpPr>
        <p:spPr>
          <a:xfrm>
            <a:off x="7627826" y="2054941"/>
            <a:ext cx="631271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6E24C-4573-FBD3-467A-149A92FE0800}"/>
              </a:ext>
            </a:extLst>
          </p:cNvPr>
          <p:cNvSpPr/>
          <p:nvPr/>
        </p:nvSpPr>
        <p:spPr>
          <a:xfrm>
            <a:off x="836725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026F0-E9A7-2531-77AC-788F83777BA7}"/>
              </a:ext>
            </a:extLst>
          </p:cNvPr>
          <p:cNvSpPr/>
          <p:nvPr/>
        </p:nvSpPr>
        <p:spPr>
          <a:xfrm>
            <a:off x="883920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B9744-74D1-2F2E-0731-193D5A992F83}"/>
              </a:ext>
            </a:extLst>
          </p:cNvPr>
          <p:cNvSpPr/>
          <p:nvPr/>
        </p:nvSpPr>
        <p:spPr>
          <a:xfrm>
            <a:off x="975360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67257-6BE4-F93B-1F58-0D69E95E206E}"/>
              </a:ext>
            </a:extLst>
          </p:cNvPr>
          <p:cNvSpPr/>
          <p:nvPr/>
        </p:nvSpPr>
        <p:spPr>
          <a:xfrm>
            <a:off x="9281654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609231-5676-D72F-1A5C-AA45D470D669}"/>
              </a:ext>
            </a:extLst>
          </p:cNvPr>
          <p:cNvSpPr/>
          <p:nvPr/>
        </p:nvSpPr>
        <p:spPr>
          <a:xfrm>
            <a:off x="1022555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39B76C-BEFA-5188-58AB-1BBF56799840}"/>
              </a:ext>
            </a:extLst>
          </p:cNvPr>
          <p:cNvSpPr/>
          <p:nvPr/>
        </p:nvSpPr>
        <p:spPr>
          <a:xfrm>
            <a:off x="8367253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EFE84B-B3AB-ED23-4291-13266F303C0A}"/>
              </a:ext>
            </a:extLst>
          </p:cNvPr>
          <p:cNvSpPr/>
          <p:nvPr/>
        </p:nvSpPr>
        <p:spPr>
          <a:xfrm>
            <a:off x="8839202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0A8A8-4C2D-422E-1E3C-904C1AE863B8}"/>
              </a:ext>
            </a:extLst>
          </p:cNvPr>
          <p:cNvSpPr/>
          <p:nvPr/>
        </p:nvSpPr>
        <p:spPr>
          <a:xfrm>
            <a:off x="9753603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570F2-1BD1-5F65-7972-184425ABFC1D}"/>
              </a:ext>
            </a:extLst>
          </p:cNvPr>
          <p:cNvSpPr/>
          <p:nvPr/>
        </p:nvSpPr>
        <p:spPr>
          <a:xfrm>
            <a:off x="9281654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3893-2362-7135-E788-2A2E8E3850F9}"/>
              </a:ext>
            </a:extLst>
          </p:cNvPr>
          <p:cNvSpPr/>
          <p:nvPr/>
        </p:nvSpPr>
        <p:spPr>
          <a:xfrm>
            <a:off x="10225552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104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93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use the indexing operator: '[]' with the index inside to get the letter at the index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64084-0FE1-723C-6A5D-DD6B29FFD334}"/>
              </a:ext>
            </a:extLst>
          </p:cNvPr>
          <p:cNvSpPr/>
          <p:nvPr/>
        </p:nvSpPr>
        <p:spPr>
          <a:xfrm>
            <a:off x="6363479" y="2054941"/>
            <a:ext cx="1264348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2D7434-25C8-4821-BDC8-186F1DC7F7C3}"/>
              </a:ext>
            </a:extLst>
          </p:cNvPr>
          <p:cNvSpPr/>
          <p:nvPr/>
        </p:nvSpPr>
        <p:spPr>
          <a:xfrm>
            <a:off x="7627826" y="2054941"/>
            <a:ext cx="631271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6E24C-4573-FBD3-467A-149A92FE0800}"/>
              </a:ext>
            </a:extLst>
          </p:cNvPr>
          <p:cNvSpPr/>
          <p:nvPr/>
        </p:nvSpPr>
        <p:spPr>
          <a:xfrm>
            <a:off x="836725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026F0-E9A7-2531-77AC-788F83777BA7}"/>
              </a:ext>
            </a:extLst>
          </p:cNvPr>
          <p:cNvSpPr/>
          <p:nvPr/>
        </p:nvSpPr>
        <p:spPr>
          <a:xfrm>
            <a:off x="883920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B9744-74D1-2F2E-0731-193D5A992F83}"/>
              </a:ext>
            </a:extLst>
          </p:cNvPr>
          <p:cNvSpPr/>
          <p:nvPr/>
        </p:nvSpPr>
        <p:spPr>
          <a:xfrm>
            <a:off x="975360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67257-6BE4-F93B-1F58-0D69E95E206E}"/>
              </a:ext>
            </a:extLst>
          </p:cNvPr>
          <p:cNvSpPr/>
          <p:nvPr/>
        </p:nvSpPr>
        <p:spPr>
          <a:xfrm>
            <a:off x="9281654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609231-5676-D72F-1A5C-AA45D470D669}"/>
              </a:ext>
            </a:extLst>
          </p:cNvPr>
          <p:cNvSpPr/>
          <p:nvPr/>
        </p:nvSpPr>
        <p:spPr>
          <a:xfrm>
            <a:off x="1022555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39B76C-BEFA-5188-58AB-1BBF56799840}"/>
              </a:ext>
            </a:extLst>
          </p:cNvPr>
          <p:cNvSpPr/>
          <p:nvPr/>
        </p:nvSpPr>
        <p:spPr>
          <a:xfrm>
            <a:off x="8367253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EFE84B-B3AB-ED23-4291-13266F303C0A}"/>
              </a:ext>
            </a:extLst>
          </p:cNvPr>
          <p:cNvSpPr/>
          <p:nvPr/>
        </p:nvSpPr>
        <p:spPr>
          <a:xfrm>
            <a:off x="8839202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0A8A8-4C2D-422E-1E3C-904C1AE863B8}"/>
              </a:ext>
            </a:extLst>
          </p:cNvPr>
          <p:cNvSpPr/>
          <p:nvPr/>
        </p:nvSpPr>
        <p:spPr>
          <a:xfrm>
            <a:off x="9753603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570F2-1BD1-5F65-7972-184425ABFC1D}"/>
              </a:ext>
            </a:extLst>
          </p:cNvPr>
          <p:cNvSpPr/>
          <p:nvPr/>
        </p:nvSpPr>
        <p:spPr>
          <a:xfrm>
            <a:off x="9281654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3893-2362-7135-E788-2A2E8E3850F9}"/>
              </a:ext>
            </a:extLst>
          </p:cNvPr>
          <p:cNvSpPr/>
          <p:nvPr/>
        </p:nvSpPr>
        <p:spPr>
          <a:xfrm>
            <a:off x="10225552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64583-37DC-7384-ADB3-119CF53E2D9A}"/>
              </a:ext>
            </a:extLst>
          </p:cNvPr>
          <p:cNvSpPr txBox="1"/>
          <p:nvPr/>
        </p:nvSpPr>
        <p:spPr>
          <a:xfrm>
            <a:off x="3893573" y="3447850"/>
            <a:ext cx="4031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C64C7-0B82-5E40-C2CB-7992DEE82782}"/>
              </a:ext>
            </a:extLst>
          </p:cNvPr>
          <p:cNvSpPr txBox="1"/>
          <p:nvPr/>
        </p:nvSpPr>
        <p:spPr>
          <a:xfrm>
            <a:off x="7796985" y="3839749"/>
            <a:ext cx="290051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l</a:t>
            </a:r>
          </a:p>
        </p:txBody>
      </p:sp>
    </p:spTree>
    <p:extLst>
      <p:ext uri="{BB962C8B-B14F-4D97-AF65-F5344CB8AC3E}">
        <p14:creationId xmlns:p14="http://schemas.microsoft.com/office/powerpoint/2010/main" val="352119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93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use the </a:t>
            </a:r>
            <a:r>
              <a:rPr lang="en-US" sz="3200" dirty="0" err="1"/>
              <a:t>len</a:t>
            </a:r>
            <a:r>
              <a:rPr lang="en-US" sz="3200" dirty="0"/>
              <a:t>() method to get the length of the string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64084-0FE1-723C-6A5D-DD6B29FFD334}"/>
              </a:ext>
            </a:extLst>
          </p:cNvPr>
          <p:cNvSpPr/>
          <p:nvPr/>
        </p:nvSpPr>
        <p:spPr>
          <a:xfrm>
            <a:off x="6363479" y="2054941"/>
            <a:ext cx="1264348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2D7434-25C8-4821-BDC8-186F1DC7F7C3}"/>
              </a:ext>
            </a:extLst>
          </p:cNvPr>
          <p:cNvSpPr/>
          <p:nvPr/>
        </p:nvSpPr>
        <p:spPr>
          <a:xfrm>
            <a:off x="7627826" y="2054941"/>
            <a:ext cx="631271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6E24C-4573-FBD3-467A-149A92FE0800}"/>
              </a:ext>
            </a:extLst>
          </p:cNvPr>
          <p:cNvSpPr/>
          <p:nvPr/>
        </p:nvSpPr>
        <p:spPr>
          <a:xfrm>
            <a:off x="836725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026F0-E9A7-2531-77AC-788F83777BA7}"/>
              </a:ext>
            </a:extLst>
          </p:cNvPr>
          <p:cNvSpPr/>
          <p:nvPr/>
        </p:nvSpPr>
        <p:spPr>
          <a:xfrm>
            <a:off x="883920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B9744-74D1-2F2E-0731-193D5A992F83}"/>
              </a:ext>
            </a:extLst>
          </p:cNvPr>
          <p:cNvSpPr/>
          <p:nvPr/>
        </p:nvSpPr>
        <p:spPr>
          <a:xfrm>
            <a:off x="975360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67257-6BE4-F93B-1F58-0D69E95E206E}"/>
              </a:ext>
            </a:extLst>
          </p:cNvPr>
          <p:cNvSpPr/>
          <p:nvPr/>
        </p:nvSpPr>
        <p:spPr>
          <a:xfrm>
            <a:off x="9281654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609231-5676-D72F-1A5C-AA45D470D669}"/>
              </a:ext>
            </a:extLst>
          </p:cNvPr>
          <p:cNvSpPr/>
          <p:nvPr/>
        </p:nvSpPr>
        <p:spPr>
          <a:xfrm>
            <a:off x="1022555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39B76C-BEFA-5188-58AB-1BBF56799840}"/>
              </a:ext>
            </a:extLst>
          </p:cNvPr>
          <p:cNvSpPr/>
          <p:nvPr/>
        </p:nvSpPr>
        <p:spPr>
          <a:xfrm>
            <a:off x="8367253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EFE84B-B3AB-ED23-4291-13266F303C0A}"/>
              </a:ext>
            </a:extLst>
          </p:cNvPr>
          <p:cNvSpPr/>
          <p:nvPr/>
        </p:nvSpPr>
        <p:spPr>
          <a:xfrm>
            <a:off x="8839202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0A8A8-4C2D-422E-1E3C-904C1AE863B8}"/>
              </a:ext>
            </a:extLst>
          </p:cNvPr>
          <p:cNvSpPr/>
          <p:nvPr/>
        </p:nvSpPr>
        <p:spPr>
          <a:xfrm>
            <a:off x="9753603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570F2-1BD1-5F65-7972-184425ABFC1D}"/>
              </a:ext>
            </a:extLst>
          </p:cNvPr>
          <p:cNvSpPr/>
          <p:nvPr/>
        </p:nvSpPr>
        <p:spPr>
          <a:xfrm>
            <a:off x="9281654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3893-2362-7135-E788-2A2E8E3850F9}"/>
              </a:ext>
            </a:extLst>
          </p:cNvPr>
          <p:cNvSpPr/>
          <p:nvPr/>
        </p:nvSpPr>
        <p:spPr>
          <a:xfrm>
            <a:off x="10225552" y="1612489"/>
            <a:ext cx="471949" cy="44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64583-37DC-7384-ADB3-119CF53E2D9A}"/>
              </a:ext>
            </a:extLst>
          </p:cNvPr>
          <p:cNvSpPr txBox="1"/>
          <p:nvPr/>
        </p:nvSpPr>
        <p:spPr>
          <a:xfrm>
            <a:off x="3893573" y="3447850"/>
            <a:ext cx="4031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C64C7-0B82-5E40-C2CB-7992DEE82782}"/>
              </a:ext>
            </a:extLst>
          </p:cNvPr>
          <p:cNvSpPr txBox="1"/>
          <p:nvPr/>
        </p:nvSpPr>
        <p:spPr>
          <a:xfrm>
            <a:off x="7796985" y="3839749"/>
            <a:ext cx="29005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l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5</a:t>
            </a:r>
          </a:p>
        </p:txBody>
      </p:sp>
    </p:spTree>
    <p:extLst>
      <p:ext uri="{BB962C8B-B14F-4D97-AF65-F5344CB8AC3E}">
        <p14:creationId xmlns:p14="http://schemas.microsoft.com/office/powerpoint/2010/main" val="353996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Tuple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D0D7-217E-262C-881D-143D8465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D409-57B4-5F4D-F09E-FFCAFE196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9985"/>
            <a:ext cx="10515600" cy="50274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Depending on where you learned grew up, went to school, learned English, and other factors, you may have different words for () [] {}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at UMass among the mathematics and CS departments have the following convention:</a:t>
            </a:r>
          </a:p>
          <a:p>
            <a:pPr marL="0" indent="0">
              <a:buNone/>
            </a:pPr>
            <a:r>
              <a:rPr lang="en-US" dirty="0"/>
              <a:t>( ) are called </a:t>
            </a:r>
            <a:r>
              <a:rPr lang="en-US" b="1" dirty="0"/>
              <a:t>parentheses</a:t>
            </a:r>
          </a:p>
          <a:p>
            <a:pPr marL="0" indent="0">
              <a:buNone/>
            </a:pPr>
            <a:r>
              <a:rPr lang="en-US" dirty="0"/>
              <a:t>[ ] are called </a:t>
            </a:r>
            <a:r>
              <a:rPr lang="en-US" b="1" dirty="0"/>
              <a:t>brackets</a:t>
            </a:r>
            <a:r>
              <a:rPr lang="en-US" dirty="0"/>
              <a:t> (or square brackets)</a:t>
            </a:r>
          </a:p>
          <a:p>
            <a:pPr marL="0" indent="0">
              <a:buNone/>
            </a:pPr>
            <a:r>
              <a:rPr lang="en-US" dirty="0"/>
              <a:t>{ } are called </a:t>
            </a:r>
            <a:r>
              <a:rPr lang="en-US" b="1" dirty="0"/>
              <a:t>curly braces</a:t>
            </a:r>
            <a:r>
              <a:rPr lang="en-US" dirty="0"/>
              <a:t> (or fancy brackets/just braces)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may slip up and use other terms sometimes, feel free to ask if we use a term you don’t know!</a:t>
            </a:r>
          </a:p>
        </p:txBody>
      </p:sp>
    </p:spTree>
    <p:extLst>
      <p:ext uri="{BB962C8B-B14F-4D97-AF65-F5344CB8AC3E}">
        <p14:creationId xmlns:p14="http://schemas.microsoft.com/office/powerpoint/2010/main" val="214818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Tuples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if you want to store multiple values in one variable, but not all the values are letters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Tuples</a:t>
            </a:r>
            <a:r>
              <a:rPr lang="en-US" sz="3200" dirty="0"/>
              <a:t> let you do this!</a:t>
            </a:r>
          </a:p>
        </p:txBody>
      </p:sp>
    </p:spTree>
    <p:extLst>
      <p:ext uri="{BB962C8B-B14F-4D97-AF65-F5344CB8AC3E}">
        <p14:creationId xmlns:p14="http://schemas.microsoft.com/office/powerpoint/2010/main" val="82329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Tuples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752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if you want to store multiple values in one variable, but not all the values are letters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Tuples</a:t>
            </a:r>
            <a:r>
              <a:rPr lang="en-US" sz="3200" dirty="0"/>
              <a:t> let you do this!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They are values surrounded by parenthesis, with commas separating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BEBD3-2CEB-B5B2-671E-1959B9C0923B}"/>
              </a:ext>
            </a:extLst>
          </p:cNvPr>
          <p:cNvSpPr txBox="1"/>
          <p:nvPr/>
        </p:nvSpPr>
        <p:spPr>
          <a:xfrm>
            <a:off x="6449962" y="1553497"/>
            <a:ext cx="5383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529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Tuples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752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Tuples can contain different data types, not only one at a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BEBD3-2CEB-B5B2-671E-1959B9C0923B}"/>
              </a:ext>
            </a:extLst>
          </p:cNvPr>
          <p:cNvSpPr txBox="1"/>
          <p:nvPr/>
        </p:nvSpPr>
        <p:spPr>
          <a:xfrm>
            <a:off x="6449962" y="1553497"/>
            <a:ext cx="5383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3200" dirty="0"/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'one'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808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Participation 2 Due Thursday</a:t>
            </a:r>
          </a:p>
          <a:p>
            <a:pPr lvl="1"/>
            <a:r>
              <a:rPr lang="en-US" dirty="0"/>
              <a:t>This is the </a:t>
            </a:r>
            <a:r>
              <a:rPr lang="en-US" dirty="0" err="1"/>
              <a:t>Zybooks</a:t>
            </a:r>
            <a:endParaRPr lang="en-US" dirty="0"/>
          </a:p>
          <a:p>
            <a:r>
              <a:rPr lang="en-US" dirty="0"/>
              <a:t>Quiz 3 Due Thursday</a:t>
            </a:r>
          </a:p>
          <a:p>
            <a:r>
              <a:rPr lang="en-US" dirty="0"/>
              <a:t>HW1 Due Wednesday</a:t>
            </a:r>
          </a:p>
          <a:p>
            <a:r>
              <a:rPr lang="en-US" dirty="0"/>
              <a:t>Lab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Tuples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752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Each value is a tuple stores a </a:t>
            </a:r>
            <a:r>
              <a:rPr lang="en-US" sz="3200" b="1" dirty="0"/>
              <a:t>reference </a:t>
            </a:r>
            <a:r>
              <a:rPr lang="en-US" sz="3200" dirty="0"/>
              <a:t>to the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BEBD3-2CEB-B5B2-671E-1959B9C0923B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'one'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CE5EF7-3953-CE08-93FF-5A334C67A353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id="{C852EC3C-BCF2-184C-BB7A-F5230761CCD9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id="{13F8B43B-C5EE-C50B-7D20-3D690C4F12B4}"/>
              </a:ext>
            </a:extLst>
          </p:cNvPr>
          <p:cNvGraphicFramePr>
            <a:graphicFrameLocks noGrp="1"/>
          </p:cNvGraphicFramePr>
          <p:nvPr/>
        </p:nvGraphicFramePr>
        <p:xfrm>
          <a:off x="7187579" y="5344077"/>
          <a:ext cx="9144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1F1B374-A9FE-4E7A-9D5C-828F3CE9448E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C017B83-2DB0-29E2-8664-52443D5460BC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BE971D96-FFAC-872A-122A-3D048A0650B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0991C78-E698-7214-D492-8F741FD5E526}"/>
              </a:ext>
            </a:extLst>
          </p:cNvPr>
          <p:cNvCxnSpPr>
            <a:cxnSpLocks/>
            <a:endCxn id="28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C989915-4339-2BE3-2D46-E3974E843C10}"/>
              </a:ext>
            </a:extLst>
          </p:cNvPr>
          <p:cNvCxnSpPr>
            <a:cxnSpLocks/>
            <a:stCxn id="26" idx="3"/>
            <a:endCxn id="29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2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Tuples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603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Tuples can also be indexed with the indexing operator, and you can get the length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BEBD3-2CEB-B5B2-671E-1959B9C0923B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'one'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A4C11-8675-F804-4B9F-968B27D83046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F4FBE25-6780-3340-ABC1-3B00FAC54109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C110A7D-9DBF-79B9-F0FB-BD5D66ADD88F}"/>
              </a:ext>
            </a:extLst>
          </p:cNvPr>
          <p:cNvGraphicFramePr>
            <a:graphicFrameLocks noGrp="1"/>
          </p:cNvGraphicFramePr>
          <p:nvPr/>
        </p:nvGraphicFramePr>
        <p:xfrm>
          <a:off x="7187579" y="5344077"/>
          <a:ext cx="9144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BF74FE-139A-5C77-81FC-49E776A99A84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DD4EB0-5E29-0934-1407-3D21DCA589D2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8F44CD-AE37-77FA-F0F5-C8BB9603D7F9}"/>
              </a:ext>
            </a:extLst>
          </p:cNvPr>
          <p:cNvSpPr txBox="1"/>
          <p:nvPr/>
        </p:nvSpPr>
        <p:spPr>
          <a:xfrm>
            <a:off x="231181" y="4225251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F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fr-FR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F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fr-FR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86983-C105-5C8D-2F51-F046C9E53156}"/>
              </a:ext>
            </a:extLst>
          </p:cNvPr>
          <p:cNvSpPr txBox="1"/>
          <p:nvPr/>
        </p:nvSpPr>
        <p:spPr>
          <a:xfrm>
            <a:off x="3458357" y="3855919"/>
            <a:ext cx="290051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1.0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3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1D3DA13-C3F2-5CCE-3DBA-25457935FBA2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587E0BC-5819-B4CF-1050-4AF9CE7B0DD2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578353F-D854-D88B-F39E-5EC2836DE015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8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Tuples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28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Unfortunately, you can’t modify the contents of a tuple</a:t>
            </a:r>
          </a:p>
          <a:p>
            <a:pPr marL="0" indent="0">
              <a:buNone/>
            </a:pPr>
            <a:r>
              <a:rPr lang="en-US" sz="3200" dirty="0"/>
              <a:t>This is intended. It protects the data and guarantees that the size doesn’t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BEBD3-2CEB-B5B2-671E-1959B9C0923B}"/>
              </a:ext>
            </a:extLst>
          </p:cNvPr>
          <p:cNvSpPr txBox="1"/>
          <p:nvPr/>
        </p:nvSpPr>
        <p:spPr>
          <a:xfrm>
            <a:off x="6449962" y="1553497"/>
            <a:ext cx="47051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A4C11-8675-F804-4B9F-968B27D83046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F4FBE25-6780-3340-ABC1-3B00FAC54109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C110A7D-9DBF-79B9-F0FB-BD5D66ADD88F}"/>
              </a:ext>
            </a:extLst>
          </p:cNvPr>
          <p:cNvGraphicFramePr>
            <a:graphicFrameLocks noGrp="1"/>
          </p:cNvGraphicFramePr>
          <p:nvPr/>
        </p:nvGraphicFramePr>
        <p:xfrm>
          <a:off x="7187579" y="5344077"/>
          <a:ext cx="9144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BF74FE-139A-5C77-81FC-49E776A99A84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DD4EB0-5E29-0934-1407-3D21DCA589D2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1D3DA13-C3F2-5CCE-3DBA-25457935FBA2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587E0BC-5819-B4CF-1050-4AF9CE7B0DD2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578353F-D854-D88B-F39E-5EC2836DE015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8095DE-54C3-6AD2-C767-5AF18767C504}"/>
              </a:ext>
            </a:extLst>
          </p:cNvPr>
          <p:cNvSpPr txBox="1"/>
          <p:nvPr/>
        </p:nvSpPr>
        <p:spPr>
          <a:xfrm>
            <a:off x="862384" y="4710499"/>
            <a:ext cx="499272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en-US" sz="2400" dirty="0" err="1">
                <a:latin typeface="Consolas" panose="020B0609020204030204" pitchFamily="49" charset="0"/>
              </a:rPr>
              <a:t>TypeError</a:t>
            </a:r>
            <a:r>
              <a:rPr lang="en-US" sz="2400" dirty="0">
                <a:latin typeface="Consolas" panose="020B0609020204030204" pitchFamily="49" charset="0"/>
              </a:rPr>
              <a:t>: 'tuple' object does not support item assignment</a:t>
            </a:r>
          </a:p>
        </p:txBody>
      </p:sp>
    </p:spTree>
    <p:extLst>
      <p:ext uri="{BB962C8B-B14F-4D97-AF65-F5344CB8AC3E}">
        <p14:creationId xmlns:p14="http://schemas.microsoft.com/office/powerpoint/2010/main" val="1818953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List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4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Lists </a:t>
            </a:r>
            <a:r>
              <a:rPr lang="en-US" sz="3200" dirty="0"/>
              <a:t>are like tuples, but you can modify their contents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Lists are values surrounded by square brackets, with commas separating them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Different from tuples because tuples use () while lists use []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49B13-517E-A9CF-BAA2-094A3C61905E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62932-76E1-52B6-73A5-396C46EBD5D4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8539EA-D071-526A-DD33-5EA0FA0D8ABC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EC7EB74-1B3B-5214-E969-BB0F7C3D7F4C}"/>
              </a:ext>
            </a:extLst>
          </p:cNvPr>
          <p:cNvGraphicFramePr>
            <a:graphicFrameLocks noGrp="1"/>
          </p:cNvGraphicFramePr>
          <p:nvPr/>
        </p:nvGraphicFramePr>
        <p:xfrm>
          <a:off x="7187579" y="5344077"/>
          <a:ext cx="9144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7F1A0A-D248-3F84-4A96-8B4B6887E976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2F2BFC-E7DE-EB98-5498-4646212402F3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4C6AE02-5CD1-D74A-96F3-F302729524A2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CD13B4D-2F81-93A5-CE48-3EED9012BB2E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8A47A2B-8A70-F158-F7C3-02E8B16E400E}"/>
              </a:ext>
            </a:extLst>
          </p:cNvPr>
          <p:cNvCxnSpPr>
            <a:cxnSpLocks/>
            <a:stCxn id="8" idx="3"/>
            <a:endCxn id="11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C467B8-224F-1FCC-076C-57BBE77E14C1}"/>
              </a:ext>
            </a:extLst>
          </p:cNvPr>
          <p:cNvSpPr txBox="1"/>
          <p:nvPr/>
        </p:nvSpPr>
        <p:spPr>
          <a:xfrm>
            <a:off x="8180439" y="463096"/>
            <a:ext cx="287101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 parenthesis, now square brackets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79BBFA-54AC-DDAC-9257-42542263009C}"/>
              </a:ext>
            </a:extLst>
          </p:cNvPr>
          <p:cNvCxnSpPr>
            <a:cxnSpLocks/>
          </p:cNvCxnSpPr>
          <p:nvPr/>
        </p:nvCxnSpPr>
        <p:spPr>
          <a:xfrm flipH="1">
            <a:off x="8223654" y="1303319"/>
            <a:ext cx="241920" cy="343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F1475E-8FEC-1571-401F-A88D9803DABD}"/>
              </a:ext>
            </a:extLst>
          </p:cNvPr>
          <p:cNvCxnSpPr>
            <a:cxnSpLocks/>
          </p:cNvCxnSpPr>
          <p:nvPr/>
        </p:nvCxnSpPr>
        <p:spPr>
          <a:xfrm>
            <a:off x="10554373" y="1342833"/>
            <a:ext cx="254451" cy="30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2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55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Lists</a:t>
            </a:r>
            <a:r>
              <a:rPr lang="en-US" sz="3200" dirty="0"/>
              <a:t> can be indexed, and you can get the length with </a:t>
            </a:r>
            <a:r>
              <a:rPr lang="en-US" sz="3200" dirty="0" err="1"/>
              <a:t>len</a:t>
            </a:r>
            <a:r>
              <a:rPr lang="en-US" sz="3200" dirty="0"/>
              <a:t>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4F21F-A9F2-5E07-AC7E-F99A4549CAEA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1C445-3412-8513-2806-95B7D8FA691A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B8679F-F18E-162E-D4B2-177877655000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BEB68F-9BC4-D3F2-CD36-FEF61912FA80}"/>
              </a:ext>
            </a:extLst>
          </p:cNvPr>
          <p:cNvGraphicFramePr>
            <a:graphicFrameLocks noGrp="1"/>
          </p:cNvGraphicFramePr>
          <p:nvPr/>
        </p:nvGraphicFramePr>
        <p:xfrm>
          <a:off x="7187579" y="5344077"/>
          <a:ext cx="9144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430E60-40F5-0C4E-726E-22C244ADCD5B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4C3B50-8771-BADA-5FE6-A94F864B17EB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689CB00-25D6-C804-C3C4-0D6E63775DD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597196A-F37A-A6A0-BA66-7F06EFD50296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7344D6A-7E06-3418-A81C-701DF4EFCB59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5AF3E5-8142-1169-BF93-BA42948EDE51}"/>
              </a:ext>
            </a:extLst>
          </p:cNvPr>
          <p:cNvSpPr txBox="1"/>
          <p:nvPr/>
        </p:nvSpPr>
        <p:spPr>
          <a:xfrm>
            <a:off x="231181" y="4225251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F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fr-FR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F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fr-FR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fr-F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4061F-A4F4-2E85-8622-67B038DA5BE9}"/>
              </a:ext>
            </a:extLst>
          </p:cNvPr>
          <p:cNvSpPr txBox="1"/>
          <p:nvPr/>
        </p:nvSpPr>
        <p:spPr>
          <a:xfrm>
            <a:off x="3458357" y="3855919"/>
            <a:ext cx="290051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1.0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3</a:t>
            </a:r>
          </a:p>
        </p:txBody>
      </p:sp>
    </p:spTree>
    <p:extLst>
      <p:ext uri="{BB962C8B-B14F-4D97-AF65-F5344CB8AC3E}">
        <p14:creationId xmlns:p14="http://schemas.microsoft.com/office/powerpoint/2010/main" val="108834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66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Lists</a:t>
            </a:r>
            <a:r>
              <a:rPr lang="en-US" sz="3200" dirty="0"/>
              <a:t> can also be modified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4F21F-A9F2-5E07-AC7E-F99A4549CAEA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1C445-3412-8513-2806-95B7D8FA691A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B8679F-F18E-162E-D4B2-177877655000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BEB68F-9BC4-D3F2-CD36-FEF61912FA80}"/>
              </a:ext>
            </a:extLst>
          </p:cNvPr>
          <p:cNvGraphicFramePr>
            <a:graphicFrameLocks noGrp="1"/>
          </p:cNvGraphicFramePr>
          <p:nvPr/>
        </p:nvGraphicFramePr>
        <p:xfrm>
          <a:off x="7187579" y="5344077"/>
          <a:ext cx="9144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430E60-40F5-0C4E-726E-22C244ADCD5B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4C3B50-8771-BADA-5FE6-A94F864B17EB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689CB00-25D6-C804-C3C4-0D6E63775DD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597196A-F37A-A6A0-BA66-7F06EFD50296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7344D6A-7E06-3418-A81C-701DF4EFCB59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EE70D9-B48A-0B39-5B2A-B0B84D23E6A9}"/>
              </a:ext>
            </a:extLst>
          </p:cNvPr>
          <p:cNvSpPr txBox="1"/>
          <p:nvPr/>
        </p:nvSpPr>
        <p:spPr>
          <a:xfrm>
            <a:off x="947593" y="2459504"/>
            <a:ext cx="2733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'two'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F789809-C1B5-AD5E-E7D4-9764E43B5262}"/>
              </a:ext>
            </a:extLst>
          </p:cNvPr>
          <p:cNvSpPr/>
          <p:nvPr/>
        </p:nvSpPr>
        <p:spPr>
          <a:xfrm>
            <a:off x="537112" y="2368343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10981-39BE-3006-8A68-9F48E6EE3DAA}"/>
              </a:ext>
            </a:extLst>
          </p:cNvPr>
          <p:cNvSpPr txBox="1"/>
          <p:nvPr/>
        </p:nvSpPr>
        <p:spPr>
          <a:xfrm>
            <a:off x="2052792" y="4557288"/>
            <a:ext cx="32564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49233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66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Lists</a:t>
            </a:r>
            <a:r>
              <a:rPr lang="en-US" sz="3200" dirty="0"/>
              <a:t> can also be modified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4F21F-A9F2-5E07-AC7E-F99A4549CAEA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1C445-3412-8513-2806-95B7D8FA691A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B8679F-F18E-162E-D4B2-177877655000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BEB68F-9BC4-D3F2-CD36-FEF61912F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60198"/>
              </p:ext>
            </p:extLst>
          </p:nvPr>
        </p:nvGraphicFramePr>
        <p:xfrm>
          <a:off x="7030065" y="5344077"/>
          <a:ext cx="122942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71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1471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430E60-40F5-0C4E-726E-22C244ADCD5B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4C3B50-8771-BADA-5FE6-A94F864B17EB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689CB00-25D6-C804-C3C4-0D6E63775DD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597196A-F37A-A6A0-BA66-7F06EFD50296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7344D6A-7E06-3418-A81C-701DF4EFCB59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EE70D9-B48A-0B39-5B2A-B0B84D23E6A9}"/>
              </a:ext>
            </a:extLst>
          </p:cNvPr>
          <p:cNvSpPr txBox="1"/>
          <p:nvPr/>
        </p:nvSpPr>
        <p:spPr>
          <a:xfrm>
            <a:off x="947593" y="2459504"/>
            <a:ext cx="2733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'two'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F789809-C1B5-AD5E-E7D4-9764E43B5262}"/>
              </a:ext>
            </a:extLst>
          </p:cNvPr>
          <p:cNvSpPr/>
          <p:nvPr/>
        </p:nvSpPr>
        <p:spPr>
          <a:xfrm>
            <a:off x="623596" y="2543954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EB6E06-9237-99C0-8784-96ADB3DAE72F}"/>
              </a:ext>
            </a:extLst>
          </p:cNvPr>
          <p:cNvSpPr txBox="1"/>
          <p:nvPr/>
        </p:nvSpPr>
        <p:spPr>
          <a:xfrm>
            <a:off x="2052792" y="4557288"/>
            <a:ext cx="32564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975156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66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Lists</a:t>
            </a:r>
            <a:r>
              <a:rPr lang="en-US" sz="3200" dirty="0"/>
              <a:t> can also be modified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4F21F-A9F2-5E07-AC7E-F99A4549CAEA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1C445-3412-8513-2806-95B7D8FA691A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B8679F-F18E-162E-D4B2-177877655000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BEB68F-9BC4-D3F2-CD36-FEF61912F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04442"/>
              </p:ext>
            </p:extLst>
          </p:nvPr>
        </p:nvGraphicFramePr>
        <p:xfrm>
          <a:off x="7030065" y="5344077"/>
          <a:ext cx="122942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71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1471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430E60-40F5-0C4E-726E-22C244ADC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83867"/>
              </p:ext>
            </p:extLst>
          </p:nvPr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4C3B50-8771-BADA-5FE6-A94F864B17EB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689CB00-25D6-C804-C3C4-0D6E63775DD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597196A-F37A-A6A0-BA66-7F06EFD50296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7344D6A-7E06-3418-A81C-701DF4EFCB59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EE70D9-B48A-0B39-5B2A-B0B84D23E6A9}"/>
              </a:ext>
            </a:extLst>
          </p:cNvPr>
          <p:cNvSpPr txBox="1"/>
          <p:nvPr/>
        </p:nvSpPr>
        <p:spPr>
          <a:xfrm>
            <a:off x="947593" y="2459504"/>
            <a:ext cx="2733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'two'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F789809-C1B5-AD5E-E7D4-9764E43B5262}"/>
              </a:ext>
            </a:extLst>
          </p:cNvPr>
          <p:cNvSpPr/>
          <p:nvPr/>
        </p:nvSpPr>
        <p:spPr>
          <a:xfrm>
            <a:off x="623596" y="2942391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FAFA-B1FB-20D6-DEEC-EC5B5582309B}"/>
              </a:ext>
            </a:extLst>
          </p:cNvPr>
          <p:cNvSpPr txBox="1"/>
          <p:nvPr/>
        </p:nvSpPr>
        <p:spPr>
          <a:xfrm>
            <a:off x="2052792" y="4557288"/>
            <a:ext cx="32564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554573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66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Lists</a:t>
            </a:r>
            <a:r>
              <a:rPr lang="en-US" sz="3200" dirty="0"/>
              <a:t> can also be modified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4F21F-A9F2-5E07-AC7E-F99A4549CAEA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1C445-3412-8513-2806-95B7D8FA691A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B8679F-F18E-162E-D4B2-177877655000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BEB68F-9BC4-D3F2-CD36-FEF61912FA80}"/>
              </a:ext>
            </a:extLst>
          </p:cNvPr>
          <p:cNvGraphicFramePr>
            <a:graphicFrameLocks noGrp="1"/>
          </p:cNvGraphicFramePr>
          <p:nvPr/>
        </p:nvGraphicFramePr>
        <p:xfrm>
          <a:off x="7030065" y="5344077"/>
          <a:ext cx="122942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71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1471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430E60-40F5-0C4E-726E-22C244ADC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04475"/>
              </p:ext>
            </p:extLst>
          </p:nvPr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4C3B50-8771-BADA-5FE6-A94F864B1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73420"/>
              </p:ext>
            </p:extLst>
          </p:nvPr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'two'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689CB00-25D6-C804-C3C4-0D6E63775DD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597196A-F37A-A6A0-BA66-7F06EFD50296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7344D6A-7E06-3418-A81C-701DF4EFCB59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EE70D9-B48A-0B39-5B2A-B0B84D23E6A9}"/>
              </a:ext>
            </a:extLst>
          </p:cNvPr>
          <p:cNvSpPr txBox="1"/>
          <p:nvPr/>
        </p:nvSpPr>
        <p:spPr>
          <a:xfrm>
            <a:off x="947593" y="2459504"/>
            <a:ext cx="2733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'two'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F789809-C1B5-AD5E-E7D4-9764E43B5262}"/>
              </a:ext>
            </a:extLst>
          </p:cNvPr>
          <p:cNvSpPr/>
          <p:nvPr/>
        </p:nvSpPr>
        <p:spPr>
          <a:xfrm>
            <a:off x="623596" y="3290094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6C4A89-36F4-C034-DAA2-5C41FE98ABC7}"/>
              </a:ext>
            </a:extLst>
          </p:cNvPr>
          <p:cNvSpPr txBox="1"/>
          <p:nvPr/>
        </p:nvSpPr>
        <p:spPr>
          <a:xfrm>
            <a:off x="2052792" y="4557288"/>
            <a:ext cx="32564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302195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1884"/>
            <a:ext cx="5181600" cy="5115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Sequence Data types</a:t>
            </a:r>
          </a:p>
          <a:p>
            <a:pPr marL="457200" lvl="1" indent="0">
              <a:buNone/>
            </a:pPr>
            <a:r>
              <a:rPr lang="en-US" sz="2800" dirty="0"/>
              <a:t>Why important, what are they</a:t>
            </a:r>
          </a:p>
          <a:p>
            <a:pPr marL="0" indent="0">
              <a:buNone/>
            </a:pPr>
            <a:r>
              <a:rPr lang="en-US" dirty="0"/>
              <a:t>String, Tuple, and List</a:t>
            </a:r>
          </a:p>
          <a:p>
            <a:pPr marL="457200" lvl="1" indent="0">
              <a:buNone/>
            </a:pPr>
            <a:r>
              <a:rPr lang="en-US" sz="2800" dirty="0"/>
              <a:t>What’s the difference? What is indexing?</a:t>
            </a:r>
          </a:p>
          <a:p>
            <a:pPr marL="0" indent="0">
              <a:buNone/>
            </a:pPr>
            <a:r>
              <a:rPr lang="en-US" dirty="0"/>
              <a:t>Methods</a:t>
            </a:r>
          </a:p>
          <a:p>
            <a:pPr marL="457200" lvl="1" indent="0">
              <a:buNone/>
            </a:pPr>
            <a:r>
              <a:rPr lang="en-US" sz="2800" dirty="0"/>
              <a:t>What is a method? how do I call it?</a:t>
            </a:r>
          </a:p>
          <a:p>
            <a:pPr marL="0" indent="0">
              <a:buNone/>
            </a:pPr>
            <a:r>
              <a:rPr lang="en-US" dirty="0"/>
              <a:t>Make a shopping list</a:t>
            </a:r>
          </a:p>
          <a:p>
            <a:pPr marL="457200" lvl="1" indent="0">
              <a:buNone/>
            </a:pPr>
            <a:r>
              <a:rPr lang="en-US" sz="2800" dirty="0"/>
              <a:t>Make a program to mimic a shopping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66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Lists</a:t>
            </a:r>
            <a:r>
              <a:rPr lang="en-US" sz="3200" dirty="0"/>
              <a:t> can also be modified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4F21F-A9F2-5E07-AC7E-F99A4549CAEA}"/>
              </a:ext>
            </a:extLst>
          </p:cNvPr>
          <p:cNvSpPr txBox="1"/>
          <p:nvPr/>
        </p:nvSpPr>
        <p:spPr>
          <a:xfrm>
            <a:off x="6449962" y="1553497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1C445-3412-8513-2806-95B7D8FA691A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B8679F-F18E-162E-D4B2-177877655000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BEB68F-9BC4-D3F2-CD36-FEF61912FA80}"/>
              </a:ext>
            </a:extLst>
          </p:cNvPr>
          <p:cNvGraphicFramePr>
            <a:graphicFrameLocks noGrp="1"/>
          </p:cNvGraphicFramePr>
          <p:nvPr/>
        </p:nvGraphicFramePr>
        <p:xfrm>
          <a:off x="7030065" y="5344077"/>
          <a:ext cx="122942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71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1471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430E60-40F5-0C4E-726E-22C244ADCD5B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4C3B50-8771-BADA-5FE6-A94F864B17EB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'two'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689CB00-25D6-C804-C3C4-0D6E63775DD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597196A-F37A-A6A0-BA66-7F06EFD50296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7344D6A-7E06-3418-A81C-701DF4EFCB59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8759558" y="3774684"/>
            <a:ext cx="1118128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EE70D9-B48A-0B39-5B2A-B0B84D23E6A9}"/>
              </a:ext>
            </a:extLst>
          </p:cNvPr>
          <p:cNvSpPr txBox="1"/>
          <p:nvPr/>
        </p:nvSpPr>
        <p:spPr>
          <a:xfrm>
            <a:off x="947593" y="2459504"/>
            <a:ext cx="2733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'two'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F789809-C1B5-AD5E-E7D4-9764E43B5262}"/>
              </a:ext>
            </a:extLst>
          </p:cNvPr>
          <p:cNvSpPr/>
          <p:nvPr/>
        </p:nvSpPr>
        <p:spPr>
          <a:xfrm>
            <a:off x="565914" y="4070505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30A55-D045-99EC-C97C-6FC81E89F183}"/>
              </a:ext>
            </a:extLst>
          </p:cNvPr>
          <p:cNvSpPr txBox="1"/>
          <p:nvPr/>
        </p:nvSpPr>
        <p:spPr>
          <a:xfrm>
            <a:off x="2052792" y="4557288"/>
            <a:ext cx="32564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[2, 2.0, 'two']</a:t>
            </a:r>
          </a:p>
        </p:txBody>
      </p:sp>
    </p:spTree>
    <p:extLst>
      <p:ext uri="{BB962C8B-B14F-4D97-AF65-F5344CB8AC3E}">
        <p14:creationId xmlns:p14="http://schemas.microsoft.com/office/powerpoint/2010/main" val="1460997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777FF54-76EE-6F18-303F-F7326B311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23400"/>
              </p:ext>
            </p:extLst>
          </p:nvPr>
        </p:nvGraphicFramePr>
        <p:xfrm>
          <a:off x="1524001" y="2451357"/>
          <a:ext cx="9143997" cy="195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437076307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504829577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3311467691"/>
                    </a:ext>
                  </a:extLst>
                </a:gridCol>
              </a:tblGrid>
              <a:tr h="489506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/>
                        <a:t>Lists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/>
                        <a:t>Tuples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/>
                        <a:t>Strings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122223"/>
                  </a:ext>
                </a:extLst>
              </a:tr>
              <a:tr h="1223765">
                <a:tc>
                  <a:txBody>
                    <a:bodyPr/>
                    <a:lstStyle/>
                    <a:p>
                      <a:r>
                        <a:rPr lang="en-US" sz="2400" dirty="0"/>
                        <a:t>Declared with Square Brackets: </a:t>
                      </a:r>
                    </a:p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US" sz="2400" b="0" dirty="0">
                          <a:solidFill>
                            <a:srgbClr val="098658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400" b="0" dirty="0">
                          <a:solidFill>
                            <a:srgbClr val="098658"/>
                          </a:solidFill>
                          <a:effectLst/>
                          <a:latin typeface="Consolas" panose="020B0609020204030204" pitchFamily="49" charset="0"/>
                        </a:rPr>
                        <a:t>1.0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400" b="0" dirty="0">
                          <a:solidFill>
                            <a:srgbClr val="A31515"/>
                          </a:solidFill>
                          <a:effectLst/>
                          <a:latin typeface="Consolas" panose="020B0609020204030204" pitchFamily="49" charset="0"/>
                        </a:rPr>
                        <a:t>'one'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Declared with Parenthesis: </a:t>
                      </a:r>
                    </a:p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b="0" dirty="0">
                          <a:solidFill>
                            <a:srgbClr val="098658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400" b="0" dirty="0">
                          <a:solidFill>
                            <a:srgbClr val="098658"/>
                          </a:solidFill>
                          <a:effectLst/>
                          <a:latin typeface="Consolas" panose="020B0609020204030204" pitchFamily="49" charset="0"/>
                        </a:rPr>
                        <a:t>1.0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400" b="0" dirty="0">
                          <a:solidFill>
                            <a:srgbClr val="A31515"/>
                          </a:solidFill>
                          <a:effectLst/>
                          <a:latin typeface="Consolas" panose="020B0609020204030204" pitchFamily="49" charset="0"/>
                        </a:rPr>
                        <a:t>'one’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Declared with Quotes: </a:t>
                      </a:r>
                    </a:p>
                    <a:p>
                      <a:r>
                        <a:rPr lang="en-US" sz="2400" b="0" dirty="0">
                          <a:solidFill>
                            <a:srgbClr val="A31515"/>
                          </a:solidFill>
                          <a:effectLst/>
                          <a:latin typeface="Consolas" panose="020B0609020204030204" pitchFamily="49" charset="0"/>
                        </a:rPr>
                        <a:t>'Hello'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or </a:t>
                      </a:r>
                      <a:r>
                        <a:rPr lang="en-US" sz="2400" b="0" dirty="0">
                          <a:solidFill>
                            <a:srgbClr val="A31515"/>
                          </a:solidFill>
                          <a:effectLst/>
                          <a:latin typeface="Consolas" panose="020B0609020204030204" pitchFamily="49" charset="0"/>
                        </a:rPr>
                        <a:t>"Hello"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66862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095D751-4CCE-7E60-E75D-E410B48BA710}"/>
              </a:ext>
            </a:extLst>
          </p:cNvPr>
          <p:cNvSpPr/>
          <p:nvPr/>
        </p:nvSpPr>
        <p:spPr>
          <a:xfrm>
            <a:off x="2615382" y="555517"/>
            <a:ext cx="2949678" cy="110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store any data type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1CFAEA-ED25-E3EC-65DB-D51CBCF20C14}"/>
              </a:ext>
            </a:extLst>
          </p:cNvPr>
          <p:cNvSpPr/>
          <p:nvPr/>
        </p:nvSpPr>
        <p:spPr>
          <a:xfrm>
            <a:off x="6626940" y="550600"/>
            <a:ext cx="2949678" cy="110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only store letters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2560D-C883-68A5-96AF-466D71381CBF}"/>
              </a:ext>
            </a:extLst>
          </p:cNvPr>
          <p:cNvSpPr/>
          <p:nvPr/>
        </p:nvSpPr>
        <p:spPr>
          <a:xfrm>
            <a:off x="2615382" y="5201265"/>
            <a:ext cx="2949678" cy="110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modify each index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1F8DD4-AEC2-A226-C915-C85BC79449FE}"/>
              </a:ext>
            </a:extLst>
          </p:cNvPr>
          <p:cNvSpPr/>
          <p:nvPr/>
        </p:nvSpPr>
        <p:spPr>
          <a:xfrm>
            <a:off x="6626940" y="5201265"/>
            <a:ext cx="2949678" cy="110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Can’t modify each index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3A90465-36BE-3576-B7C9-4586058620E9}"/>
              </a:ext>
            </a:extLst>
          </p:cNvPr>
          <p:cNvSpPr/>
          <p:nvPr/>
        </p:nvSpPr>
        <p:spPr>
          <a:xfrm>
            <a:off x="8175521" y="173940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9CFB388-ECB7-F3C0-A6EA-F697AABCB86E}"/>
              </a:ext>
            </a:extLst>
          </p:cNvPr>
          <p:cNvSpPr/>
          <p:nvPr/>
        </p:nvSpPr>
        <p:spPr>
          <a:xfrm>
            <a:off x="4886632" y="174432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1D31973-DE7B-FF22-B041-8AB50DCFBE72}"/>
              </a:ext>
            </a:extLst>
          </p:cNvPr>
          <p:cNvSpPr/>
          <p:nvPr/>
        </p:nvSpPr>
        <p:spPr>
          <a:xfrm>
            <a:off x="2939843" y="174432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36BE88A-3A65-9294-F0F9-835E69C8E760}"/>
              </a:ext>
            </a:extLst>
          </p:cNvPr>
          <p:cNvSpPr/>
          <p:nvPr/>
        </p:nvSpPr>
        <p:spPr>
          <a:xfrm rot="10800000">
            <a:off x="2944758" y="449423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B98459D-9E74-31F6-24F8-528CF472B638}"/>
              </a:ext>
            </a:extLst>
          </p:cNvPr>
          <p:cNvSpPr/>
          <p:nvPr/>
        </p:nvSpPr>
        <p:spPr>
          <a:xfrm rot="10800000">
            <a:off x="8175521" y="449423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C0814D7-0737-E7F3-E87D-A7CFB6C74EAF}"/>
              </a:ext>
            </a:extLst>
          </p:cNvPr>
          <p:cNvSpPr/>
          <p:nvPr/>
        </p:nvSpPr>
        <p:spPr>
          <a:xfrm rot="10800000">
            <a:off x="6902244" y="4494236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4B162D1-4C85-45B5-8254-D372F8D4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09" y="550600"/>
            <a:ext cx="217047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95860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List Methods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75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96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method </a:t>
            </a:r>
            <a:r>
              <a:rPr lang="en-US" sz="3200" dirty="0"/>
              <a:t>is a function that is defined for an instance of a data type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Lists have a few methods, things that can be done to a list.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954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96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method </a:t>
            </a:r>
            <a:r>
              <a:rPr lang="en-US" sz="3200" dirty="0"/>
              <a:t>is a function that is defined for an instance of a data type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Lists have a few methods, things that can be done to a list.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1A733-E83F-7CA3-C0B2-3049AC1C0810}"/>
              </a:ext>
            </a:extLst>
          </p:cNvPr>
          <p:cNvSpPr txBox="1"/>
          <p:nvPr/>
        </p:nvSpPr>
        <p:spPr>
          <a:xfrm>
            <a:off x="6518786" y="1690688"/>
            <a:ext cx="44638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Append</a:t>
            </a:r>
            <a:r>
              <a:rPr lang="en-US" sz="2400" dirty="0"/>
              <a:t>: Adds a value to the end of the list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Remove</a:t>
            </a:r>
            <a:r>
              <a:rPr lang="en-US" sz="2400" dirty="0"/>
              <a:t>: Searches the list, and removes the first value inside that matches the parameter</a:t>
            </a:r>
          </a:p>
          <a:p>
            <a:endParaRPr lang="en-US" sz="2400" dirty="0"/>
          </a:p>
          <a:p>
            <a:r>
              <a:rPr lang="en-US" sz="2400" b="1" dirty="0"/>
              <a:t>Pop</a:t>
            </a:r>
            <a:r>
              <a:rPr lang="en-US" sz="2400" dirty="0"/>
              <a:t>: Removes the element at a given index</a:t>
            </a:r>
          </a:p>
        </p:txBody>
      </p:sp>
    </p:spTree>
    <p:extLst>
      <p:ext uri="{BB962C8B-B14F-4D97-AF65-F5344CB8AC3E}">
        <p14:creationId xmlns:p14="http://schemas.microsoft.com/office/powerpoint/2010/main" val="2083576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D9B3D-35C3-5A21-EADB-6F3AECF0E54D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8CA053-79EC-8E30-4AA6-4ADD859CC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80965"/>
              </p:ext>
            </p:extLst>
          </p:nvPr>
        </p:nvGraphicFramePr>
        <p:xfrm>
          <a:off x="7030065" y="5344077"/>
          <a:ext cx="122942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71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1471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7E87BD-DAE6-837B-4D22-0740A2B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9559"/>
              </p:ext>
            </p:extLst>
          </p:nvPr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D84CE5-BA2D-9E0F-BD5A-8AC950FFF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18193"/>
              </p:ext>
            </p:extLst>
          </p:nvPr>
        </p:nvGraphicFramePr>
        <p:xfrm>
          <a:off x="7069792" y="3372218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875DB3E-8A6C-2750-8CA0-72D55A2A288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7852364" y="4393913"/>
            <a:ext cx="742580" cy="1157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D8C2B18-33A3-481D-407A-A4FC4F510BB1}"/>
              </a:ext>
            </a:extLst>
          </p:cNvPr>
          <p:cNvCxnSpPr>
            <a:cxnSpLocks/>
            <a:endCxn id="9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56DD1D3-2A7D-A5C3-2951-CC37575FF6F1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H="1" flipV="1">
            <a:off x="7727371" y="3743058"/>
            <a:ext cx="2150315" cy="673019"/>
          </a:xfrm>
          <a:prstGeom prst="bentConnector4">
            <a:avLst>
              <a:gd name="adj1" fmla="val 10402"/>
              <a:gd name="adj2" fmla="val 637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6A9F05-BB17-D86B-28B9-AD6DB8193121}"/>
              </a:ext>
            </a:extLst>
          </p:cNvPr>
          <p:cNvSpPr txBox="1"/>
          <p:nvPr/>
        </p:nvSpPr>
        <p:spPr>
          <a:xfrm>
            <a:off x="1289734" y="3030328"/>
            <a:ext cx="4065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24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6D8A4-4C95-7A8E-AC4C-DB5B25C9B0D0}"/>
              </a:ext>
            </a:extLst>
          </p:cNvPr>
          <p:cNvSpPr txBox="1"/>
          <p:nvPr/>
        </p:nvSpPr>
        <p:spPr>
          <a:xfrm>
            <a:off x="881611" y="5198972"/>
            <a:ext cx="42965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6AB6AD-532D-712E-F1C0-A8EDE2486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37802"/>
              </p:ext>
            </p:extLst>
          </p:nvPr>
        </p:nvGraphicFramePr>
        <p:xfrm>
          <a:off x="7727371" y="4230657"/>
          <a:ext cx="215031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95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056BEF-0F48-B085-A0FC-8F165336478E}"/>
              </a:ext>
            </a:extLst>
          </p:cNvPr>
          <p:cNvSpPr/>
          <p:nvPr/>
        </p:nvSpPr>
        <p:spPr>
          <a:xfrm>
            <a:off x="881611" y="3151188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16A18F-6EE7-D630-5AAF-78AFF20CA6E9}"/>
              </a:ext>
            </a:extLst>
          </p:cNvPr>
          <p:cNvSpPr txBox="1"/>
          <p:nvPr/>
        </p:nvSpPr>
        <p:spPr>
          <a:xfrm>
            <a:off x="6629599" y="403467"/>
            <a:ext cx="4345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call a method, you take the instance of the data type, then do period (.) followed by the name of the method, and its parameters</a:t>
            </a:r>
          </a:p>
        </p:txBody>
      </p:sp>
    </p:spTree>
    <p:extLst>
      <p:ext uri="{BB962C8B-B14F-4D97-AF65-F5344CB8AC3E}">
        <p14:creationId xmlns:p14="http://schemas.microsoft.com/office/powerpoint/2010/main" val="3475266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C8F5B1-D406-5CE2-75F7-8EF80A6DEAF4}"/>
              </a:ext>
            </a:extLst>
          </p:cNvPr>
          <p:cNvSpPr/>
          <p:nvPr/>
        </p:nvSpPr>
        <p:spPr>
          <a:xfrm>
            <a:off x="9471514" y="4230657"/>
            <a:ext cx="403122" cy="370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D9B3D-35C3-5A21-EADB-6F3AECF0E54D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875DB3E-8A6C-2750-8CA0-72D55A2A2881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>
            <a:off x="7954865" y="4291411"/>
            <a:ext cx="742580" cy="13627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D8C2B18-33A3-481D-407A-A4FC4F510B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56DD1D3-2A7D-A5C3-2951-CC37575FF6F1}"/>
              </a:ext>
            </a:extLst>
          </p:cNvPr>
          <p:cNvCxnSpPr>
            <a:cxnSpLocks/>
            <a:stCxn id="5" idx="0"/>
          </p:cNvCxnSpPr>
          <p:nvPr/>
        </p:nvCxnSpPr>
        <p:spPr>
          <a:xfrm rot="16200000" flipV="1">
            <a:off x="8456424" y="3014006"/>
            <a:ext cx="487599" cy="19457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6A9F05-BB17-D86B-28B9-AD6DB8193121}"/>
              </a:ext>
            </a:extLst>
          </p:cNvPr>
          <p:cNvSpPr txBox="1"/>
          <p:nvPr/>
        </p:nvSpPr>
        <p:spPr>
          <a:xfrm>
            <a:off x="1289734" y="3030328"/>
            <a:ext cx="4065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24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6D8A4-4C95-7A8E-AC4C-DB5B25C9B0D0}"/>
              </a:ext>
            </a:extLst>
          </p:cNvPr>
          <p:cNvSpPr txBox="1"/>
          <p:nvPr/>
        </p:nvSpPr>
        <p:spPr>
          <a:xfrm>
            <a:off x="881611" y="5198972"/>
            <a:ext cx="42965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6AB6AD-532D-712E-F1C0-A8EDE2486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40181"/>
              </p:ext>
            </p:extLst>
          </p:nvPr>
        </p:nvGraphicFramePr>
        <p:xfrm>
          <a:off x="7727371" y="4230657"/>
          <a:ext cx="256032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87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412717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4136943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056BEF-0F48-B085-A0FC-8F165336478E}"/>
              </a:ext>
            </a:extLst>
          </p:cNvPr>
          <p:cNvSpPr/>
          <p:nvPr/>
        </p:nvSpPr>
        <p:spPr>
          <a:xfrm>
            <a:off x="881611" y="3504329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16A18F-6EE7-D630-5AAF-78AFF20CA6E9}"/>
              </a:ext>
            </a:extLst>
          </p:cNvPr>
          <p:cNvSpPr txBox="1"/>
          <p:nvPr/>
        </p:nvSpPr>
        <p:spPr>
          <a:xfrm>
            <a:off x="6629599" y="403467"/>
            <a:ext cx="4345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call a method, you take the instance of the data type, then do period (.) followed by the name of the method, and its parameters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B284764-53E1-ADE9-034F-1A33B17F1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68710"/>
              </p:ext>
            </p:extLst>
          </p:nvPr>
        </p:nvGraphicFramePr>
        <p:xfrm>
          <a:off x="9062791" y="3336825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51E460B-1980-7AEE-46FC-1F653A6E52C0}"/>
              </a:ext>
            </a:extLst>
          </p:cNvPr>
          <p:cNvCxnSpPr>
            <a:cxnSpLocks/>
            <a:endCxn id="21" idx="3"/>
          </p:cNvCxnSpPr>
          <p:nvPr/>
        </p:nvCxnSpPr>
        <p:spPr>
          <a:xfrm rot="5400000" flipH="1" flipV="1">
            <a:off x="9870911" y="3939027"/>
            <a:ext cx="923820" cy="90256"/>
          </a:xfrm>
          <a:prstGeom prst="bentConnector4">
            <a:avLst>
              <a:gd name="adj1" fmla="val 1649"/>
              <a:gd name="adj2" fmla="val 35328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3B421B9-A35A-D290-36EA-D1E6F9087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33978"/>
              </p:ext>
            </p:extLst>
          </p:nvPr>
        </p:nvGraphicFramePr>
        <p:xfrm>
          <a:off x="7030065" y="5344077"/>
          <a:ext cx="122942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71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1471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6513BBF-3FD6-AB28-A2F0-74D164311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49976"/>
              </p:ext>
            </p:extLst>
          </p:nvPr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3F5C7504-ED85-D06B-0EF3-B6B33DC6A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62667"/>
              </p:ext>
            </p:extLst>
          </p:nvPr>
        </p:nvGraphicFramePr>
        <p:xfrm>
          <a:off x="7069792" y="3372218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B97BEF-51B4-69C5-3E7E-548588BE3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402" y="1567389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Append</a:t>
            </a:r>
            <a:r>
              <a:rPr lang="en-US" sz="3200" dirty="0"/>
              <a:t>: Adds a value to the end of the list</a:t>
            </a:r>
          </a:p>
        </p:txBody>
      </p:sp>
    </p:spTree>
    <p:extLst>
      <p:ext uri="{BB962C8B-B14F-4D97-AF65-F5344CB8AC3E}">
        <p14:creationId xmlns:p14="http://schemas.microsoft.com/office/powerpoint/2010/main" val="3218472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C8F5B1-D406-5CE2-75F7-8EF80A6DEAF4}"/>
              </a:ext>
            </a:extLst>
          </p:cNvPr>
          <p:cNvSpPr/>
          <p:nvPr/>
        </p:nvSpPr>
        <p:spPr>
          <a:xfrm>
            <a:off x="9056365" y="4230657"/>
            <a:ext cx="403122" cy="370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402" y="1567389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Remove</a:t>
            </a:r>
            <a:r>
              <a:rPr lang="en-US" sz="3200" dirty="0"/>
              <a:t>: Searches the list, and removes the first value inside that matches the parameter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D9B3D-35C3-5A21-EADB-6F3AECF0E54D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D8C2B18-33A3-481D-407A-A4FC4F510BB1}"/>
              </a:ext>
            </a:extLst>
          </p:cNvPr>
          <p:cNvCxnSpPr>
            <a:cxnSpLocks/>
            <a:stCxn id="7" idx="2"/>
            <a:endCxn id="43" idx="0"/>
          </p:cNvCxnSpPr>
          <p:nvPr/>
        </p:nvCxnSpPr>
        <p:spPr>
          <a:xfrm rot="16200000" flipH="1">
            <a:off x="8906933" y="4496472"/>
            <a:ext cx="708412" cy="9184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56DD1D3-2A7D-A5C3-2951-CC37575FF6F1}"/>
              </a:ext>
            </a:extLst>
          </p:cNvPr>
          <p:cNvCxnSpPr>
            <a:cxnSpLocks/>
            <a:stCxn id="5" idx="0"/>
            <a:endCxn id="44" idx="2"/>
          </p:cNvCxnSpPr>
          <p:nvPr/>
        </p:nvCxnSpPr>
        <p:spPr>
          <a:xfrm rot="16200000" flipV="1">
            <a:off x="8248850" y="3221580"/>
            <a:ext cx="487599" cy="15305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6A9F05-BB17-D86B-28B9-AD6DB8193121}"/>
              </a:ext>
            </a:extLst>
          </p:cNvPr>
          <p:cNvSpPr txBox="1"/>
          <p:nvPr/>
        </p:nvSpPr>
        <p:spPr>
          <a:xfrm>
            <a:off x="1289734" y="3030328"/>
            <a:ext cx="4065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24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6D8A4-4C95-7A8E-AC4C-DB5B25C9B0D0}"/>
              </a:ext>
            </a:extLst>
          </p:cNvPr>
          <p:cNvSpPr txBox="1"/>
          <p:nvPr/>
        </p:nvSpPr>
        <p:spPr>
          <a:xfrm>
            <a:off x="881611" y="5198972"/>
            <a:ext cx="42965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6AB6AD-532D-712E-F1C0-A8EDE2486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56303"/>
              </p:ext>
            </p:extLst>
          </p:nvPr>
        </p:nvGraphicFramePr>
        <p:xfrm>
          <a:off x="7727371" y="4230657"/>
          <a:ext cx="2149077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87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2717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4136943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056BEF-0F48-B085-A0FC-8F165336478E}"/>
              </a:ext>
            </a:extLst>
          </p:cNvPr>
          <p:cNvSpPr/>
          <p:nvPr/>
        </p:nvSpPr>
        <p:spPr>
          <a:xfrm>
            <a:off x="909989" y="3860918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16A18F-6EE7-D630-5AAF-78AFF20CA6E9}"/>
              </a:ext>
            </a:extLst>
          </p:cNvPr>
          <p:cNvSpPr txBox="1"/>
          <p:nvPr/>
        </p:nvSpPr>
        <p:spPr>
          <a:xfrm>
            <a:off x="6705600" y="1131845"/>
            <a:ext cx="4345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Remove: removes the first value that matches the parameter: was at index 0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B284764-53E1-ADE9-034F-1A33B17F1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66610"/>
              </p:ext>
            </p:extLst>
          </p:nvPr>
        </p:nvGraphicFramePr>
        <p:xfrm>
          <a:off x="9062791" y="3336825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51E460B-1980-7AEE-46FC-1F653A6E52C0}"/>
              </a:ext>
            </a:extLst>
          </p:cNvPr>
          <p:cNvCxnSpPr>
            <a:cxnSpLocks/>
            <a:stCxn id="7" idx="3"/>
            <a:endCxn id="21" idx="3"/>
          </p:cNvCxnSpPr>
          <p:nvPr/>
        </p:nvCxnSpPr>
        <p:spPr>
          <a:xfrm flipV="1">
            <a:off x="9876448" y="3522245"/>
            <a:ext cx="501501" cy="893832"/>
          </a:xfrm>
          <a:prstGeom prst="bentConnector3">
            <a:avLst>
              <a:gd name="adj1" fmla="val 1455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6513BBF-3FD6-AB28-A2F0-74D164311A67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3F5C7504-ED85-D06B-0EF3-B6B33DC6A92A}"/>
              </a:ext>
            </a:extLst>
          </p:cNvPr>
          <p:cNvGraphicFramePr>
            <a:graphicFrameLocks noGrp="1"/>
          </p:cNvGraphicFramePr>
          <p:nvPr/>
        </p:nvGraphicFramePr>
        <p:xfrm>
          <a:off x="7069792" y="3372218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322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C8F5B1-D406-5CE2-75F7-8EF80A6DEAF4}"/>
              </a:ext>
            </a:extLst>
          </p:cNvPr>
          <p:cNvSpPr/>
          <p:nvPr/>
        </p:nvSpPr>
        <p:spPr>
          <a:xfrm>
            <a:off x="8658578" y="4230657"/>
            <a:ext cx="403122" cy="370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D9B3D-35C3-5A21-EADB-6F3AECF0E54D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56DD1D3-2A7D-A5C3-2951-CC37575FF6F1}"/>
              </a:ext>
            </a:extLst>
          </p:cNvPr>
          <p:cNvCxnSpPr>
            <a:cxnSpLocks/>
            <a:stCxn id="5" idx="0"/>
            <a:endCxn id="44" idx="2"/>
          </p:cNvCxnSpPr>
          <p:nvPr/>
        </p:nvCxnSpPr>
        <p:spPr>
          <a:xfrm rot="16200000" flipV="1">
            <a:off x="8049956" y="3420474"/>
            <a:ext cx="487599" cy="11327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6A9F05-BB17-D86B-28B9-AD6DB8193121}"/>
              </a:ext>
            </a:extLst>
          </p:cNvPr>
          <p:cNvSpPr txBox="1"/>
          <p:nvPr/>
        </p:nvSpPr>
        <p:spPr>
          <a:xfrm>
            <a:off x="1289734" y="3030328"/>
            <a:ext cx="4065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24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6D8A4-4C95-7A8E-AC4C-DB5B25C9B0D0}"/>
              </a:ext>
            </a:extLst>
          </p:cNvPr>
          <p:cNvSpPr txBox="1"/>
          <p:nvPr/>
        </p:nvSpPr>
        <p:spPr>
          <a:xfrm>
            <a:off x="881611" y="5198972"/>
            <a:ext cx="42965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6AB6AD-532D-712E-F1C0-A8EDE2486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75807"/>
              </p:ext>
            </p:extLst>
          </p:nvPr>
        </p:nvGraphicFramePr>
        <p:xfrm>
          <a:off x="7727371" y="4230657"/>
          <a:ext cx="173636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87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4136943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056BEF-0F48-B085-A0FC-8F165336478E}"/>
              </a:ext>
            </a:extLst>
          </p:cNvPr>
          <p:cNvSpPr/>
          <p:nvPr/>
        </p:nvSpPr>
        <p:spPr>
          <a:xfrm>
            <a:off x="909989" y="4230657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16A18F-6EE7-D630-5AAF-78AFF20CA6E9}"/>
              </a:ext>
            </a:extLst>
          </p:cNvPr>
          <p:cNvSpPr txBox="1"/>
          <p:nvPr/>
        </p:nvSpPr>
        <p:spPr>
          <a:xfrm>
            <a:off x="6705600" y="1131845"/>
            <a:ext cx="4345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Pop: removes the value at the index given as a parameter, so it removes the first value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B284764-53E1-ADE9-034F-1A33B17F117B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3336825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51E460B-1980-7AEE-46FC-1F653A6E52C0}"/>
              </a:ext>
            </a:extLst>
          </p:cNvPr>
          <p:cNvCxnSpPr>
            <a:cxnSpLocks/>
            <a:stCxn id="7" idx="3"/>
            <a:endCxn id="21" idx="3"/>
          </p:cNvCxnSpPr>
          <p:nvPr/>
        </p:nvCxnSpPr>
        <p:spPr>
          <a:xfrm flipV="1">
            <a:off x="9463731" y="3522245"/>
            <a:ext cx="914218" cy="893832"/>
          </a:xfrm>
          <a:prstGeom prst="bentConnector3">
            <a:avLst>
              <a:gd name="adj1" fmla="val 1250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3F5C7504-ED85-D06B-0EF3-B6B33DC6A92A}"/>
              </a:ext>
            </a:extLst>
          </p:cNvPr>
          <p:cNvGraphicFramePr>
            <a:graphicFrameLocks noGrp="1"/>
          </p:cNvGraphicFramePr>
          <p:nvPr/>
        </p:nvGraphicFramePr>
        <p:xfrm>
          <a:off x="7069792" y="3372218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26B5B0-1646-D0CC-FF05-46FEE72AF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402" y="1567389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Pop</a:t>
            </a:r>
            <a:r>
              <a:rPr lang="en-US" sz="3200" dirty="0"/>
              <a:t>: Removes the element at a given index</a:t>
            </a:r>
          </a:p>
        </p:txBody>
      </p:sp>
    </p:spTree>
    <p:extLst>
      <p:ext uri="{BB962C8B-B14F-4D97-AF65-F5344CB8AC3E}">
        <p14:creationId xmlns:p14="http://schemas.microsoft.com/office/powerpoint/2010/main" val="1868989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C8F5B1-D406-5CE2-75F7-8EF80A6DEAF4}"/>
              </a:ext>
            </a:extLst>
          </p:cNvPr>
          <p:cNvSpPr/>
          <p:nvPr/>
        </p:nvSpPr>
        <p:spPr>
          <a:xfrm>
            <a:off x="8658578" y="4230657"/>
            <a:ext cx="403122" cy="370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D9B3D-35C3-5A21-EADB-6F3AECF0E54D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56DD1D3-2A7D-A5C3-2951-CC37575FF6F1}"/>
              </a:ext>
            </a:extLst>
          </p:cNvPr>
          <p:cNvCxnSpPr>
            <a:cxnSpLocks/>
            <a:stCxn id="5" idx="0"/>
            <a:endCxn id="44" idx="2"/>
          </p:cNvCxnSpPr>
          <p:nvPr/>
        </p:nvCxnSpPr>
        <p:spPr>
          <a:xfrm rot="16200000" flipV="1">
            <a:off x="8049956" y="3420474"/>
            <a:ext cx="487599" cy="11327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6A9F05-BB17-D86B-28B9-AD6DB8193121}"/>
              </a:ext>
            </a:extLst>
          </p:cNvPr>
          <p:cNvSpPr txBox="1"/>
          <p:nvPr/>
        </p:nvSpPr>
        <p:spPr>
          <a:xfrm>
            <a:off x="1289734" y="3030328"/>
            <a:ext cx="4065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'one’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endParaRPr lang="en-US" sz="24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6D8A4-4C95-7A8E-AC4C-DB5B25C9B0D0}"/>
              </a:ext>
            </a:extLst>
          </p:cNvPr>
          <p:cNvSpPr txBox="1"/>
          <p:nvPr/>
        </p:nvSpPr>
        <p:spPr>
          <a:xfrm>
            <a:off x="881611" y="5198972"/>
            <a:ext cx="42965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['one', 1]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6AB6AD-532D-712E-F1C0-A8EDE24864A6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173636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87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  <a:gridCol w="411243">
                  <a:extLst>
                    <a:ext uri="{9D8B030D-6E8A-4147-A177-3AD203B41FA5}">
                      <a16:colId xmlns:a16="http://schemas.microsoft.com/office/drawing/2014/main" val="4136943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056BEF-0F48-B085-A0FC-8F165336478E}"/>
              </a:ext>
            </a:extLst>
          </p:cNvPr>
          <p:cNvSpPr/>
          <p:nvPr/>
        </p:nvSpPr>
        <p:spPr>
          <a:xfrm>
            <a:off x="909989" y="4601497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16A18F-6EE7-D630-5AAF-78AFF20CA6E9}"/>
              </a:ext>
            </a:extLst>
          </p:cNvPr>
          <p:cNvSpPr txBox="1"/>
          <p:nvPr/>
        </p:nvSpPr>
        <p:spPr>
          <a:xfrm>
            <a:off x="6705600" y="1131845"/>
            <a:ext cx="4345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Pop: removes the value at the index given as a parameter, so it removes the first value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B284764-53E1-ADE9-034F-1A33B17F117B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3336825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51E460B-1980-7AEE-46FC-1F653A6E52C0}"/>
              </a:ext>
            </a:extLst>
          </p:cNvPr>
          <p:cNvCxnSpPr>
            <a:cxnSpLocks/>
            <a:stCxn id="7" idx="3"/>
            <a:endCxn id="21" idx="3"/>
          </p:cNvCxnSpPr>
          <p:nvPr/>
        </p:nvCxnSpPr>
        <p:spPr>
          <a:xfrm flipV="1">
            <a:off x="9463731" y="3522245"/>
            <a:ext cx="914218" cy="893832"/>
          </a:xfrm>
          <a:prstGeom prst="bentConnector3">
            <a:avLst>
              <a:gd name="adj1" fmla="val 1250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3F5C7504-ED85-D06B-0EF3-B6B33DC6A92A}"/>
              </a:ext>
            </a:extLst>
          </p:cNvPr>
          <p:cNvGraphicFramePr>
            <a:graphicFrameLocks noGrp="1"/>
          </p:cNvGraphicFramePr>
          <p:nvPr/>
        </p:nvGraphicFramePr>
        <p:xfrm>
          <a:off x="7069792" y="3372218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11AB84-446A-0E4E-4B6A-54831136D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402" y="1567389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Print(list): Prints all the elements in the list (not a method)</a:t>
            </a:r>
          </a:p>
        </p:txBody>
      </p:sp>
    </p:spTree>
    <p:extLst>
      <p:ext uri="{BB962C8B-B14F-4D97-AF65-F5344CB8AC3E}">
        <p14:creationId xmlns:p14="http://schemas.microsoft.com/office/powerpoint/2010/main" val="340728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 Last Class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Shopping List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9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&#10;&#10;Description automatically generated">
            <a:extLst>
              <a:ext uri="{FF2B5EF4-FFF2-40B4-BE49-F238E27FC236}">
                <a16:creationId xmlns:a16="http://schemas.microsoft.com/office/drawing/2014/main" id="{6B7DB559-39AC-DF3E-B9D1-96972939E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9" y="770099"/>
            <a:ext cx="3972232" cy="49965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Make a shopping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6191865" cy="4751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Work in pairs to do the following:</a:t>
            </a:r>
          </a:p>
          <a:p>
            <a:pPr marL="514350" indent="-514350">
              <a:buAutoNum type="arabicPeriod"/>
            </a:pPr>
            <a:r>
              <a:rPr lang="en-US" dirty="0"/>
              <a:t>Make an empty list (the shopping list)</a:t>
            </a:r>
          </a:p>
          <a:p>
            <a:pPr marL="514350" indent="-514350">
              <a:buAutoNum type="arabicPeriod"/>
            </a:pPr>
            <a:r>
              <a:rPr lang="en-US" dirty="0"/>
              <a:t>Add 3 items to the shopping list (from user input)</a:t>
            </a:r>
          </a:p>
          <a:p>
            <a:pPr marL="514350" indent="-514350">
              <a:buAutoNum type="arabicPeriod"/>
            </a:pPr>
            <a:r>
              <a:rPr lang="en-US" dirty="0"/>
              <a:t>Print out the shopping list, and how many items are on it (using </a:t>
            </a:r>
            <a:r>
              <a:rPr lang="en-US" dirty="0" err="1"/>
              <a:t>len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Move the last item to the front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Print out the shopping list again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Assert that the list’s length is still 3</a:t>
            </a:r>
          </a:p>
        </p:txBody>
      </p:sp>
    </p:spTree>
    <p:extLst>
      <p:ext uri="{BB962C8B-B14F-4D97-AF65-F5344CB8AC3E}">
        <p14:creationId xmlns:p14="http://schemas.microsoft.com/office/powerpoint/2010/main" val="682375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87A2-9B4F-8E0F-488B-67EA29EEC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have a bit at the end that recaps the lesson</a:t>
            </a:r>
            <a:br>
              <a:rPr lang="en-US" dirty="0"/>
            </a:br>
            <a:r>
              <a:rPr lang="en-US" dirty="0"/>
              <a:t>It’s useful for students when they review</a:t>
            </a:r>
          </a:p>
        </p:txBody>
      </p:sp>
    </p:spTree>
    <p:extLst>
      <p:ext uri="{BB962C8B-B14F-4D97-AF65-F5344CB8AC3E}">
        <p14:creationId xmlns:p14="http://schemas.microsoft.com/office/powerpoint/2010/main" val="1422564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166"/>
            <a:ext cx="10515600" cy="4791485"/>
          </a:xfrm>
        </p:spPr>
        <p:txBody>
          <a:bodyPr>
            <a:normAutofit/>
          </a:bodyPr>
          <a:lstStyle/>
          <a:p>
            <a:r>
              <a:rPr lang="en-US" dirty="0"/>
              <a:t>Why are sequence data types important?</a:t>
            </a:r>
          </a:p>
          <a:p>
            <a:pPr lvl="1"/>
            <a:r>
              <a:rPr lang="en-US" dirty="0"/>
              <a:t>To store information when you don’t know how much will be needed</a:t>
            </a:r>
          </a:p>
          <a:p>
            <a:r>
              <a:rPr lang="en-US" dirty="0"/>
              <a:t>Strings, Tuples, and Lists </a:t>
            </a:r>
          </a:p>
          <a:p>
            <a:pPr lvl="1"/>
            <a:r>
              <a:rPr lang="en-US" dirty="0"/>
              <a:t>All are sequence data types</a:t>
            </a:r>
          </a:p>
          <a:p>
            <a:pPr lvl="1"/>
            <a:r>
              <a:rPr lang="en-US" dirty="0"/>
              <a:t>Tuples and Lists can store any data type</a:t>
            </a:r>
          </a:p>
          <a:p>
            <a:pPr lvl="1"/>
            <a:r>
              <a:rPr lang="en-US" dirty="0"/>
              <a:t>Lists can have their contents modified, but Strings and Tuples can’t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Called on an instance of a data type</a:t>
            </a:r>
          </a:p>
          <a:p>
            <a:pPr lvl="1"/>
            <a:r>
              <a:rPr lang="en-US" dirty="0"/>
              <a:t>Lists have methods for adding and removing values</a:t>
            </a:r>
          </a:p>
          <a:p>
            <a:r>
              <a:rPr lang="en-US" dirty="0"/>
              <a:t>Created a shopping list program</a:t>
            </a:r>
          </a:p>
        </p:txBody>
      </p:sp>
    </p:spTree>
    <p:extLst>
      <p:ext uri="{BB962C8B-B14F-4D97-AF65-F5344CB8AC3E}">
        <p14:creationId xmlns:p14="http://schemas.microsoft.com/office/powerpoint/2010/main" val="3039210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Participation 2 Due Thursday</a:t>
            </a:r>
          </a:p>
          <a:p>
            <a:pPr lvl="1"/>
            <a:r>
              <a:rPr lang="en-US" dirty="0"/>
              <a:t>This is the </a:t>
            </a:r>
            <a:r>
              <a:rPr lang="en-US" dirty="0" err="1"/>
              <a:t>Zybooks</a:t>
            </a:r>
            <a:endParaRPr lang="en-US" dirty="0"/>
          </a:p>
          <a:p>
            <a:r>
              <a:rPr lang="en-US" dirty="0"/>
              <a:t>Quiz 3 Due Thursday</a:t>
            </a:r>
          </a:p>
          <a:p>
            <a:r>
              <a:rPr lang="en-US" dirty="0"/>
              <a:t>HW1 Due Wednesday</a:t>
            </a:r>
          </a:p>
          <a:p>
            <a:r>
              <a:rPr lang="en-US" dirty="0"/>
              <a:t>Lab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27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73877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Booleans</a:t>
            </a:r>
          </a:p>
          <a:p>
            <a:pPr lvl="1"/>
            <a:r>
              <a:rPr lang="en-US" sz="2800" dirty="0"/>
              <a:t>True or False only</a:t>
            </a:r>
          </a:p>
          <a:p>
            <a:pPr lvl="1"/>
            <a:r>
              <a:rPr lang="en-US" sz="2800" dirty="0"/>
              <a:t>From comparisons: </a:t>
            </a:r>
            <a:r>
              <a:rPr lang="en-US" sz="2400" dirty="0"/>
              <a:t>==, !=, &gt;, &lt;, &gt;=, &lt;=</a:t>
            </a:r>
            <a:endParaRPr lang="en-US" sz="3200" dirty="0"/>
          </a:p>
          <a:p>
            <a:pPr lvl="1"/>
            <a:r>
              <a:rPr lang="en-US" sz="2800" dirty="0"/>
              <a:t>And/Or: Boolean Operators</a:t>
            </a:r>
          </a:p>
          <a:p>
            <a:pPr lvl="1"/>
            <a:r>
              <a:rPr lang="en-US" sz="2800" dirty="0"/>
              <a:t>Truthy and </a:t>
            </a:r>
            <a:r>
              <a:rPr lang="en-US" sz="2800" dirty="0" err="1"/>
              <a:t>Falsy</a:t>
            </a:r>
            <a:r>
              <a:rPr lang="en-US" sz="2800" dirty="0"/>
              <a:t> values</a:t>
            </a:r>
          </a:p>
          <a:p>
            <a:r>
              <a:rPr lang="en-US" sz="3200" dirty="0"/>
              <a:t>Assert</a:t>
            </a:r>
          </a:p>
          <a:p>
            <a:pPr lvl="1"/>
            <a:r>
              <a:rPr lang="en-US" sz="2800" dirty="0"/>
              <a:t>Causes an error if the value is not True</a:t>
            </a:r>
          </a:p>
          <a:p>
            <a:r>
              <a:rPr lang="en-US" sz="3200" dirty="0"/>
              <a:t>Built in functions</a:t>
            </a:r>
          </a:p>
          <a:p>
            <a:pPr lvl="1"/>
            <a:r>
              <a:rPr lang="en-US" sz="2800" dirty="0"/>
              <a:t>Max, Min, Abs, Round, Len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47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9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Problem: storing unknown amounts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373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Data types we know</a:t>
            </a:r>
          </a:p>
          <a:p>
            <a:r>
              <a:rPr lang="en-US" sz="3200" dirty="0"/>
              <a:t>Int</a:t>
            </a:r>
          </a:p>
          <a:p>
            <a:r>
              <a:rPr lang="en-US" sz="3200" dirty="0"/>
              <a:t>Str</a:t>
            </a:r>
          </a:p>
          <a:p>
            <a:r>
              <a:rPr lang="en-US" sz="3200" dirty="0"/>
              <a:t>Float</a:t>
            </a:r>
          </a:p>
          <a:p>
            <a:r>
              <a:rPr lang="en-US" sz="3200" dirty="0"/>
              <a:t>Bool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0570F-E121-90DE-DD91-BA9E1482B6CA}"/>
              </a:ext>
            </a:extLst>
          </p:cNvPr>
          <p:cNvSpPr txBox="1"/>
          <p:nvPr/>
        </p:nvSpPr>
        <p:spPr>
          <a:xfrm>
            <a:off x="3500285" y="1776003"/>
            <a:ext cx="8288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Imagine that we want to store information on a 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FA253-5277-1B5D-56A2-2C743748130C}"/>
              </a:ext>
            </a:extLst>
          </p:cNvPr>
          <p:cNvSpPr txBox="1"/>
          <p:nvPr/>
        </p:nvSpPr>
        <p:spPr>
          <a:xfrm>
            <a:off x="4965290" y="2297163"/>
            <a:ext cx="47051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person1_name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'Mia'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person1_age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person1_height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5.2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person1_weight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89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635B1-6F9E-F094-ADCC-FF68D9C84966}"/>
              </a:ext>
            </a:extLst>
          </p:cNvPr>
          <p:cNvSpPr txBox="1"/>
          <p:nvPr/>
        </p:nvSpPr>
        <p:spPr>
          <a:xfrm>
            <a:off x="3173560" y="4755236"/>
            <a:ext cx="8288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if we want to store 1000 people? 1000 names, ages and more? That’s not manageable.</a:t>
            </a:r>
          </a:p>
        </p:txBody>
      </p:sp>
    </p:spTree>
    <p:extLst>
      <p:ext uri="{BB962C8B-B14F-4D97-AF65-F5344CB8AC3E}">
        <p14:creationId xmlns:p14="http://schemas.microsoft.com/office/powerpoint/2010/main" val="225187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Sequence Type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7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Solution: Sequence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Sequence Data type is designed to store many pieces of data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Some built into python are</a:t>
            </a:r>
          </a:p>
          <a:p>
            <a:r>
              <a:rPr lang="en-US" sz="3200" dirty="0"/>
              <a:t>Str</a:t>
            </a:r>
          </a:p>
          <a:p>
            <a:r>
              <a:rPr lang="en-US" sz="3200" dirty="0"/>
              <a:t>Tuple</a:t>
            </a:r>
          </a:p>
          <a:p>
            <a:r>
              <a:rPr lang="en-US" sz="3200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130141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1581</TotalTime>
  <Words>1872</Words>
  <Application>Microsoft Office PowerPoint</Application>
  <PresentationFormat>Widescreen</PresentationFormat>
  <Paragraphs>480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Office Theme</vt:lpstr>
      <vt:lpstr>Sequence Data Types:  Strings, Tuples, and Lists</vt:lpstr>
      <vt:lpstr>Announcement Slide</vt:lpstr>
      <vt:lpstr>Learning Goals Slide</vt:lpstr>
      <vt:lpstr>Recap Last Class</vt:lpstr>
      <vt:lpstr>Last time</vt:lpstr>
      <vt:lpstr>Problem</vt:lpstr>
      <vt:lpstr>A Problem: storing unknown amounts of data</vt:lpstr>
      <vt:lpstr>Sequence Type</vt:lpstr>
      <vt:lpstr>Solution: Sequence Data Types</vt:lpstr>
      <vt:lpstr>String</vt:lpstr>
      <vt:lpstr>Strings</vt:lpstr>
      <vt:lpstr>Strings</vt:lpstr>
      <vt:lpstr>Strings</vt:lpstr>
      <vt:lpstr>Strings</vt:lpstr>
      <vt:lpstr>Tuple</vt:lpstr>
      <vt:lpstr>Unified Descriptions</vt:lpstr>
      <vt:lpstr>Tuples </vt:lpstr>
      <vt:lpstr>Tuples </vt:lpstr>
      <vt:lpstr>Tuples </vt:lpstr>
      <vt:lpstr>Tuples </vt:lpstr>
      <vt:lpstr>Tuples </vt:lpstr>
      <vt:lpstr>Tuples </vt:lpstr>
      <vt:lpstr>List</vt:lpstr>
      <vt:lpstr>Lists</vt:lpstr>
      <vt:lpstr>Lists</vt:lpstr>
      <vt:lpstr>Lists</vt:lpstr>
      <vt:lpstr>Lists</vt:lpstr>
      <vt:lpstr>Lists</vt:lpstr>
      <vt:lpstr>Lists</vt:lpstr>
      <vt:lpstr>Lists</vt:lpstr>
      <vt:lpstr>Recap</vt:lpstr>
      <vt:lpstr>List 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Shopping List</vt:lpstr>
      <vt:lpstr>Activity: Make a shopping list</vt:lpstr>
      <vt:lpstr>Recap + Closing</vt:lpstr>
      <vt:lpstr>What did we learn?</vt:lpstr>
      <vt:lpstr>Announcements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12</cp:revision>
  <dcterms:created xsi:type="dcterms:W3CDTF">2023-01-24T03:07:34Z</dcterms:created>
  <dcterms:modified xsi:type="dcterms:W3CDTF">2023-02-21T07:08:38Z</dcterms:modified>
</cp:coreProperties>
</file>