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Roboto Slab"/>
      <p:regular r:id="rId52"/>
      <p:bold r:id="rId53"/>
    </p:embeddedFont>
    <p:embeddedFont>
      <p:font typeface="Roboto"/>
      <p:regular r:id="rId54"/>
      <p:bold r:id="rId55"/>
      <p:italic r:id="rId56"/>
      <p:boldItalic r:id="rId57"/>
    </p:embeddedFont>
    <p:embeddedFont>
      <p:font typeface="Century Gothic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DECAE6-9BF3-4516-A08A-B4444411F394}">
  <a:tblStyle styleId="{BFDECAE6-9BF3-4516-A08A-B4444411F3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6EC7AFC4-3AA9-4888-BA4B-B0443ACA4CE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Slab-bold.fntdata"/><Relationship Id="rId52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55" Type="http://schemas.openxmlformats.org/officeDocument/2006/relationships/font" Target="fonts/Roboto-bold.fntdata"/><Relationship Id="rId10" Type="http://schemas.openxmlformats.org/officeDocument/2006/relationships/slide" Target="slides/slide5.xml"/><Relationship Id="rId54" Type="http://schemas.openxmlformats.org/officeDocument/2006/relationships/font" Target="fonts/Roboto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7.xml"/><Relationship Id="rId56" Type="http://schemas.openxmlformats.org/officeDocument/2006/relationships/font" Target="fonts/Roboto-italic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58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f5a7652b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f5a7652b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f4ee3fb56_1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0f4ee3fb56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f4ee3fb56_1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0f4ee3fb56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f4ee3fb56_1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0f4ee3fb56_1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f5a7652b7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0f5a7652b7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f5a7652b7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0f5a7652b7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5a7652b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0f5a7652b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0f4ee3fb56_1_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0f4ee3fb56_1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f4ee3fb56_1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0f4ee3fb56_1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f5a7652b7_0_4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0f5a7652b7_0_4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0f4ee3fb56_1_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0f4ee3fb56_1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0f4ee3fb56_1_1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0f4ee3fb56_1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0f4ee3fb56_1_2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0f4ee3fb56_1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0f5a7652b7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0f5a7652b7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f4ee3fb56_1_2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0f4ee3fb56_1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0f4ee3fb56_1_2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20f4ee3fb56_1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f4ee3fb56_1_2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0f4ee3fb56_1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0f4ee3fb56_1_2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0f4ee3fb56_1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0f4ee3fb56_1_2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20f4ee3fb56_1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0f4ee3fb56_1_3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0f4ee3fb56_1_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0f5a7652b7_0_5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0f5a7652b7_0_5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0f4ee3fb56_1_3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20f4ee3fb56_1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0f5a7652b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0f5a7652b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0f4ee3fb56_1_3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20f4ee3fb56_1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0f4ee3fb56_1_3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20f4ee3fb56_1_3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0f4ee3fb56_1_3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20f4ee3fb56_1_3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0f5a7652b7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20f5a7652b7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0f5a7652b7_0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20f5a7652b7_0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0f5a7652b7_0_4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20f5a7652b7_0_4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0f5a7652b7_0_4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20f5a7652b7_0_4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0f5a7652b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0f5a7652b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0f4ee3fb56_1_4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20f4ee3fb56_1_4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0f5a7652b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0f5a7652b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0f5a7652b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0f5a7652b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0f4ee449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20f4ee449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4784320c2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04784320c2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f5a7652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f5a7652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f4ee3fb56_1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0f4ee3fb56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f5a7652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0f5a7652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f4ee3fb56_1_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0f4ee3fb56_1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06</a:t>
            </a:r>
            <a:endParaRPr sz="1100"/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Sequence Types, Strings, Tuples, Lists!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9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150" y="568875"/>
            <a:ext cx="5534125" cy="3687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String</a:t>
            </a:r>
            <a:endParaRPr sz="6780"/>
          </a:p>
        </p:txBody>
      </p:sp>
      <p:sp>
        <p:nvSpPr>
          <p:cNvPr id="198" name="Google Shape;198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deeper look into string representation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Strings</a:t>
            </a:r>
            <a:endParaRPr/>
          </a:p>
        </p:txBody>
      </p:sp>
      <p:sp>
        <p:nvSpPr>
          <p:cNvPr id="204" name="Google Shape;204;p39"/>
          <p:cNvSpPr txBox="1"/>
          <p:nvPr>
            <p:ph idx="1" type="body"/>
          </p:nvPr>
        </p:nvSpPr>
        <p:spPr>
          <a:xfrm>
            <a:off x="387900" y="1116950"/>
            <a:ext cx="4188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Strings store a many different letters together, in a specific order.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string "hello" is different from "hlloe" so the order here is obviously important</a:t>
            </a:r>
            <a:endParaRPr sz="2400"/>
          </a:p>
        </p:txBody>
      </p:sp>
      <p:sp>
        <p:nvSpPr>
          <p:cNvPr id="205" name="Google Shape;205;p39"/>
          <p:cNvSpPr/>
          <p:nvPr/>
        </p:nvSpPr>
        <p:spPr>
          <a:xfrm>
            <a:off x="4772609" y="1541206"/>
            <a:ext cx="9483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Greeting</a:t>
            </a:r>
            <a:endParaRPr sz="1100"/>
          </a:p>
        </p:txBody>
      </p:sp>
      <p:sp>
        <p:nvSpPr>
          <p:cNvPr id="206" name="Google Shape;206;p39"/>
          <p:cNvSpPr/>
          <p:nvPr/>
        </p:nvSpPr>
        <p:spPr>
          <a:xfrm>
            <a:off x="5720870" y="1541206"/>
            <a:ext cx="4734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str</a:t>
            </a:r>
            <a:endParaRPr sz="1100"/>
          </a:p>
        </p:txBody>
      </p:sp>
      <p:sp>
        <p:nvSpPr>
          <p:cNvPr id="207" name="Google Shape;207;p39"/>
          <p:cNvSpPr/>
          <p:nvPr/>
        </p:nvSpPr>
        <p:spPr>
          <a:xfrm>
            <a:off x="6275440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</a:t>
            </a:r>
            <a:endParaRPr sz="1100"/>
          </a:p>
        </p:txBody>
      </p:sp>
      <p:sp>
        <p:nvSpPr>
          <p:cNvPr id="208" name="Google Shape;208;p39"/>
          <p:cNvSpPr/>
          <p:nvPr/>
        </p:nvSpPr>
        <p:spPr>
          <a:xfrm>
            <a:off x="66294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09" name="Google Shape;209;p39"/>
          <p:cNvSpPr/>
          <p:nvPr/>
        </p:nvSpPr>
        <p:spPr>
          <a:xfrm>
            <a:off x="73152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10" name="Google Shape;210;p39"/>
          <p:cNvSpPr/>
          <p:nvPr/>
        </p:nvSpPr>
        <p:spPr>
          <a:xfrm>
            <a:off x="6961241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11" name="Google Shape;211;p39"/>
          <p:cNvSpPr/>
          <p:nvPr/>
        </p:nvSpPr>
        <p:spPr>
          <a:xfrm>
            <a:off x="7669164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Strings</a:t>
            </a:r>
            <a:endParaRPr/>
          </a:p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387900" y="1116950"/>
            <a:ext cx="41841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Strings store a many different letters together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letter in a string has an </a:t>
            </a:r>
            <a:r>
              <a:rPr b="1" lang="en" sz="2400">
                <a:solidFill>
                  <a:schemeClr val="accent6"/>
                </a:solidFill>
              </a:rPr>
              <a:t>index</a:t>
            </a:r>
            <a:r>
              <a:rPr lang="en" sz="2400"/>
              <a:t>: a unique number assigned </a:t>
            </a:r>
            <a:r>
              <a:rPr lang="en" sz="2400"/>
              <a:t>sequentially</a:t>
            </a:r>
            <a:r>
              <a:rPr lang="en" sz="2400"/>
              <a:t> to each position, starting at 0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Other languages start their indices at 1 </a:t>
            </a:r>
            <a:r>
              <a:rPr lang="en" sz="2400"/>
              <a:t>(R)</a:t>
            </a:r>
            <a:r>
              <a:rPr lang="en" sz="2400"/>
              <a:t>, but most are </a:t>
            </a:r>
            <a:r>
              <a:rPr b="1" lang="en" sz="2400">
                <a:solidFill>
                  <a:schemeClr val="accent6"/>
                </a:solidFill>
              </a:rPr>
              <a:t>zero-indexed 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218" name="Google Shape;218;p40"/>
          <p:cNvSpPr/>
          <p:nvPr/>
        </p:nvSpPr>
        <p:spPr>
          <a:xfrm>
            <a:off x="4772609" y="1541206"/>
            <a:ext cx="9483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Greeting</a:t>
            </a:r>
            <a:endParaRPr sz="1100"/>
          </a:p>
        </p:txBody>
      </p:sp>
      <p:sp>
        <p:nvSpPr>
          <p:cNvPr id="219" name="Google Shape;219;p40"/>
          <p:cNvSpPr/>
          <p:nvPr/>
        </p:nvSpPr>
        <p:spPr>
          <a:xfrm>
            <a:off x="5720870" y="1541206"/>
            <a:ext cx="4734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str</a:t>
            </a:r>
            <a:endParaRPr sz="1100"/>
          </a:p>
        </p:txBody>
      </p:sp>
      <p:sp>
        <p:nvSpPr>
          <p:cNvPr id="220" name="Google Shape;220;p40"/>
          <p:cNvSpPr/>
          <p:nvPr/>
        </p:nvSpPr>
        <p:spPr>
          <a:xfrm>
            <a:off x="6275440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</a:t>
            </a:r>
            <a:endParaRPr sz="1100"/>
          </a:p>
        </p:txBody>
      </p:sp>
      <p:sp>
        <p:nvSpPr>
          <p:cNvPr id="221" name="Google Shape;221;p40"/>
          <p:cNvSpPr/>
          <p:nvPr/>
        </p:nvSpPr>
        <p:spPr>
          <a:xfrm>
            <a:off x="66294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22" name="Google Shape;222;p40"/>
          <p:cNvSpPr/>
          <p:nvPr/>
        </p:nvSpPr>
        <p:spPr>
          <a:xfrm>
            <a:off x="73152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23" name="Google Shape;223;p40"/>
          <p:cNvSpPr/>
          <p:nvPr/>
        </p:nvSpPr>
        <p:spPr>
          <a:xfrm>
            <a:off x="6961241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24" name="Google Shape;224;p40"/>
          <p:cNvSpPr/>
          <p:nvPr/>
        </p:nvSpPr>
        <p:spPr>
          <a:xfrm>
            <a:off x="7669164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</a:t>
            </a:r>
            <a:endParaRPr sz="1100"/>
          </a:p>
        </p:txBody>
      </p:sp>
      <p:sp>
        <p:nvSpPr>
          <p:cNvPr id="225" name="Google Shape;225;p40"/>
          <p:cNvSpPr/>
          <p:nvPr/>
        </p:nvSpPr>
        <p:spPr>
          <a:xfrm>
            <a:off x="6275440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26" name="Google Shape;226;p40"/>
          <p:cNvSpPr/>
          <p:nvPr/>
        </p:nvSpPr>
        <p:spPr>
          <a:xfrm>
            <a:off x="6629402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27" name="Google Shape;227;p40"/>
          <p:cNvSpPr/>
          <p:nvPr/>
        </p:nvSpPr>
        <p:spPr>
          <a:xfrm>
            <a:off x="7315202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28" name="Google Shape;228;p40"/>
          <p:cNvSpPr/>
          <p:nvPr/>
        </p:nvSpPr>
        <p:spPr>
          <a:xfrm>
            <a:off x="6961241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29" name="Google Shape;229;p40"/>
          <p:cNvSpPr/>
          <p:nvPr/>
        </p:nvSpPr>
        <p:spPr>
          <a:xfrm>
            <a:off x="7669164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Strings</a:t>
            </a:r>
            <a:endParaRPr/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87900" y="1116950"/>
            <a:ext cx="438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use the indexing operator: </a:t>
            </a:r>
            <a:r>
              <a:rPr b="1" lang="en" sz="2400">
                <a:solidFill>
                  <a:schemeClr val="accent6"/>
                </a:solidFill>
              </a:rPr>
              <a:t>[ ]</a:t>
            </a:r>
            <a:r>
              <a:rPr lang="en" sz="2400"/>
              <a:t> with the index inside to get the letter at the index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</p:txBody>
      </p:sp>
      <p:sp>
        <p:nvSpPr>
          <p:cNvPr id="236" name="Google Shape;236;p41"/>
          <p:cNvSpPr txBox="1"/>
          <p:nvPr/>
        </p:nvSpPr>
        <p:spPr>
          <a:xfrm>
            <a:off x="2920175" y="2585900"/>
            <a:ext cx="27720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</p:txBody>
      </p:sp>
      <p:sp>
        <p:nvSpPr>
          <p:cNvPr id="237" name="Google Shape;237;p41"/>
          <p:cNvSpPr txBox="1"/>
          <p:nvPr/>
        </p:nvSpPr>
        <p:spPr>
          <a:xfrm>
            <a:off x="5847814" y="2724362"/>
            <a:ext cx="2175300" cy="117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H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l</a:t>
            </a:r>
            <a:endParaRPr sz="1100"/>
          </a:p>
        </p:txBody>
      </p:sp>
      <p:sp>
        <p:nvSpPr>
          <p:cNvPr id="238" name="Google Shape;238;p41"/>
          <p:cNvSpPr/>
          <p:nvPr/>
        </p:nvSpPr>
        <p:spPr>
          <a:xfrm>
            <a:off x="4772609" y="1541206"/>
            <a:ext cx="9483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Greeting</a:t>
            </a:r>
            <a:endParaRPr sz="1100"/>
          </a:p>
        </p:txBody>
      </p:sp>
      <p:sp>
        <p:nvSpPr>
          <p:cNvPr id="239" name="Google Shape;239;p41"/>
          <p:cNvSpPr/>
          <p:nvPr/>
        </p:nvSpPr>
        <p:spPr>
          <a:xfrm>
            <a:off x="5720870" y="1541206"/>
            <a:ext cx="4734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str</a:t>
            </a:r>
            <a:endParaRPr sz="1100"/>
          </a:p>
        </p:txBody>
      </p:sp>
      <p:sp>
        <p:nvSpPr>
          <p:cNvPr id="240" name="Google Shape;240;p41"/>
          <p:cNvSpPr/>
          <p:nvPr/>
        </p:nvSpPr>
        <p:spPr>
          <a:xfrm>
            <a:off x="6275440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</a:t>
            </a:r>
            <a:endParaRPr sz="1100"/>
          </a:p>
        </p:txBody>
      </p:sp>
      <p:sp>
        <p:nvSpPr>
          <p:cNvPr id="241" name="Google Shape;241;p41"/>
          <p:cNvSpPr/>
          <p:nvPr/>
        </p:nvSpPr>
        <p:spPr>
          <a:xfrm>
            <a:off x="66294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42" name="Google Shape;242;p41"/>
          <p:cNvSpPr/>
          <p:nvPr/>
        </p:nvSpPr>
        <p:spPr>
          <a:xfrm>
            <a:off x="73152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43" name="Google Shape;243;p41"/>
          <p:cNvSpPr/>
          <p:nvPr/>
        </p:nvSpPr>
        <p:spPr>
          <a:xfrm>
            <a:off x="6961241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44" name="Google Shape;244;p41"/>
          <p:cNvSpPr/>
          <p:nvPr/>
        </p:nvSpPr>
        <p:spPr>
          <a:xfrm>
            <a:off x="7669164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</a:t>
            </a:r>
            <a:endParaRPr sz="1100"/>
          </a:p>
        </p:txBody>
      </p:sp>
      <p:sp>
        <p:nvSpPr>
          <p:cNvPr id="245" name="Google Shape;245;p41"/>
          <p:cNvSpPr/>
          <p:nvPr/>
        </p:nvSpPr>
        <p:spPr>
          <a:xfrm>
            <a:off x="6275440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46" name="Google Shape;246;p41"/>
          <p:cNvSpPr/>
          <p:nvPr/>
        </p:nvSpPr>
        <p:spPr>
          <a:xfrm>
            <a:off x="6629402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47" name="Google Shape;247;p41"/>
          <p:cNvSpPr/>
          <p:nvPr/>
        </p:nvSpPr>
        <p:spPr>
          <a:xfrm>
            <a:off x="7315202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48" name="Google Shape;248;p41"/>
          <p:cNvSpPr/>
          <p:nvPr/>
        </p:nvSpPr>
        <p:spPr>
          <a:xfrm>
            <a:off x="6961241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49" name="Google Shape;249;p41"/>
          <p:cNvSpPr/>
          <p:nvPr/>
        </p:nvSpPr>
        <p:spPr>
          <a:xfrm>
            <a:off x="7669164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Strings</a:t>
            </a:r>
            <a:endParaRPr/>
          </a:p>
        </p:txBody>
      </p:sp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387900" y="1116950"/>
            <a:ext cx="438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use the </a:t>
            </a:r>
            <a:r>
              <a:rPr b="1" lang="en" sz="2400">
                <a:solidFill>
                  <a:schemeClr val="accent6"/>
                </a:solidFill>
              </a:rPr>
              <a:t>len()</a:t>
            </a:r>
            <a:r>
              <a:rPr lang="en" sz="2400"/>
              <a:t> method to get the length of the string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</p:txBody>
      </p:sp>
      <p:sp>
        <p:nvSpPr>
          <p:cNvPr id="256" name="Google Shape;256;p42"/>
          <p:cNvSpPr/>
          <p:nvPr/>
        </p:nvSpPr>
        <p:spPr>
          <a:xfrm>
            <a:off x="4772609" y="1541206"/>
            <a:ext cx="9483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Greeting</a:t>
            </a:r>
            <a:endParaRPr sz="1100"/>
          </a:p>
        </p:txBody>
      </p:sp>
      <p:sp>
        <p:nvSpPr>
          <p:cNvPr id="257" name="Google Shape;257;p42"/>
          <p:cNvSpPr/>
          <p:nvPr/>
        </p:nvSpPr>
        <p:spPr>
          <a:xfrm>
            <a:off x="5720870" y="1541206"/>
            <a:ext cx="4734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str</a:t>
            </a:r>
            <a:endParaRPr sz="1100"/>
          </a:p>
        </p:txBody>
      </p:sp>
      <p:sp>
        <p:nvSpPr>
          <p:cNvPr id="258" name="Google Shape;258;p42"/>
          <p:cNvSpPr/>
          <p:nvPr/>
        </p:nvSpPr>
        <p:spPr>
          <a:xfrm>
            <a:off x="6275440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</a:t>
            </a:r>
            <a:endParaRPr sz="1100"/>
          </a:p>
        </p:txBody>
      </p:sp>
      <p:sp>
        <p:nvSpPr>
          <p:cNvPr id="259" name="Google Shape;259;p42"/>
          <p:cNvSpPr/>
          <p:nvPr/>
        </p:nvSpPr>
        <p:spPr>
          <a:xfrm>
            <a:off x="66294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60" name="Google Shape;260;p42"/>
          <p:cNvSpPr/>
          <p:nvPr/>
        </p:nvSpPr>
        <p:spPr>
          <a:xfrm>
            <a:off x="7315202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61" name="Google Shape;261;p42"/>
          <p:cNvSpPr/>
          <p:nvPr/>
        </p:nvSpPr>
        <p:spPr>
          <a:xfrm>
            <a:off x="6961241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</a:t>
            </a:r>
            <a:endParaRPr sz="1100"/>
          </a:p>
        </p:txBody>
      </p:sp>
      <p:sp>
        <p:nvSpPr>
          <p:cNvPr id="262" name="Google Shape;262;p42"/>
          <p:cNvSpPr/>
          <p:nvPr/>
        </p:nvSpPr>
        <p:spPr>
          <a:xfrm>
            <a:off x="7669164" y="1541206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</a:t>
            </a:r>
            <a:endParaRPr sz="1100"/>
          </a:p>
        </p:txBody>
      </p:sp>
      <p:sp>
        <p:nvSpPr>
          <p:cNvPr id="263" name="Google Shape;263;p42"/>
          <p:cNvSpPr/>
          <p:nvPr/>
        </p:nvSpPr>
        <p:spPr>
          <a:xfrm>
            <a:off x="6275440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64" name="Google Shape;264;p42"/>
          <p:cNvSpPr/>
          <p:nvPr/>
        </p:nvSpPr>
        <p:spPr>
          <a:xfrm>
            <a:off x="6629402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65" name="Google Shape;265;p42"/>
          <p:cNvSpPr/>
          <p:nvPr/>
        </p:nvSpPr>
        <p:spPr>
          <a:xfrm>
            <a:off x="7315202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66" name="Google Shape;266;p42"/>
          <p:cNvSpPr/>
          <p:nvPr/>
        </p:nvSpPr>
        <p:spPr>
          <a:xfrm>
            <a:off x="6961241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67" name="Google Shape;267;p42"/>
          <p:cNvSpPr/>
          <p:nvPr/>
        </p:nvSpPr>
        <p:spPr>
          <a:xfrm>
            <a:off x="7669164" y="1209367"/>
            <a:ext cx="354000" cy="33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268" name="Google Shape;268;p42"/>
          <p:cNvSpPr txBox="1"/>
          <p:nvPr/>
        </p:nvSpPr>
        <p:spPr>
          <a:xfrm>
            <a:off x="2920175" y="2585900"/>
            <a:ext cx="2772000" cy="1731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269" name="Google Shape;269;p42"/>
          <p:cNvSpPr txBox="1"/>
          <p:nvPr/>
        </p:nvSpPr>
        <p:spPr>
          <a:xfrm>
            <a:off x="5847814" y="2724362"/>
            <a:ext cx="2175300" cy="145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H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5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Unifying Descriptions</a:t>
            </a:r>
            <a:endParaRPr/>
          </a:p>
        </p:txBody>
      </p:sp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387900" y="925700"/>
            <a:ext cx="83682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Depending on where you grew up, went to school, or </a:t>
            </a:r>
            <a:r>
              <a:rPr lang="en"/>
              <a:t>learned</a:t>
            </a:r>
            <a:r>
              <a:rPr lang="en"/>
              <a:t> english, you'll probably have different words for these characters: ( ), { }, [ ]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Here at UMass among the mathematics and CS departments have the following convention: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( ) are called </a:t>
            </a:r>
            <a:r>
              <a:rPr b="1" lang="en" sz="1600">
                <a:solidFill>
                  <a:schemeClr val="accent6"/>
                </a:solidFill>
              </a:rPr>
              <a:t>parentheses</a:t>
            </a:r>
            <a:endParaRPr b="1" sz="1600">
              <a:solidFill>
                <a:schemeClr val="accent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[ ] are called </a:t>
            </a:r>
            <a:r>
              <a:rPr b="1" lang="en" sz="1600">
                <a:solidFill>
                  <a:schemeClr val="accent6"/>
                </a:solidFill>
              </a:rPr>
              <a:t>brackets </a:t>
            </a:r>
            <a:r>
              <a:rPr lang="en" sz="1600"/>
              <a:t>(or square brackets)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{ } are called </a:t>
            </a:r>
            <a:r>
              <a:rPr b="1" lang="en" sz="1600">
                <a:solidFill>
                  <a:schemeClr val="accent6"/>
                </a:solidFill>
              </a:rPr>
              <a:t>curly braces</a:t>
            </a:r>
            <a:r>
              <a:rPr lang="en" sz="1600"/>
              <a:t> (or fancy brackets/just braces)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Tuple</a:t>
            </a:r>
            <a:endParaRPr sz="6780"/>
          </a:p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Values </a:t>
            </a:r>
            <a:r>
              <a:rPr lang="en"/>
              <a:t>immutably</a:t>
            </a:r>
            <a:r>
              <a:rPr lang="en"/>
              <a:t> linked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Tuples </a:t>
            </a:r>
            <a:endParaRPr/>
          </a:p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387900" y="925700"/>
            <a:ext cx="41886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if you want to store multiple values in one variable, but not all the values are letters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Tuples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let you do this!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values surrounded by parenthesis, with commas separating them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Tuples </a:t>
            </a:r>
            <a:endParaRPr/>
          </a:p>
        </p:txBody>
      </p:sp>
      <p:sp>
        <p:nvSpPr>
          <p:cNvPr id="293" name="Google Shape;293;p46"/>
          <p:cNvSpPr txBox="1"/>
          <p:nvPr>
            <p:ph idx="1" type="body"/>
          </p:nvPr>
        </p:nvSpPr>
        <p:spPr>
          <a:xfrm>
            <a:off x="387900" y="925700"/>
            <a:ext cx="41886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if you want to store multiple values in one variable, but not all the values are letters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Tuples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let you do this!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values surrounded by parenthesis, with commas separating them</a:t>
            </a:r>
            <a:endParaRPr/>
          </a:p>
        </p:txBody>
      </p:sp>
      <p:sp>
        <p:nvSpPr>
          <p:cNvPr id="294" name="Google Shape;294;p46"/>
          <p:cNvSpPr txBox="1"/>
          <p:nvPr/>
        </p:nvSpPr>
        <p:spPr>
          <a:xfrm>
            <a:off x="4837472" y="1165123"/>
            <a:ext cx="4037400" cy="808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15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Tuples </a:t>
            </a:r>
            <a:endParaRPr/>
          </a:p>
        </p:txBody>
      </p:sp>
      <p:sp>
        <p:nvSpPr>
          <p:cNvPr id="300" name="Google Shape;300;p47"/>
          <p:cNvSpPr txBox="1"/>
          <p:nvPr>
            <p:ph idx="1" type="body"/>
          </p:nvPr>
        </p:nvSpPr>
        <p:spPr>
          <a:xfrm>
            <a:off x="387900" y="1077175"/>
            <a:ext cx="41886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Tuples can contain different data types, not only one at a time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4837472" y="1165123"/>
            <a:ext cx="4037400" cy="1177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15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18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'one'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Sequence Data types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Why important, what are they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String, Tuple, and List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What’s the difference? What is indexing?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Methods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is a method? 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Make a shopping list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A program for shopping lists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7" name="Google Shape;147;p30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Tuples </a:t>
            </a:r>
            <a:endParaRPr/>
          </a:p>
        </p:txBody>
      </p:sp>
      <p:sp>
        <p:nvSpPr>
          <p:cNvPr id="307" name="Google Shape;307;p48"/>
          <p:cNvSpPr txBox="1"/>
          <p:nvPr>
            <p:ph idx="1" type="body"/>
          </p:nvPr>
        </p:nvSpPr>
        <p:spPr>
          <a:xfrm>
            <a:off x="387900" y="1116950"/>
            <a:ext cx="4161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value is a tuple stores a </a:t>
            </a:r>
            <a:r>
              <a:rPr b="1" lang="en" sz="2400">
                <a:solidFill>
                  <a:schemeClr val="accent6"/>
                </a:solidFill>
              </a:rPr>
              <a:t>reference </a:t>
            </a:r>
            <a:r>
              <a:rPr lang="en" sz="2400"/>
              <a:t>to the value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08" name="Google Shape;308;p48"/>
          <p:cNvSpPr/>
          <p:nvPr/>
        </p:nvSpPr>
        <p:spPr>
          <a:xfrm>
            <a:off x="4896464" y="2160639"/>
            <a:ext cx="3392129" cy="2580968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9" name="Google Shape;309;p48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0" name="Google Shape;310;p48"/>
          <p:cNvGraphicFramePr/>
          <p:nvPr/>
        </p:nvGraphicFramePr>
        <p:xfrm>
          <a:off x="5390684" y="4008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342900"/>
                <a:gridCol w="342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1" name="Google Shape;311;p48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2" name="Google Shape;312;p48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13" name="Google Shape;313;p48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4" name="Google Shape;314;p48"/>
          <p:cNvSpPr txBox="1"/>
          <p:nvPr/>
        </p:nvSpPr>
        <p:spPr>
          <a:xfrm>
            <a:off x="4837472" y="1165123"/>
            <a:ext cx="4037400" cy="438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'one'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48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6" name="Google Shape;316;p48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Tuples </a:t>
            </a:r>
            <a:endParaRPr/>
          </a:p>
        </p:txBody>
      </p:sp>
      <p:sp>
        <p:nvSpPr>
          <p:cNvPr id="322" name="Google Shape;322;p49"/>
          <p:cNvSpPr txBox="1"/>
          <p:nvPr>
            <p:ph idx="1" type="body"/>
          </p:nvPr>
        </p:nvSpPr>
        <p:spPr>
          <a:xfrm>
            <a:off x="387900" y="1116950"/>
            <a:ext cx="4179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Tuples can also be indexed with the indexing operator, and you can get the length</a:t>
            </a:r>
            <a:endParaRPr/>
          </a:p>
        </p:txBody>
      </p:sp>
      <p:sp>
        <p:nvSpPr>
          <p:cNvPr id="323" name="Google Shape;323;p49"/>
          <p:cNvSpPr txBox="1"/>
          <p:nvPr/>
        </p:nvSpPr>
        <p:spPr>
          <a:xfrm>
            <a:off x="173386" y="3168938"/>
            <a:ext cx="2177519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324" name="Google Shape;324;p49"/>
          <p:cNvSpPr txBox="1"/>
          <p:nvPr/>
        </p:nvSpPr>
        <p:spPr>
          <a:xfrm>
            <a:off x="2593768" y="2891939"/>
            <a:ext cx="2175387" cy="11772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1.0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3</a:t>
            </a:r>
            <a:endParaRPr sz="1100"/>
          </a:p>
        </p:txBody>
      </p:sp>
      <p:sp>
        <p:nvSpPr>
          <p:cNvPr id="325" name="Google Shape;325;p49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6" name="Google Shape;326;p49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" name="Google Shape;327;p49"/>
          <p:cNvGraphicFramePr/>
          <p:nvPr/>
        </p:nvGraphicFramePr>
        <p:xfrm>
          <a:off x="5390684" y="4008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342900"/>
                <a:gridCol w="342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8" name="Google Shape;328;p49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9" name="Google Shape;329;p49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30" name="Google Shape;330;p49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1" name="Google Shape;331;p49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2" name="Google Shape;332;p49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3" name="Google Shape;333;p49"/>
          <p:cNvSpPr txBox="1"/>
          <p:nvPr/>
        </p:nvSpPr>
        <p:spPr>
          <a:xfrm>
            <a:off x="4837472" y="1165123"/>
            <a:ext cx="4037400" cy="438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'one'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Tuples </a:t>
            </a:r>
            <a:endParaRPr/>
          </a:p>
        </p:txBody>
      </p:sp>
      <p:sp>
        <p:nvSpPr>
          <p:cNvPr id="339" name="Google Shape;339;p50"/>
          <p:cNvSpPr txBox="1"/>
          <p:nvPr>
            <p:ph idx="1" type="body"/>
          </p:nvPr>
        </p:nvSpPr>
        <p:spPr>
          <a:xfrm>
            <a:off x="387900" y="967963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With a tuple, once it's created the items can no longer be modified. Tuples are called </a:t>
            </a:r>
            <a:r>
              <a:rPr b="1" lang="en" sz="2400">
                <a:solidFill>
                  <a:schemeClr val="accent6"/>
                </a:solidFill>
              </a:rPr>
              <a:t>immutable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br>
              <a:rPr lang="en" sz="2400"/>
            </a:br>
            <a:r>
              <a:rPr lang="en" sz="2400"/>
              <a:t>Strings are also immutable.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340" name="Google Shape;340;p50"/>
          <p:cNvSpPr txBox="1"/>
          <p:nvPr/>
        </p:nvSpPr>
        <p:spPr>
          <a:xfrm>
            <a:off x="3986888" y="3519475"/>
            <a:ext cx="1654200" cy="900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9865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hi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'h'</a:t>
            </a:r>
            <a:endParaRPr sz="1800">
              <a:solidFill>
                <a:srgbClr val="09865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50"/>
          <p:cNvSpPr txBox="1"/>
          <p:nvPr/>
        </p:nvSpPr>
        <p:spPr>
          <a:xfrm>
            <a:off x="178986" y="3349177"/>
            <a:ext cx="3744600" cy="130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TypeError: 'tuple' object does not support item assignment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TypeError: 'str' object does not support item assignment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50"/>
          <p:cNvSpPr/>
          <p:nvPr/>
        </p:nvSpPr>
        <p:spPr>
          <a:xfrm>
            <a:off x="5704389" y="1794064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3" name="Google Shape;343;p50"/>
          <p:cNvGraphicFramePr/>
          <p:nvPr/>
        </p:nvGraphicFramePr>
        <p:xfrm>
          <a:off x="6603453" y="280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4" name="Google Shape;344;p50"/>
          <p:cNvGraphicFramePr/>
          <p:nvPr/>
        </p:nvGraphicFramePr>
        <p:xfrm>
          <a:off x="6198609" y="36414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342900"/>
                <a:gridCol w="342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5" name="Google Shape;345;p50"/>
          <p:cNvGraphicFramePr/>
          <p:nvPr/>
        </p:nvGraphicFramePr>
        <p:xfrm>
          <a:off x="7554518" y="36158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6" name="Google Shape;346;p50"/>
          <p:cNvGraphicFramePr/>
          <p:nvPr/>
        </p:nvGraphicFramePr>
        <p:xfrm>
          <a:off x="6884409" y="21863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47" name="Google Shape;347;p50"/>
          <p:cNvCxnSpPr/>
          <p:nvPr/>
        </p:nvCxnSpPr>
        <p:spPr>
          <a:xfrm flipH="1">
            <a:off x="6550475" y="3085375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8" name="Google Shape;348;p50"/>
          <p:cNvCxnSpPr/>
          <p:nvPr/>
        </p:nvCxnSpPr>
        <p:spPr>
          <a:xfrm>
            <a:off x="7748550" y="3094550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9" name="Google Shape;349;p50"/>
          <p:cNvCxnSpPr/>
          <p:nvPr/>
        </p:nvCxnSpPr>
        <p:spPr>
          <a:xfrm rot="10800000">
            <a:off x="7386025" y="2493325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0" name="Google Shape;350;p50"/>
          <p:cNvSpPr txBox="1"/>
          <p:nvPr/>
        </p:nvSpPr>
        <p:spPr>
          <a:xfrm>
            <a:off x="4837472" y="1165123"/>
            <a:ext cx="4037400" cy="4386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'one'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Lists</a:t>
            </a:r>
            <a:endParaRPr sz="6780"/>
          </a:p>
        </p:txBody>
      </p:sp>
      <p:sp>
        <p:nvSpPr>
          <p:cNvPr id="356" name="Google Shape;356;p5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Python's bread and butter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200">
                <a:solidFill>
                  <a:schemeClr val="accent6"/>
                </a:solidFill>
              </a:rPr>
              <a:t>Lists </a:t>
            </a:r>
            <a:r>
              <a:rPr lang="en" sz="2200"/>
              <a:t>are like tuples, but you can modify their contents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Lists are values surrounded by square brackets, with commas separating them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Difference from tuples: </a:t>
            </a:r>
            <a:br>
              <a:rPr lang="en" sz="2200"/>
            </a:br>
            <a:r>
              <a:rPr lang="en" sz="2200"/>
              <a:t>tuples use ( ), while lists use [ ]</a:t>
            </a:r>
            <a:endParaRPr sz="1600"/>
          </a:p>
        </p:txBody>
      </p:sp>
      <p:sp>
        <p:nvSpPr>
          <p:cNvPr id="363" name="Google Shape;363;p52"/>
          <p:cNvSpPr txBox="1"/>
          <p:nvPr/>
        </p:nvSpPr>
        <p:spPr>
          <a:xfrm>
            <a:off x="4837472" y="1165123"/>
            <a:ext cx="3528850" cy="438581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4" name="Google Shape;364;p52"/>
          <p:cNvSpPr txBox="1"/>
          <p:nvPr/>
        </p:nvSpPr>
        <p:spPr>
          <a:xfrm>
            <a:off x="6135329" y="347322"/>
            <a:ext cx="2153264" cy="6232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parenthesis, now square brackets</a:t>
            </a:r>
            <a:endParaRPr sz="1100"/>
          </a:p>
        </p:txBody>
      </p:sp>
      <p:sp>
        <p:nvSpPr>
          <p:cNvPr id="365" name="Google Shape;365;p52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6" name="Google Shape;366;p52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7" name="Google Shape;367;p52"/>
          <p:cNvGraphicFramePr/>
          <p:nvPr/>
        </p:nvGraphicFramePr>
        <p:xfrm>
          <a:off x="5390684" y="4008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342900"/>
                <a:gridCol w="342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8" name="Google Shape;368;p52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9" name="Google Shape;369;p52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70" name="Google Shape;370;p52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1" name="Google Shape;371;p52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2" name="Google Shape;372;p52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52"/>
          <p:cNvCxnSpPr/>
          <p:nvPr/>
        </p:nvCxnSpPr>
        <p:spPr>
          <a:xfrm flipH="1">
            <a:off x="6167741" y="977489"/>
            <a:ext cx="181440" cy="257371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4" name="Google Shape;374;p52"/>
          <p:cNvCxnSpPr/>
          <p:nvPr/>
        </p:nvCxnSpPr>
        <p:spPr>
          <a:xfrm>
            <a:off x="7915780" y="1007125"/>
            <a:ext cx="190838" cy="226023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380" name="Google Shape;380;p53"/>
          <p:cNvSpPr txBox="1"/>
          <p:nvPr>
            <p:ph idx="1" type="body"/>
          </p:nvPr>
        </p:nvSpPr>
        <p:spPr>
          <a:xfrm>
            <a:off x="387900" y="1116950"/>
            <a:ext cx="4197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Lists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can be indexed, and you can get the length with len()</a:t>
            </a:r>
            <a:endParaRPr/>
          </a:p>
        </p:txBody>
      </p:sp>
      <p:sp>
        <p:nvSpPr>
          <p:cNvPr id="381" name="Google Shape;381;p53"/>
          <p:cNvSpPr txBox="1"/>
          <p:nvPr/>
        </p:nvSpPr>
        <p:spPr>
          <a:xfrm>
            <a:off x="173386" y="3168938"/>
            <a:ext cx="2177519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382" name="Google Shape;382;p53"/>
          <p:cNvSpPr txBox="1"/>
          <p:nvPr/>
        </p:nvSpPr>
        <p:spPr>
          <a:xfrm>
            <a:off x="2593768" y="2891939"/>
            <a:ext cx="2175387" cy="11772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1.0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3</a:t>
            </a:r>
            <a:endParaRPr sz="1100"/>
          </a:p>
        </p:txBody>
      </p:sp>
      <p:sp>
        <p:nvSpPr>
          <p:cNvPr id="383" name="Google Shape;383;p53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4" name="Google Shape;384;p53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5" name="Google Shape;385;p53"/>
          <p:cNvGraphicFramePr/>
          <p:nvPr/>
        </p:nvGraphicFramePr>
        <p:xfrm>
          <a:off x="5390684" y="4008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342900"/>
                <a:gridCol w="342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6" name="Google Shape;386;p53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7" name="Google Shape;387;p53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88" name="Google Shape;388;p53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9" name="Google Shape;389;p53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0" name="Google Shape;390;p53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1" name="Google Shape;391;p53"/>
          <p:cNvSpPr txBox="1"/>
          <p:nvPr/>
        </p:nvSpPr>
        <p:spPr>
          <a:xfrm>
            <a:off x="4837472" y="1165123"/>
            <a:ext cx="3528900" cy="4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4"/>
          <p:cNvSpPr txBox="1"/>
          <p:nvPr>
            <p:ph idx="1" type="body"/>
          </p:nvPr>
        </p:nvSpPr>
        <p:spPr>
          <a:xfrm>
            <a:off x="387900" y="1002175"/>
            <a:ext cx="42024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Lists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can also be modified.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</a:t>
            </a:r>
            <a:r>
              <a:rPr b="1" lang="en" sz="2400">
                <a:solidFill>
                  <a:schemeClr val="accent6"/>
                </a:solidFill>
              </a:rPr>
              <a:t>mutable</a:t>
            </a:r>
            <a:r>
              <a:rPr lang="en" sz="2400"/>
              <a:t>.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397" name="Google Shape;397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398" name="Google Shape;398;p54"/>
          <p:cNvSpPr txBox="1"/>
          <p:nvPr/>
        </p:nvSpPr>
        <p:spPr>
          <a:xfrm>
            <a:off x="673970" y="2083328"/>
            <a:ext cx="20502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'two'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99" name="Google Shape;399;p54"/>
          <p:cNvSpPr/>
          <p:nvPr/>
        </p:nvSpPr>
        <p:spPr>
          <a:xfrm>
            <a:off x="387909" y="199660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4"/>
          <p:cNvSpPr txBox="1"/>
          <p:nvPr/>
        </p:nvSpPr>
        <p:spPr>
          <a:xfrm>
            <a:off x="1544169" y="3730091"/>
            <a:ext cx="244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401" name="Google Shape;401;p54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2" name="Google Shape;402;p54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3" name="Google Shape;403;p54"/>
          <p:cNvGraphicFramePr/>
          <p:nvPr/>
        </p:nvGraphicFramePr>
        <p:xfrm>
          <a:off x="5390684" y="4008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342900"/>
                <a:gridCol w="3429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4" name="Google Shape;404;p54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5" name="Google Shape;405;p54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06" name="Google Shape;406;p54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7" name="Google Shape;407;p54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8" name="Google Shape;408;p54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9" name="Google Shape;409;p54"/>
          <p:cNvSpPr txBox="1"/>
          <p:nvPr/>
        </p:nvSpPr>
        <p:spPr>
          <a:xfrm>
            <a:off x="4837472" y="1165123"/>
            <a:ext cx="3528900" cy="4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415" name="Google Shape;415;p55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6" name="Google Shape;416;p55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7" name="Google Shape;417;p55"/>
          <p:cNvGraphicFramePr/>
          <p:nvPr/>
        </p:nvGraphicFramePr>
        <p:xfrm>
          <a:off x="5191059" y="4041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65775"/>
                <a:gridCol w="389025"/>
              </a:tblGrid>
              <a:tr h="29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8" name="Google Shape;418;p55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9" name="Google Shape;419;p55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20" name="Google Shape;420;p55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1" name="Google Shape;421;p55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2" name="Google Shape;422;p55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3" name="Google Shape;423;p55"/>
          <p:cNvSpPr txBox="1"/>
          <p:nvPr/>
        </p:nvSpPr>
        <p:spPr>
          <a:xfrm>
            <a:off x="4837472" y="1165123"/>
            <a:ext cx="3528900" cy="4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55"/>
          <p:cNvSpPr txBox="1"/>
          <p:nvPr>
            <p:ph idx="1" type="body"/>
          </p:nvPr>
        </p:nvSpPr>
        <p:spPr>
          <a:xfrm>
            <a:off x="387900" y="1002175"/>
            <a:ext cx="42024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Lists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can also be modified.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</a:t>
            </a:r>
            <a:r>
              <a:rPr b="1" lang="en" sz="2400">
                <a:solidFill>
                  <a:schemeClr val="accent6"/>
                </a:solidFill>
              </a:rPr>
              <a:t>mutable</a:t>
            </a:r>
            <a:r>
              <a:rPr lang="en" sz="2400"/>
              <a:t>.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425" name="Google Shape;425;p55"/>
          <p:cNvSpPr txBox="1"/>
          <p:nvPr/>
        </p:nvSpPr>
        <p:spPr>
          <a:xfrm>
            <a:off x="673970" y="2083328"/>
            <a:ext cx="20502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'two'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26" name="Google Shape;426;p55"/>
          <p:cNvSpPr/>
          <p:nvPr/>
        </p:nvSpPr>
        <p:spPr>
          <a:xfrm>
            <a:off x="387909" y="216065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5"/>
          <p:cNvSpPr txBox="1"/>
          <p:nvPr/>
        </p:nvSpPr>
        <p:spPr>
          <a:xfrm>
            <a:off x="1544169" y="3730091"/>
            <a:ext cx="244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4" name="Google Shape;434;p56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5" name="Google Shape;435;p56"/>
          <p:cNvGraphicFramePr/>
          <p:nvPr/>
        </p:nvGraphicFramePr>
        <p:xfrm>
          <a:off x="5191059" y="4041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65775"/>
                <a:gridCol w="389025"/>
              </a:tblGrid>
              <a:tr h="29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6" name="Google Shape;436;p56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7" name="Google Shape;437;p56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38" name="Google Shape;438;p56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9" name="Google Shape;439;p56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0" name="Google Shape;440;p56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1" name="Google Shape;441;p56"/>
          <p:cNvSpPr txBox="1"/>
          <p:nvPr/>
        </p:nvSpPr>
        <p:spPr>
          <a:xfrm>
            <a:off x="4837472" y="1165123"/>
            <a:ext cx="3528900" cy="4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2" name="Google Shape;442;p56"/>
          <p:cNvSpPr txBox="1"/>
          <p:nvPr>
            <p:ph idx="1" type="body"/>
          </p:nvPr>
        </p:nvSpPr>
        <p:spPr>
          <a:xfrm>
            <a:off x="387900" y="1002175"/>
            <a:ext cx="42024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Lists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can also be modified.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</a:t>
            </a:r>
            <a:r>
              <a:rPr b="1" lang="en" sz="2400">
                <a:solidFill>
                  <a:schemeClr val="accent6"/>
                </a:solidFill>
              </a:rPr>
              <a:t>mutable</a:t>
            </a:r>
            <a:r>
              <a:rPr lang="en" sz="2400"/>
              <a:t>.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443" name="Google Shape;443;p56"/>
          <p:cNvSpPr txBox="1"/>
          <p:nvPr/>
        </p:nvSpPr>
        <p:spPr>
          <a:xfrm>
            <a:off x="673970" y="2083328"/>
            <a:ext cx="20502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'two'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4" name="Google Shape;444;p56"/>
          <p:cNvSpPr/>
          <p:nvPr/>
        </p:nvSpPr>
        <p:spPr>
          <a:xfrm>
            <a:off x="387909" y="246750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6"/>
          <p:cNvSpPr txBox="1"/>
          <p:nvPr/>
        </p:nvSpPr>
        <p:spPr>
          <a:xfrm>
            <a:off x="1544169" y="3730091"/>
            <a:ext cx="244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451" name="Google Shape;451;p57"/>
          <p:cNvSpPr txBox="1"/>
          <p:nvPr>
            <p:ph idx="1" type="body"/>
          </p:nvPr>
        </p:nvSpPr>
        <p:spPr>
          <a:xfrm>
            <a:off x="387900" y="1002175"/>
            <a:ext cx="42024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Lists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can also be modified.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</a:t>
            </a:r>
            <a:r>
              <a:rPr b="1" lang="en" sz="2400">
                <a:solidFill>
                  <a:schemeClr val="accent6"/>
                </a:solidFill>
              </a:rPr>
              <a:t>mutable</a:t>
            </a:r>
            <a:r>
              <a:rPr lang="en" sz="2400"/>
              <a:t>.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452" name="Google Shape;452;p57"/>
          <p:cNvSpPr txBox="1"/>
          <p:nvPr/>
        </p:nvSpPr>
        <p:spPr>
          <a:xfrm>
            <a:off x="673970" y="2083328"/>
            <a:ext cx="20502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'two'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53" name="Google Shape;453;p57"/>
          <p:cNvSpPr/>
          <p:nvPr/>
        </p:nvSpPr>
        <p:spPr>
          <a:xfrm>
            <a:off x="387909" y="273105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7"/>
          <p:cNvSpPr txBox="1"/>
          <p:nvPr/>
        </p:nvSpPr>
        <p:spPr>
          <a:xfrm>
            <a:off x="1544169" y="3730091"/>
            <a:ext cx="244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455" name="Google Shape;455;p57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6" name="Google Shape;456;p57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7" name="Google Shape;457;p57"/>
          <p:cNvGraphicFramePr/>
          <p:nvPr/>
        </p:nvGraphicFramePr>
        <p:xfrm>
          <a:off x="5191059" y="4041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65775"/>
                <a:gridCol w="389025"/>
              </a:tblGrid>
              <a:tr h="29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8" name="Google Shape;458;p57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9" name="Google Shape;459;p57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two</a:t>
                      </a: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60" name="Google Shape;460;p57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1" name="Google Shape;461;p57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2" name="Google Shape;462;p57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3" name="Google Shape;463;p57"/>
          <p:cNvSpPr txBox="1"/>
          <p:nvPr/>
        </p:nvSpPr>
        <p:spPr>
          <a:xfrm>
            <a:off x="4837472" y="1165123"/>
            <a:ext cx="3528900" cy="4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3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4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469" name="Google Shape;469;p58"/>
          <p:cNvSpPr txBox="1"/>
          <p:nvPr>
            <p:ph idx="1" type="body"/>
          </p:nvPr>
        </p:nvSpPr>
        <p:spPr>
          <a:xfrm>
            <a:off x="387900" y="1002175"/>
            <a:ext cx="42024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Lists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can also be modified.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</a:t>
            </a:r>
            <a:r>
              <a:rPr b="1" lang="en" sz="2400">
                <a:solidFill>
                  <a:schemeClr val="accent6"/>
                </a:solidFill>
              </a:rPr>
              <a:t>mutable</a:t>
            </a:r>
            <a:r>
              <a:rPr lang="en" sz="2400"/>
              <a:t>.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470" name="Google Shape;470;p58"/>
          <p:cNvSpPr txBox="1"/>
          <p:nvPr/>
        </p:nvSpPr>
        <p:spPr>
          <a:xfrm>
            <a:off x="673970" y="2083328"/>
            <a:ext cx="20502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'two'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71" name="Google Shape;471;p58"/>
          <p:cNvSpPr/>
          <p:nvPr/>
        </p:nvSpPr>
        <p:spPr>
          <a:xfrm>
            <a:off x="420034" y="328188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8"/>
          <p:cNvSpPr txBox="1"/>
          <p:nvPr/>
        </p:nvSpPr>
        <p:spPr>
          <a:xfrm>
            <a:off x="1544169" y="3730091"/>
            <a:ext cx="244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[2, 2.0, 'two']</a:t>
            </a:r>
            <a:endParaRPr sz="1100"/>
          </a:p>
        </p:txBody>
      </p:sp>
      <p:sp>
        <p:nvSpPr>
          <p:cNvPr id="473" name="Google Shape;473;p58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4" name="Google Shape;474;p58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5" name="Google Shape;475;p58"/>
          <p:cNvGraphicFramePr/>
          <p:nvPr/>
        </p:nvGraphicFramePr>
        <p:xfrm>
          <a:off x="5191059" y="4041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65775"/>
                <a:gridCol w="389025"/>
              </a:tblGrid>
              <a:tr h="29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76" name="Google Shape;476;p58"/>
          <p:cNvGraphicFramePr/>
          <p:nvPr/>
        </p:nvGraphicFramePr>
        <p:xfrm>
          <a:off x="67465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436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77" name="Google Shape;477;p58"/>
          <p:cNvGraphicFramePr/>
          <p:nvPr/>
        </p:nvGraphicFramePr>
        <p:xfrm>
          <a:off x="6076484" y="25528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two</a:t>
                      </a: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78" name="Google Shape;478;p58"/>
          <p:cNvCxnSpPr/>
          <p:nvPr/>
        </p:nvCxnSpPr>
        <p:spPr>
          <a:xfrm flipH="1">
            <a:off x="5742550" y="3451950"/>
            <a:ext cx="899700" cy="56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9" name="Google Shape;479;p58"/>
          <p:cNvCxnSpPr/>
          <p:nvPr/>
        </p:nvCxnSpPr>
        <p:spPr>
          <a:xfrm>
            <a:off x="6940625" y="3461125"/>
            <a:ext cx="348900" cy="523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0" name="Google Shape;480;p58"/>
          <p:cNvCxnSpPr/>
          <p:nvPr/>
        </p:nvCxnSpPr>
        <p:spPr>
          <a:xfrm rot="10800000">
            <a:off x="6578100" y="2859900"/>
            <a:ext cx="660900" cy="325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1" name="Google Shape;481;p58"/>
          <p:cNvSpPr txBox="1"/>
          <p:nvPr/>
        </p:nvSpPr>
        <p:spPr>
          <a:xfrm>
            <a:off x="4837472" y="1165123"/>
            <a:ext cx="3528900" cy="4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59"/>
          <p:cNvGraphicFramePr/>
          <p:nvPr/>
        </p:nvGraphicFramePr>
        <p:xfrm>
          <a:off x="1143001" y="1838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2286000"/>
                <a:gridCol w="2286000"/>
                <a:gridCol w="2286000"/>
              </a:tblGrid>
              <a:tr h="36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cap="none" strike="noStrike">
                          <a:solidFill>
                            <a:srgbClr val="000000"/>
                          </a:solidFill>
                        </a:rPr>
                        <a:t>Lists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cap="none" strike="noStrike">
                          <a:solidFill>
                            <a:srgbClr val="000000"/>
                          </a:solidFill>
                        </a:rPr>
                        <a:t>Tuples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cap="none" strike="noStrike">
                          <a:solidFill>
                            <a:srgbClr val="000000"/>
                          </a:solidFill>
                        </a:rPr>
                        <a:t>Strings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91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000000"/>
                          </a:solidFill>
                        </a:rPr>
                        <a:t>Declared with Square Brackets: 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[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1.0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'one'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]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Declared with </a:t>
                      </a: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Parenthesis</a:t>
                      </a: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: 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1.0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'one’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Declared </a:t>
                      </a:r>
                      <a:r>
                        <a:rPr lang="en" sz="1800"/>
                        <a:t>with Quotes: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'Hello' </a:t>
                      </a:r>
                      <a:r>
                        <a:rPr b="0" lang="en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or </a:t>
                      </a: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"Hello"</a:t>
                      </a:r>
                      <a:endParaRPr b="0" sz="1800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487" name="Google Shape;487;p59"/>
          <p:cNvSpPr/>
          <p:nvPr/>
        </p:nvSpPr>
        <p:spPr>
          <a:xfrm>
            <a:off x="1975312" y="456413"/>
            <a:ext cx="2212200" cy="8259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store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</a:t>
            </a:r>
            <a:endParaRPr sz="1100"/>
          </a:p>
        </p:txBody>
      </p:sp>
      <p:sp>
        <p:nvSpPr>
          <p:cNvPr id="488" name="Google Shape;488;p59"/>
          <p:cNvSpPr/>
          <p:nvPr/>
        </p:nvSpPr>
        <p:spPr>
          <a:xfrm>
            <a:off x="5833205" y="458850"/>
            <a:ext cx="2212200" cy="8259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store characters</a:t>
            </a:r>
            <a:endParaRPr sz="1100"/>
          </a:p>
        </p:txBody>
      </p:sp>
      <p:sp>
        <p:nvSpPr>
          <p:cNvPr id="489" name="Google Shape;489;p59"/>
          <p:cNvSpPr/>
          <p:nvPr/>
        </p:nvSpPr>
        <p:spPr>
          <a:xfrm>
            <a:off x="844288" y="3868825"/>
            <a:ext cx="3030900" cy="7674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Mutable, can be changed after creation</a:t>
            </a:r>
            <a:endParaRPr sz="1100"/>
          </a:p>
        </p:txBody>
      </p:sp>
      <p:sp>
        <p:nvSpPr>
          <p:cNvPr id="490" name="Google Shape;490;p59"/>
          <p:cNvSpPr/>
          <p:nvPr/>
        </p:nvSpPr>
        <p:spPr>
          <a:xfrm>
            <a:off x="6696241" y="1329355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9"/>
          <p:cNvSpPr/>
          <p:nvPr/>
        </p:nvSpPr>
        <p:spPr>
          <a:xfrm>
            <a:off x="3664974" y="1308245"/>
            <a:ext cx="302343" cy="4645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9"/>
          <p:cNvSpPr/>
          <p:nvPr/>
        </p:nvSpPr>
        <p:spPr>
          <a:xfrm>
            <a:off x="2204882" y="1308245"/>
            <a:ext cx="302343" cy="4645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9"/>
          <p:cNvSpPr/>
          <p:nvPr/>
        </p:nvSpPr>
        <p:spPr>
          <a:xfrm rot="10800000">
            <a:off x="2208568" y="3370678"/>
            <a:ext cx="302343" cy="4645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9"/>
          <p:cNvSpPr/>
          <p:nvPr/>
        </p:nvSpPr>
        <p:spPr>
          <a:xfrm rot="10800000">
            <a:off x="6131641" y="3370678"/>
            <a:ext cx="302343" cy="4645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9"/>
          <p:cNvSpPr/>
          <p:nvPr/>
        </p:nvSpPr>
        <p:spPr>
          <a:xfrm rot="10800000">
            <a:off x="5176683" y="3370677"/>
            <a:ext cx="302343" cy="4645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9"/>
          <p:cNvSpPr/>
          <p:nvPr/>
        </p:nvSpPr>
        <p:spPr>
          <a:xfrm>
            <a:off x="4223713" y="3893300"/>
            <a:ext cx="3030900" cy="7674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utable, can't be changed after creation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List Methods</a:t>
            </a:r>
            <a:endParaRPr sz="6780"/>
          </a:p>
        </p:txBody>
      </p:sp>
      <p:sp>
        <p:nvSpPr>
          <p:cNvPr id="502" name="Google Shape;502;p6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Functions that 'belong' to a specific list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08" name="Google Shape;508;p61"/>
          <p:cNvSpPr txBox="1"/>
          <p:nvPr>
            <p:ph idx="1" type="body"/>
          </p:nvPr>
        </p:nvSpPr>
        <p:spPr>
          <a:xfrm>
            <a:off x="387900" y="1116950"/>
            <a:ext cx="4645800" cy="3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b="1" lang="en" sz="2400">
                <a:solidFill>
                  <a:schemeClr val="accent6"/>
                </a:solidFill>
              </a:rPr>
              <a:t>method </a:t>
            </a:r>
            <a:r>
              <a:rPr lang="en" sz="2400"/>
              <a:t>is a function that is defined for an instance of a data type.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means that they perform some action for a specific member of that type.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Lists have a few methods, things that can be done to any specific list.</a:t>
            </a:r>
            <a:endParaRPr/>
          </a:p>
        </p:txBody>
      </p:sp>
      <p:pic>
        <p:nvPicPr>
          <p:cNvPr descr="A person holding a light bulb" id="509" name="Google Shape;50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15" name="Google Shape;515;p62"/>
          <p:cNvSpPr txBox="1"/>
          <p:nvPr>
            <p:ph idx="1" type="body"/>
          </p:nvPr>
        </p:nvSpPr>
        <p:spPr>
          <a:xfrm>
            <a:off x="387900" y="1116950"/>
            <a:ext cx="4501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b="1" lang="en" sz="2400">
                <a:solidFill>
                  <a:schemeClr val="accent6"/>
                </a:solidFill>
              </a:rPr>
              <a:t>method </a:t>
            </a:r>
            <a:r>
              <a:rPr lang="en" sz="2400"/>
              <a:t>is a function that is defined for an instance of a data type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 are three methods to change the number of items in a list.</a:t>
            </a:r>
            <a:endParaRPr/>
          </a:p>
        </p:txBody>
      </p:sp>
      <p:sp>
        <p:nvSpPr>
          <p:cNvPr id="516" name="Google Shape;516;p62"/>
          <p:cNvSpPr txBox="1"/>
          <p:nvPr/>
        </p:nvSpPr>
        <p:spPr>
          <a:xfrm>
            <a:off x="5081114" y="1290628"/>
            <a:ext cx="3348000" cy="2562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Append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Adds a value to the end of the list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Searches the list, and removes the first value inside that matches the parameter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Pop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Removes the element at a given index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22" name="Google Shape;522;p63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Append: Adds a value to the end of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23" name="Google Shape;523;p63"/>
          <p:cNvSpPr/>
          <p:nvPr/>
        </p:nvSpPr>
        <p:spPr>
          <a:xfrm>
            <a:off x="4896464" y="2160639"/>
            <a:ext cx="3392129" cy="2580968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24" name="Google Shape;524;p63"/>
          <p:cNvGraphicFramePr/>
          <p:nvPr/>
        </p:nvGraphicFramePr>
        <p:xfrm>
          <a:off x="5272549" y="4008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61025"/>
                <a:gridCol w="4610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5" name="Google Shape;525;p63"/>
          <p:cNvGraphicFramePr/>
          <p:nvPr/>
        </p:nvGraphicFramePr>
        <p:xfrm>
          <a:off x="67970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25300"/>
                <a:gridCol w="4610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6" name="Google Shape;526;p63"/>
          <p:cNvGraphicFramePr/>
          <p:nvPr/>
        </p:nvGraphicFramePr>
        <p:xfrm>
          <a:off x="5302344" y="25291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27" name="Google Shape;527;p63"/>
          <p:cNvCxnSpPr/>
          <p:nvPr/>
        </p:nvCxnSpPr>
        <p:spPr>
          <a:xfrm flipH="1">
            <a:off x="5733275" y="3465725"/>
            <a:ext cx="895200" cy="550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28" name="Google Shape;528;p63"/>
          <p:cNvCxnSpPr/>
          <p:nvPr/>
        </p:nvCxnSpPr>
        <p:spPr>
          <a:xfrm flipH="1" rot="-5400000">
            <a:off x="6853896" y="3546077"/>
            <a:ext cx="527175" cy="345375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29" name="Google Shape;529;p63"/>
          <p:cNvCxnSpPr/>
          <p:nvPr/>
        </p:nvCxnSpPr>
        <p:spPr>
          <a:xfrm rot="10800000">
            <a:off x="5795465" y="2807383"/>
            <a:ext cx="1612800" cy="504675"/>
          </a:xfrm>
          <a:prstGeom prst="bentConnector4">
            <a:avLst>
              <a:gd fmla="val 10402" name="adj1"/>
              <a:gd fmla="val 63786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30" name="Google Shape;530;p63"/>
          <p:cNvSpPr txBox="1"/>
          <p:nvPr/>
        </p:nvSpPr>
        <p:spPr>
          <a:xfrm>
            <a:off x="661208" y="3899229"/>
            <a:ext cx="3222415" cy="6232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graphicFrame>
        <p:nvGraphicFramePr>
          <p:cNvPr id="531" name="Google Shape;531;p63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800"/>
                <a:gridCol w="308600"/>
                <a:gridCol w="309700"/>
                <a:gridCol w="308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532" name="Google Shape;532;p63"/>
          <p:cNvSpPr txBox="1"/>
          <p:nvPr/>
        </p:nvSpPr>
        <p:spPr>
          <a:xfrm>
            <a:off x="4972199" y="302600"/>
            <a:ext cx="3259394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call a method, you take the instance of the data type, then do period (.) followed by the name of the method, and it’s parameters</a:t>
            </a:r>
            <a:endParaRPr sz="1100"/>
          </a:p>
        </p:txBody>
      </p:sp>
      <p:sp>
        <p:nvSpPr>
          <p:cNvPr id="533" name="Google Shape;533;p63"/>
          <p:cNvSpPr txBox="1"/>
          <p:nvPr/>
        </p:nvSpPr>
        <p:spPr>
          <a:xfrm>
            <a:off x="967300" y="2272746"/>
            <a:ext cx="30489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0"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534" name="Google Shape;534;p63"/>
          <p:cNvSpPr/>
          <p:nvPr/>
        </p:nvSpPr>
        <p:spPr>
          <a:xfrm>
            <a:off x="691692" y="2358623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40" name="Google Shape;540;p64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Append: Adds a value to the end of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41" name="Google Shape;541;p64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2" name="Google Shape;542;p64"/>
          <p:cNvGraphicFramePr/>
          <p:nvPr/>
        </p:nvGraphicFramePr>
        <p:xfrm>
          <a:off x="67970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25300"/>
                <a:gridCol w="4610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43" name="Google Shape;543;p64"/>
          <p:cNvGraphicFramePr/>
          <p:nvPr/>
        </p:nvGraphicFramePr>
        <p:xfrm>
          <a:off x="5302344" y="2529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44" name="Google Shape;544;p64"/>
          <p:cNvCxnSpPr/>
          <p:nvPr/>
        </p:nvCxnSpPr>
        <p:spPr>
          <a:xfrm flipH="1" rot="-5400000">
            <a:off x="6853896" y="3546077"/>
            <a:ext cx="527100" cy="345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45" name="Google Shape;545;p64"/>
          <p:cNvCxnSpPr/>
          <p:nvPr/>
        </p:nvCxnSpPr>
        <p:spPr>
          <a:xfrm rot="10800000">
            <a:off x="5795465" y="2807458"/>
            <a:ext cx="1612800" cy="504600"/>
          </a:xfrm>
          <a:prstGeom prst="bentConnector4">
            <a:avLst>
              <a:gd fmla="val 10402" name="adj1"/>
              <a:gd fmla="val 63786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46" name="Google Shape;546;p64"/>
          <p:cNvSpPr txBox="1"/>
          <p:nvPr/>
        </p:nvSpPr>
        <p:spPr>
          <a:xfrm>
            <a:off x="661208" y="3899229"/>
            <a:ext cx="322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547" name="Google Shape;547;p64"/>
          <p:cNvSpPr txBox="1"/>
          <p:nvPr/>
        </p:nvSpPr>
        <p:spPr>
          <a:xfrm>
            <a:off x="4972199" y="302600"/>
            <a:ext cx="32595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call a method, you take the instance of the data type, then do period (.) followed by the name of the method, and it’s parameters</a:t>
            </a:r>
            <a:endParaRPr sz="1100"/>
          </a:p>
        </p:txBody>
      </p:sp>
      <p:sp>
        <p:nvSpPr>
          <p:cNvPr id="548" name="Google Shape;548;p64"/>
          <p:cNvSpPr txBox="1"/>
          <p:nvPr/>
        </p:nvSpPr>
        <p:spPr>
          <a:xfrm>
            <a:off x="967300" y="2272746"/>
            <a:ext cx="30489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9" name="Google Shape;549;p64"/>
          <p:cNvSpPr/>
          <p:nvPr/>
        </p:nvSpPr>
        <p:spPr>
          <a:xfrm>
            <a:off x="687092" y="2641848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0" name="Google Shape;550;p64"/>
          <p:cNvGraphicFramePr/>
          <p:nvPr/>
        </p:nvGraphicFramePr>
        <p:xfrm>
          <a:off x="6797093" y="2502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0000"/>
                          </a:solidFill>
                        </a:rPr>
                        <a:t>int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51" name="Google Shape;551;p64"/>
          <p:cNvCxnSpPr/>
          <p:nvPr/>
        </p:nvCxnSpPr>
        <p:spPr>
          <a:xfrm rot="-5400000">
            <a:off x="7403320" y="2954299"/>
            <a:ext cx="692700" cy="67800"/>
          </a:xfrm>
          <a:prstGeom prst="bentConnector4">
            <a:avLst>
              <a:gd fmla="val 1649" name="adj1"/>
              <a:gd fmla="val 353108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552" name="Google Shape;552;p64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400"/>
                <a:gridCol w="308425"/>
                <a:gridCol w="309525"/>
                <a:gridCol w="308425"/>
                <a:gridCol w="3084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58" name="Google Shape;558;p65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Append: Adds a value to the end of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59" name="Google Shape;559;p65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0" name="Google Shape;560;p65"/>
          <p:cNvGraphicFramePr/>
          <p:nvPr/>
        </p:nvGraphicFramePr>
        <p:xfrm>
          <a:off x="67970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25300"/>
                <a:gridCol w="4610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1" name="Google Shape;561;p65"/>
          <p:cNvGraphicFramePr/>
          <p:nvPr/>
        </p:nvGraphicFramePr>
        <p:xfrm>
          <a:off x="5302344" y="2529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62" name="Google Shape;562;p65"/>
          <p:cNvCxnSpPr/>
          <p:nvPr/>
        </p:nvCxnSpPr>
        <p:spPr>
          <a:xfrm flipH="1" rot="-5400000">
            <a:off x="6610175" y="3484025"/>
            <a:ext cx="532500" cy="495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63" name="Google Shape;563;p65"/>
          <p:cNvCxnSpPr/>
          <p:nvPr/>
        </p:nvCxnSpPr>
        <p:spPr>
          <a:xfrm rot="10800000">
            <a:off x="5795465" y="2807458"/>
            <a:ext cx="1612800" cy="504600"/>
          </a:xfrm>
          <a:prstGeom prst="bentConnector4">
            <a:avLst>
              <a:gd fmla="val 28710" name="adj1"/>
              <a:gd fmla="val 63786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64" name="Google Shape;564;p65"/>
          <p:cNvSpPr txBox="1"/>
          <p:nvPr/>
        </p:nvSpPr>
        <p:spPr>
          <a:xfrm>
            <a:off x="661208" y="3899229"/>
            <a:ext cx="322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565" name="Google Shape;565;p65"/>
          <p:cNvSpPr txBox="1"/>
          <p:nvPr/>
        </p:nvSpPr>
        <p:spPr>
          <a:xfrm>
            <a:off x="4962774" y="679025"/>
            <a:ext cx="32595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Remove: removes the first value that matches the parameter: was at index 0. The items are re-indexed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65"/>
          <p:cNvSpPr txBox="1"/>
          <p:nvPr/>
        </p:nvSpPr>
        <p:spPr>
          <a:xfrm>
            <a:off x="967300" y="2272746"/>
            <a:ext cx="30489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7" name="Google Shape;567;p65"/>
          <p:cNvSpPr/>
          <p:nvPr/>
        </p:nvSpPr>
        <p:spPr>
          <a:xfrm>
            <a:off x="687092" y="2917273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8" name="Google Shape;568;p65"/>
          <p:cNvGraphicFramePr/>
          <p:nvPr/>
        </p:nvGraphicFramePr>
        <p:xfrm>
          <a:off x="6797093" y="2502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69" name="Google Shape;569;p65"/>
          <p:cNvCxnSpPr/>
          <p:nvPr/>
        </p:nvCxnSpPr>
        <p:spPr>
          <a:xfrm rot="-5400000">
            <a:off x="7223000" y="3004450"/>
            <a:ext cx="509400" cy="137700"/>
          </a:xfrm>
          <a:prstGeom prst="bentConnector3">
            <a:avLst>
              <a:gd fmla="val 89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570" name="Google Shape;570;p65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400"/>
                <a:gridCol w="309525"/>
                <a:gridCol w="308425"/>
                <a:gridCol w="3084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76" name="Google Shape;576;p66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Append: Adds a value to the end of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77" name="Google Shape;577;p66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78" name="Google Shape;578;p66"/>
          <p:cNvGraphicFramePr/>
          <p:nvPr/>
        </p:nvGraphicFramePr>
        <p:xfrm>
          <a:off x="67970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25300"/>
                <a:gridCol w="4610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9" name="Google Shape;579;p66"/>
          <p:cNvGraphicFramePr/>
          <p:nvPr/>
        </p:nvGraphicFramePr>
        <p:xfrm>
          <a:off x="5302344" y="2529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80" name="Google Shape;580;p66"/>
          <p:cNvCxnSpPr/>
          <p:nvPr/>
        </p:nvCxnSpPr>
        <p:spPr>
          <a:xfrm>
            <a:off x="6275025" y="4122150"/>
            <a:ext cx="523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81" name="Google Shape;581;p66"/>
          <p:cNvSpPr txBox="1"/>
          <p:nvPr/>
        </p:nvSpPr>
        <p:spPr>
          <a:xfrm>
            <a:off x="661208" y="3899229"/>
            <a:ext cx="322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582" name="Google Shape;582;p66"/>
          <p:cNvSpPr txBox="1"/>
          <p:nvPr/>
        </p:nvSpPr>
        <p:spPr>
          <a:xfrm>
            <a:off x="4962775" y="679025"/>
            <a:ext cx="3392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Pop: removes the value at the index given as a parameter, so it removes the first value.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also returns the popped value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6"/>
          <p:cNvSpPr txBox="1"/>
          <p:nvPr/>
        </p:nvSpPr>
        <p:spPr>
          <a:xfrm>
            <a:off x="967300" y="2272746"/>
            <a:ext cx="30489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4" name="Google Shape;584;p66"/>
          <p:cNvSpPr/>
          <p:nvPr/>
        </p:nvSpPr>
        <p:spPr>
          <a:xfrm>
            <a:off x="702517" y="3176523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5" name="Google Shape;585;p66"/>
          <p:cNvGraphicFramePr/>
          <p:nvPr/>
        </p:nvGraphicFramePr>
        <p:xfrm>
          <a:off x="6797093" y="2502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86" name="Google Shape;586;p66"/>
          <p:cNvCxnSpPr/>
          <p:nvPr/>
        </p:nvCxnSpPr>
        <p:spPr>
          <a:xfrm rot="-5400000">
            <a:off x="7066950" y="2853050"/>
            <a:ext cx="513900" cy="445200"/>
          </a:xfrm>
          <a:prstGeom prst="bentConnector3">
            <a:avLst>
              <a:gd fmla="val 268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587" name="Google Shape;587;p66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400"/>
                <a:gridCol w="308425"/>
                <a:gridCol w="3084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8" name="Google Shape;588;p66"/>
          <p:cNvGraphicFramePr/>
          <p:nvPr/>
        </p:nvGraphicFramePr>
        <p:xfrm>
          <a:off x="5576103" y="398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4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cxnSp>
        <p:nvCxnSpPr>
          <p:cNvPr id="589" name="Google Shape;589;p66"/>
          <p:cNvCxnSpPr/>
          <p:nvPr/>
        </p:nvCxnSpPr>
        <p:spPr>
          <a:xfrm rot="10800000">
            <a:off x="5811475" y="2832125"/>
            <a:ext cx="826200" cy="34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Methos</a:t>
            </a:r>
            <a:endParaRPr/>
          </a:p>
        </p:txBody>
      </p:sp>
      <p:sp>
        <p:nvSpPr>
          <p:cNvPr id="595" name="Google Shape;595;p67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Append: Adds a value to the end of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96" name="Google Shape;596;p67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7" name="Google Shape;597;p67"/>
          <p:cNvGraphicFramePr/>
          <p:nvPr/>
        </p:nvGraphicFramePr>
        <p:xfrm>
          <a:off x="6797093" y="3982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525300"/>
                <a:gridCol w="4610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8" name="Google Shape;598;p67"/>
          <p:cNvGraphicFramePr/>
          <p:nvPr/>
        </p:nvGraphicFramePr>
        <p:xfrm>
          <a:off x="5302344" y="2529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99" name="Google Shape;599;p67"/>
          <p:cNvCxnSpPr/>
          <p:nvPr/>
        </p:nvCxnSpPr>
        <p:spPr>
          <a:xfrm>
            <a:off x="6275025" y="4122150"/>
            <a:ext cx="523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00" name="Google Shape;600;p67"/>
          <p:cNvSpPr txBox="1"/>
          <p:nvPr/>
        </p:nvSpPr>
        <p:spPr>
          <a:xfrm>
            <a:off x="661208" y="3899229"/>
            <a:ext cx="3222300" cy="6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['one', 1]</a:t>
            </a:r>
            <a:endParaRPr sz="1100"/>
          </a:p>
        </p:txBody>
      </p:sp>
      <p:sp>
        <p:nvSpPr>
          <p:cNvPr id="601" name="Google Shape;601;p67"/>
          <p:cNvSpPr txBox="1"/>
          <p:nvPr/>
        </p:nvSpPr>
        <p:spPr>
          <a:xfrm>
            <a:off x="4962775" y="679025"/>
            <a:ext cx="3392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Pop: removes the value at the index given as a parameter, so it removes the first value.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also returns the popped value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7"/>
          <p:cNvSpPr txBox="1"/>
          <p:nvPr/>
        </p:nvSpPr>
        <p:spPr>
          <a:xfrm>
            <a:off x="967300" y="2272746"/>
            <a:ext cx="30489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'one’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3" name="Google Shape;603;p67"/>
          <p:cNvSpPr/>
          <p:nvPr/>
        </p:nvSpPr>
        <p:spPr>
          <a:xfrm>
            <a:off x="693317" y="3454948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4" name="Google Shape;604;p67"/>
          <p:cNvGraphicFramePr/>
          <p:nvPr/>
        </p:nvGraphicFramePr>
        <p:xfrm>
          <a:off x="6797093" y="2502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493175"/>
                <a:gridCol w="49317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</a:rPr>
                        <a:t>int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605" name="Google Shape;605;p67"/>
          <p:cNvCxnSpPr/>
          <p:nvPr/>
        </p:nvCxnSpPr>
        <p:spPr>
          <a:xfrm rot="-5400000">
            <a:off x="7066950" y="2853050"/>
            <a:ext cx="513900" cy="445200"/>
          </a:xfrm>
          <a:prstGeom prst="bentConnector3">
            <a:avLst>
              <a:gd fmla="val 268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606" name="Google Shape;606;p67"/>
          <p:cNvGraphicFramePr/>
          <p:nvPr/>
        </p:nvGraphicFramePr>
        <p:xfrm>
          <a:off x="5795528" y="3172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400"/>
                <a:gridCol w="308425"/>
                <a:gridCol w="3084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7" name="Google Shape;607;p67"/>
          <p:cNvGraphicFramePr/>
          <p:nvPr/>
        </p:nvGraphicFramePr>
        <p:xfrm>
          <a:off x="5576103" y="398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{BFDECAE6-9BF3-4516-A08A-B4444411F394}</a:tableStyleId>
              </a:tblPr>
              <a:tblGrid>
                <a:gridCol w="6854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cxnSp>
        <p:nvCxnSpPr>
          <p:cNvPr id="608" name="Google Shape;608;p67"/>
          <p:cNvCxnSpPr/>
          <p:nvPr/>
        </p:nvCxnSpPr>
        <p:spPr>
          <a:xfrm rot="10800000">
            <a:off x="5811475" y="2832125"/>
            <a:ext cx="826200" cy="34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Shopping List</a:t>
            </a:r>
            <a:endParaRPr sz="6780"/>
          </a:p>
        </p:txBody>
      </p:sp>
      <p:sp>
        <p:nvSpPr>
          <p:cNvPr id="614" name="Google Shape;614;p6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 exercise utilizing lists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Make a shopping list</a:t>
            </a:r>
            <a:endParaRPr/>
          </a:p>
        </p:txBody>
      </p:sp>
      <p:sp>
        <p:nvSpPr>
          <p:cNvPr id="620" name="Google Shape;620;p69"/>
          <p:cNvSpPr txBox="1"/>
          <p:nvPr>
            <p:ph idx="1" type="body"/>
          </p:nvPr>
        </p:nvSpPr>
        <p:spPr>
          <a:xfrm>
            <a:off x="387900" y="1116950"/>
            <a:ext cx="7526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Work in pairs to do the following:</a:t>
            </a:r>
            <a:endParaRPr/>
          </a:p>
          <a:p>
            <a:pPr indent="-190500" lvl="0" marL="5143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Make an empty list (the shopping list)</a:t>
            </a:r>
            <a:endParaRPr/>
          </a:p>
          <a:p>
            <a:pPr indent="-190500" lvl="0" marL="5143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Add 3 items to the shopping list (from user input)</a:t>
            </a:r>
            <a:endParaRPr/>
          </a:p>
          <a:p>
            <a:pPr indent="-190500" lvl="0" marL="5143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Print out the shopping list, and how many items are on it (using len)</a:t>
            </a:r>
            <a:endParaRPr/>
          </a:p>
          <a:p>
            <a:pPr indent="-190500" lvl="0" marL="5143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Move the last item to the front</a:t>
            </a:r>
            <a:endParaRPr/>
          </a:p>
          <a:p>
            <a:pPr indent="-190500" lvl="0" marL="5143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en"/>
              <a:t>Print out the shopping list again</a:t>
            </a:r>
            <a:endParaRPr/>
          </a:p>
          <a:p>
            <a:pPr indent="-190500" lvl="0" marL="51435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en"/>
              <a:t>Assert that the list’s length is still 3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70"/>
          <p:cNvCxnSpPr/>
          <p:nvPr/>
        </p:nvCxnSpPr>
        <p:spPr>
          <a:xfrm>
            <a:off x="1507575" y="1304663"/>
            <a:ext cx="0" cy="3123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6" name="Google Shape;626;p70"/>
          <p:cNvCxnSpPr>
            <a:stCxn id="627" idx="2"/>
          </p:cNvCxnSpPr>
          <p:nvPr/>
        </p:nvCxnSpPr>
        <p:spPr>
          <a:xfrm>
            <a:off x="8428138" y="1344675"/>
            <a:ext cx="0" cy="19848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8" name="Google Shape;628;p70"/>
          <p:cNvCxnSpPr/>
          <p:nvPr/>
        </p:nvCxnSpPr>
        <p:spPr>
          <a:xfrm>
            <a:off x="4419488" y="3096495"/>
            <a:ext cx="0" cy="1947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9" name="Google Shape;629;p70"/>
          <p:cNvCxnSpPr/>
          <p:nvPr/>
        </p:nvCxnSpPr>
        <p:spPr>
          <a:xfrm>
            <a:off x="6465963" y="3109613"/>
            <a:ext cx="0" cy="1947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0" name="Google Shape;630;p70"/>
          <p:cNvSpPr txBox="1"/>
          <p:nvPr/>
        </p:nvSpPr>
        <p:spPr>
          <a:xfrm>
            <a:off x="3208800" y="50235"/>
            <a:ext cx="27264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Python Data Types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1" name="Google Shape;631;p70"/>
          <p:cNvCxnSpPr>
            <a:stCxn id="630" idx="2"/>
          </p:cNvCxnSpPr>
          <p:nvPr/>
        </p:nvCxnSpPr>
        <p:spPr>
          <a:xfrm>
            <a:off x="4572000" y="45043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2" name="Google Shape;632;p70"/>
          <p:cNvCxnSpPr/>
          <p:nvPr/>
        </p:nvCxnSpPr>
        <p:spPr>
          <a:xfrm>
            <a:off x="4589213" y="410970"/>
            <a:ext cx="0" cy="2664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33" name="Google Shape;633;p70"/>
          <p:cNvGraphicFramePr/>
          <p:nvPr/>
        </p:nvGraphicFramePr>
        <p:xfrm>
          <a:off x="3235938" y="9444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2629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Set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{1,2,3}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unordered, unindexed, unchangeable*, no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4" name="Google Shape;634;p70"/>
          <p:cNvGraphicFramePr/>
          <p:nvPr/>
        </p:nvGraphicFramePr>
        <p:xfrm>
          <a:off x="4589213" y="944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2119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Boolean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bool()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True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Only two values: True, False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5" name="Google Shape;635;p70"/>
          <p:cNvGraphicFramePr/>
          <p:nvPr/>
        </p:nvGraphicFramePr>
        <p:xfrm>
          <a:off x="5951950" y="94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66237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Dictionary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dict()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3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{“name”: “Aaron”, “age”: 15}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44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Changeable, ordered**, no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636" name="Google Shape;636;p70"/>
          <p:cNvSpPr txBox="1"/>
          <p:nvPr/>
        </p:nvSpPr>
        <p:spPr>
          <a:xfrm>
            <a:off x="923325" y="944481"/>
            <a:ext cx="11685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Numeric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70"/>
          <p:cNvSpPr txBox="1"/>
          <p:nvPr/>
        </p:nvSpPr>
        <p:spPr>
          <a:xfrm>
            <a:off x="7843888" y="944475"/>
            <a:ext cx="11685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Sequence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37" name="Google Shape;637;p70"/>
          <p:cNvGraphicFramePr/>
          <p:nvPr/>
        </p:nvGraphicFramePr>
        <p:xfrm>
          <a:off x="345603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92692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Strings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str()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“hello world”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46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Anything you could type with a keyboard. A sequence of characters. Ordered 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cxnSp>
        <p:nvCxnSpPr>
          <p:cNvPr id="638" name="Google Shape;638;p70"/>
          <p:cNvCxnSpPr/>
          <p:nvPr/>
        </p:nvCxnSpPr>
        <p:spPr>
          <a:xfrm>
            <a:off x="1522788" y="677453"/>
            <a:ext cx="69099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70"/>
          <p:cNvCxnSpPr>
            <a:endCxn id="627" idx="0"/>
          </p:cNvCxnSpPr>
          <p:nvPr/>
        </p:nvCxnSpPr>
        <p:spPr>
          <a:xfrm>
            <a:off x="8428138" y="681375"/>
            <a:ext cx="0" cy="2631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Google Shape;640;p70"/>
          <p:cNvCxnSpPr/>
          <p:nvPr/>
        </p:nvCxnSpPr>
        <p:spPr>
          <a:xfrm>
            <a:off x="6783150" y="677715"/>
            <a:ext cx="0" cy="2706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1" name="Google Shape;641;p70"/>
          <p:cNvCxnSpPr/>
          <p:nvPr/>
        </p:nvCxnSpPr>
        <p:spPr>
          <a:xfrm>
            <a:off x="3690600" y="677715"/>
            <a:ext cx="0" cy="2706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70"/>
          <p:cNvCxnSpPr/>
          <p:nvPr/>
        </p:nvCxnSpPr>
        <p:spPr>
          <a:xfrm>
            <a:off x="1522488" y="681503"/>
            <a:ext cx="0" cy="2631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43" name="Google Shape;643;p70"/>
          <p:cNvGraphicFramePr/>
          <p:nvPr/>
        </p:nvGraphicFramePr>
        <p:xfrm>
          <a:off x="46088" y="16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90932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Integer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-3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Positive/Negative whole numbers, including 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4" name="Google Shape;644;p70"/>
          <p:cNvGraphicFramePr/>
          <p:nvPr/>
        </p:nvGraphicFramePr>
        <p:xfrm>
          <a:off x="1052913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909325"/>
              </a:tblGrid>
              <a:tr h="29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Float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float()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10.557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58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Numbers with decimals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5" name="Google Shape;645;p70"/>
          <p:cNvGraphicFramePr/>
          <p:nvPr/>
        </p:nvGraphicFramePr>
        <p:xfrm>
          <a:off x="2059750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07867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Complex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complex()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complex(3,5)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 combination of a real and imaginary numbers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cxnSp>
        <p:nvCxnSpPr>
          <p:cNvPr id="646" name="Google Shape;646;p70"/>
          <p:cNvCxnSpPr/>
          <p:nvPr/>
        </p:nvCxnSpPr>
        <p:spPr>
          <a:xfrm>
            <a:off x="2599088" y="1477440"/>
            <a:ext cx="0" cy="1479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70"/>
          <p:cNvCxnSpPr/>
          <p:nvPr/>
        </p:nvCxnSpPr>
        <p:spPr>
          <a:xfrm>
            <a:off x="445638" y="1477440"/>
            <a:ext cx="2163600" cy="42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70"/>
          <p:cNvCxnSpPr/>
          <p:nvPr/>
        </p:nvCxnSpPr>
        <p:spPr>
          <a:xfrm>
            <a:off x="445625" y="1477440"/>
            <a:ext cx="0" cy="1479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49" name="Google Shape;649;p70"/>
          <p:cNvGraphicFramePr/>
          <p:nvPr/>
        </p:nvGraphicFramePr>
        <p:xfrm>
          <a:off x="558128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7693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List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list()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[1,2,”hello”]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</a:tr>
              <a:tr h="35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changeable,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0" name="Google Shape;650;p70"/>
          <p:cNvGraphicFramePr/>
          <p:nvPr/>
        </p:nvGraphicFramePr>
        <p:xfrm>
          <a:off x="7459613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60940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Tuple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tuple()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(1,2,2)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unchangeable,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651" name="Google Shape;651;p70"/>
          <p:cNvSpPr txBox="1"/>
          <p:nvPr/>
        </p:nvSpPr>
        <p:spPr>
          <a:xfrm>
            <a:off x="445626" y="4108478"/>
            <a:ext cx="2436900" cy="523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*Values in sets are unchangeable, but items can be added/removed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70"/>
          <p:cNvSpPr txBox="1"/>
          <p:nvPr/>
        </p:nvSpPr>
        <p:spPr>
          <a:xfrm>
            <a:off x="445626" y="4630658"/>
            <a:ext cx="2436900" cy="35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**Dicts ordered as of python 3.7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3" name="Google Shape;653;p70"/>
          <p:cNvCxnSpPr/>
          <p:nvPr/>
        </p:nvCxnSpPr>
        <p:spPr>
          <a:xfrm>
            <a:off x="4424988" y="3109613"/>
            <a:ext cx="40032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70"/>
          <p:cNvCxnSpPr/>
          <p:nvPr/>
        </p:nvCxnSpPr>
        <p:spPr>
          <a:xfrm>
            <a:off x="5195188" y="677460"/>
            <a:ext cx="0" cy="2664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5" name="Google Shape;655;p70"/>
          <p:cNvSpPr txBox="1"/>
          <p:nvPr/>
        </p:nvSpPr>
        <p:spPr>
          <a:xfrm>
            <a:off x="46100" y="41985"/>
            <a:ext cx="1877700" cy="35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And there are even more!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Functions To ADD/REMOVE</a:t>
            </a:r>
            <a:endParaRPr/>
          </a:p>
        </p:txBody>
      </p:sp>
      <p:graphicFrame>
        <p:nvGraphicFramePr>
          <p:cNvPr id="661" name="Google Shape;661;p71"/>
          <p:cNvGraphicFramePr/>
          <p:nvPr/>
        </p:nvGraphicFramePr>
        <p:xfrm>
          <a:off x="629050" y="105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{6EC7AFC4-3AA9-4888-BA4B-B0443ACA4CED}</a:tableStyleId>
              </a:tblPr>
              <a:tblGrid>
                <a:gridCol w="1767275"/>
                <a:gridCol w="2175675"/>
                <a:gridCol w="1971475"/>
                <a:gridCol w="1971475"/>
              </a:tblGrid>
              <a:tr h="46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Function Name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Purpose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Return?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Note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6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.append(value)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Adds the given value at the end of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None, just changes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append(value) and insert(-1,value) function identically 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.insert(index, value)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Adds the given value at the given index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None, just changes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vMerge="1"/>
              </a:tr>
              <a:tr h="91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.remove(value)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Searches for the list for the provided value and removes it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None, just changes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Only removes first occurrence of value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91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.pop(index)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Removes the value and the provided index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Gives you the removed value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Providing an index is optional, if not provided uses -1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2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667" name="Google Shape;667;p72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3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673" name="Google Shape;673;p73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73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Sequence Data Type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5" name="Google Shape;675;p73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a number of values together, in some specific order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73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73"/>
          <p:cNvSpPr txBox="1"/>
          <p:nvPr/>
        </p:nvSpPr>
        <p:spPr>
          <a:xfrm>
            <a:off x="115712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Strings, Tuples, Lists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8" name="Google Shape;678;p73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AND, OR, NOT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73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3"/>
          <p:cNvSpPr txBox="1"/>
          <p:nvPr/>
        </p:nvSpPr>
        <p:spPr>
          <a:xfrm>
            <a:off x="1157125" y="35015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Methods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1" name="Google Shape;681;p73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Functions that belong to/work on a specific object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73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73"/>
          <p:cNvSpPr txBox="1"/>
          <p:nvPr/>
        </p:nvSpPr>
        <p:spPr>
          <a:xfrm>
            <a:off x="531607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Shopping List Program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4" name="Google Shape;684;p73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used to writing code to solve a specific problem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5" name="Google Shape;68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365" y="2643050"/>
            <a:ext cx="514950" cy="49307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6" name="Google Shape;68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96" y="1572775"/>
            <a:ext cx="590448" cy="5775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7" name="Google Shape;68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00" y="26430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8" name="Google Shape;688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291" y="3712000"/>
            <a:ext cx="590451" cy="57569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694" name="Google Shape;694;p74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3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4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Recap</a:t>
            </a:r>
            <a:endParaRPr sz="3200"/>
          </a:p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87900" y="925700"/>
            <a:ext cx="48789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Booleans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True or False only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From comparisons: ==, !=, &gt;, &lt;, &gt;=, &lt;=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And/Or: Boolean Operators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Several equivalent values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Assert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Causes an error if the value is not True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Built in functions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➢"/>
            </a:pPr>
            <a:r>
              <a:rPr lang="en" sz="1800"/>
              <a:t>Max, Min, Abs, Round, Len</a:t>
            </a:r>
            <a:endParaRPr sz="1800"/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00" y="267138"/>
            <a:ext cx="2887676" cy="460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The Problem</a:t>
            </a:r>
            <a:endParaRPr sz="6780"/>
          </a:p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can we group multiple values together?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 Problem: storing unknown amounts of data</a:t>
            </a:r>
            <a:endParaRPr/>
          </a:p>
        </p:txBody>
      </p:sp>
      <p:sp>
        <p:nvSpPr>
          <p:cNvPr id="178" name="Google Shape;178;p35"/>
          <p:cNvSpPr txBox="1"/>
          <p:nvPr/>
        </p:nvSpPr>
        <p:spPr>
          <a:xfrm>
            <a:off x="387897" y="1134625"/>
            <a:ext cx="845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that we want to store information on a person</a:t>
            </a:r>
            <a:endParaRPr sz="1100"/>
          </a:p>
        </p:txBody>
      </p:sp>
      <p:sp>
        <p:nvSpPr>
          <p:cNvPr id="179" name="Google Shape;179;p35"/>
          <p:cNvSpPr txBox="1"/>
          <p:nvPr/>
        </p:nvSpPr>
        <p:spPr>
          <a:xfrm>
            <a:off x="2807543" y="1667397"/>
            <a:ext cx="3528900" cy="1546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person1_name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'Mia'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person1_age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person1_height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5.2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person1_weight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89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387900" y="3282100"/>
            <a:ext cx="82086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we want to store 1000 people?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names, ages and more? That’s not manageable.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we didn't know how many people were getting stored?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Then we have absolutely no way to handle the situation.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Sequence Type</a:t>
            </a:r>
            <a:endParaRPr sz="6780"/>
          </a:p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solution to the problem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Solution: Sequence Data Types</a:t>
            </a:r>
            <a:endParaRPr/>
          </a:p>
        </p:txBody>
      </p:sp>
      <p:sp>
        <p:nvSpPr>
          <p:cNvPr id="192" name="Google Shape;192;p3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Sequence Data type is designed to group many pieces of data together in some known order.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 built into python are:</a:t>
            </a:r>
            <a:endParaRPr/>
          </a:p>
          <a:p>
            <a:pPr indent="-295275" lvl="0" marL="54292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n" sz="2400"/>
              <a:t>Str</a:t>
            </a:r>
            <a:endParaRPr/>
          </a:p>
          <a:p>
            <a:pPr indent="-295275" lvl="0" marL="54292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n" sz="2400"/>
              <a:t>Tuple</a:t>
            </a:r>
            <a:endParaRPr/>
          </a:p>
          <a:p>
            <a:pPr indent="-295275" lvl="0" marL="542925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★"/>
            </a:pPr>
            <a:r>
              <a:rPr lang="en" sz="2400"/>
              <a:t>List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