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258" r:id="rId4"/>
    <p:sldId id="263" r:id="rId5"/>
    <p:sldId id="292" r:id="rId6"/>
    <p:sldId id="293" r:id="rId7"/>
    <p:sldId id="331" r:id="rId8"/>
    <p:sldId id="288" r:id="rId9"/>
    <p:sldId id="294" r:id="rId10"/>
    <p:sldId id="295" r:id="rId11"/>
    <p:sldId id="296" r:id="rId12"/>
    <p:sldId id="297" r:id="rId13"/>
    <p:sldId id="298" r:id="rId14"/>
    <p:sldId id="299" r:id="rId15"/>
    <p:sldId id="300" r:id="rId16"/>
    <p:sldId id="301" r:id="rId17"/>
    <p:sldId id="289"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24" r:id="rId32"/>
    <p:sldId id="316" r:id="rId33"/>
    <p:sldId id="325" r:id="rId34"/>
    <p:sldId id="290" r:id="rId35"/>
    <p:sldId id="318" r:id="rId36"/>
    <p:sldId id="320" r:id="rId37"/>
    <p:sldId id="323" r:id="rId38"/>
    <p:sldId id="321" r:id="rId39"/>
    <p:sldId id="329" r:id="rId40"/>
    <p:sldId id="322" r:id="rId41"/>
    <p:sldId id="326" r:id="rId42"/>
    <p:sldId id="328" r:id="rId43"/>
    <p:sldId id="277" r:id="rId44"/>
    <p:sldId id="278" r:id="rId45"/>
    <p:sldId id="28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7" autoAdjust="0"/>
    <p:restoredTop sz="94660"/>
  </p:normalViewPr>
  <p:slideViewPr>
    <p:cSldViewPr snapToGrid="0">
      <p:cViewPr varScale="1">
        <p:scale>
          <a:sx n="78" d="100"/>
          <a:sy n="78" d="100"/>
        </p:scale>
        <p:origin x="782"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BFB686-C321-4215-B288-CC584B23D197}" type="datetimeFigureOut">
              <a:rPr lang="en-US" smtClean="0"/>
              <a:t>3/6/2023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82E6C8-89E3-47AE-AF87-F263AF195235}" type="slidenum">
              <a:rPr lang="en-US" smtClean="0"/>
              <a:t>‹#›</a:t>
            </a:fld>
            <a:endParaRPr lang="en-US"/>
          </a:p>
        </p:txBody>
      </p:sp>
    </p:spTree>
    <p:extLst>
      <p:ext uri="{BB962C8B-B14F-4D97-AF65-F5344CB8AC3E}">
        <p14:creationId xmlns:p14="http://schemas.microsoft.com/office/powerpoint/2010/main" val="265833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E628DD6-8E97-6D4B-351A-2A2E2DB841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9">
            <a:extLst>
              <a:ext uri="{FF2B5EF4-FFF2-40B4-BE49-F238E27FC236}">
                <a16:creationId xmlns:a16="http://schemas.microsoft.com/office/drawing/2014/main" id="{6FAE05AB-2A0F-BAFB-1B8A-8448D4E8CC9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73761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E05F7-2A03-ADB5-054D-CAC63D40DE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BE7CAA-956E-6074-37A9-4BD752928A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487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ADBEA-3DD9-6C26-D161-CE50BD5C3B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D7C47F-675B-6E9F-FB07-0D2C16FFF7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5012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85E63-6ECE-5743-57D5-8B58BFC78E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F25A28-211D-5683-699C-42AFEFE63F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D5A283-801F-384F-87DF-A74CE381A7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908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7EE09-D290-2FD6-67B3-CFADE3534D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B6CA72-A941-A2CF-A8BC-10B0D8BC6C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215432-C8B2-8C50-6BAC-BE7669A8B3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086899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8E81A9-5FE6-F1E6-475D-851830A52C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472D70-4847-BC60-CFBC-449C25A512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1B1849F3-4618-A934-5CDF-27950F750B62}"/>
              </a:ext>
            </a:extLst>
          </p:cNvPr>
          <p:cNvSpPr txBox="1"/>
          <p:nvPr userDrawn="1"/>
        </p:nvSpPr>
        <p:spPr>
          <a:xfrm>
            <a:off x="0" y="6607221"/>
            <a:ext cx="1970411" cy="246221"/>
          </a:xfrm>
          <a:prstGeom prst="rect">
            <a:avLst/>
          </a:prstGeom>
          <a:noFill/>
        </p:spPr>
        <p:txBody>
          <a:bodyPr wrap="none" rtlCol="0">
            <a:spAutoFit/>
          </a:bodyPr>
          <a:lstStyle/>
          <a:p>
            <a:r>
              <a:rPr lang="en-US" sz="1000" dirty="0"/>
              <a:t>Created by Kobi Falus for CICS 110</a:t>
            </a:r>
          </a:p>
        </p:txBody>
      </p:sp>
      <p:sp>
        <p:nvSpPr>
          <p:cNvPr id="8" name="TextBox 7">
            <a:extLst>
              <a:ext uri="{FF2B5EF4-FFF2-40B4-BE49-F238E27FC236}">
                <a16:creationId xmlns:a16="http://schemas.microsoft.com/office/drawing/2014/main" id="{4D2DABC1-0816-BC1B-845B-78E455442804}"/>
              </a:ext>
            </a:extLst>
          </p:cNvPr>
          <p:cNvSpPr txBox="1"/>
          <p:nvPr userDrawn="1"/>
        </p:nvSpPr>
        <p:spPr>
          <a:xfrm>
            <a:off x="11690397" y="6611779"/>
            <a:ext cx="501603" cy="246221"/>
          </a:xfrm>
          <a:prstGeom prst="rect">
            <a:avLst/>
          </a:prstGeom>
          <a:noFill/>
        </p:spPr>
        <p:txBody>
          <a:bodyPr wrap="square" rtlCol="0">
            <a:spAutoFit/>
          </a:bodyPr>
          <a:lstStyle/>
          <a:p>
            <a:pPr algn="r"/>
            <a:fld id="{FA409ECA-E4AF-446A-804D-C793AD153163}" type="slidenum">
              <a:rPr lang="en-US" sz="1000" smtClean="0"/>
              <a:pPr algn="r"/>
              <a:t>‹#›</a:t>
            </a:fld>
            <a:endParaRPr lang="en-US" sz="1000" dirty="0"/>
          </a:p>
        </p:txBody>
      </p:sp>
    </p:spTree>
    <p:extLst>
      <p:ext uri="{BB962C8B-B14F-4D97-AF65-F5344CB8AC3E}">
        <p14:creationId xmlns:p14="http://schemas.microsoft.com/office/powerpoint/2010/main" val="1678267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6"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383D69-1EB0-D29E-EC43-8D0911D0EB74}"/>
              </a:ext>
            </a:extLst>
          </p:cNvPr>
          <p:cNvSpPr>
            <a:spLocks noGrp="1"/>
          </p:cNvSpPr>
          <p:nvPr>
            <p:ph type="title"/>
          </p:nvPr>
        </p:nvSpPr>
        <p:spPr>
          <a:xfrm>
            <a:off x="839788" y="457200"/>
            <a:ext cx="3932237" cy="1600200"/>
          </a:xfrm>
        </p:spPr>
        <p:txBody>
          <a:bodyPr anchor="b">
            <a:normAutofit/>
          </a:bodyPr>
          <a:lstStyle/>
          <a:p>
            <a:r>
              <a:rPr lang="en-US" sz="4400" dirty="0"/>
              <a:t>Branching</a:t>
            </a:r>
          </a:p>
        </p:txBody>
      </p:sp>
      <p:pic>
        <p:nvPicPr>
          <p:cNvPr id="5" name="Picture 4" descr="A computer on a desk">
            <a:extLst>
              <a:ext uri="{FF2B5EF4-FFF2-40B4-BE49-F238E27FC236}">
                <a16:creationId xmlns:a16="http://schemas.microsoft.com/office/drawing/2014/main" id="{9288C1E9-2D48-8180-E1B5-6C3D29058D48}"/>
              </a:ext>
            </a:extLst>
          </p:cNvPr>
          <p:cNvPicPr>
            <a:picLocks noChangeAspect="1"/>
          </p:cNvPicPr>
          <p:nvPr/>
        </p:nvPicPr>
        <p:blipFill rotWithShape="1">
          <a:blip r:embed="rId2">
            <a:extLst>
              <a:ext uri="{28A0092B-C50C-407E-A947-70E740481C1C}">
                <a14:useLocalDpi xmlns:a14="http://schemas.microsoft.com/office/drawing/2010/main" val="0"/>
              </a:ext>
            </a:extLst>
          </a:blip>
          <a:srcRect l="7447" r="8334" b="1"/>
          <a:stretch/>
        </p:blipFill>
        <p:spPr>
          <a:xfrm>
            <a:off x="5183188" y="987425"/>
            <a:ext cx="6172200" cy="4873625"/>
          </a:xfrm>
          <a:prstGeom prst="rect">
            <a:avLst/>
          </a:prstGeom>
          <a:noFill/>
        </p:spPr>
      </p:pic>
    </p:spTree>
    <p:extLst>
      <p:ext uri="{BB962C8B-B14F-4D97-AF65-F5344CB8AC3E}">
        <p14:creationId xmlns:p14="http://schemas.microsoft.com/office/powerpoint/2010/main" val="3924890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Control Flow Diagrams</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5525278" cy="4351338"/>
          </a:xfrm>
        </p:spPr>
        <p:txBody>
          <a:bodyPr>
            <a:normAutofit/>
          </a:bodyPr>
          <a:lstStyle/>
          <a:p>
            <a:pPr marL="0" indent="0">
              <a:buNone/>
            </a:pPr>
            <a:r>
              <a:rPr lang="en-US" sz="3200" dirty="0"/>
              <a:t>A </a:t>
            </a:r>
            <a:r>
              <a:rPr lang="en-US" sz="3200" b="1" dirty="0"/>
              <a:t>Control Flow Diagram </a:t>
            </a:r>
            <a:r>
              <a:rPr lang="en-US" sz="3200" dirty="0"/>
              <a:t>is a way of modeling the decisions in a decision tree</a:t>
            </a:r>
          </a:p>
          <a:p>
            <a:pPr marL="0" indent="0">
              <a:buNone/>
            </a:pPr>
            <a:endParaRPr lang="en-US" sz="3200" dirty="0"/>
          </a:p>
          <a:p>
            <a:pPr marL="0" indent="0">
              <a:buNone/>
            </a:pPr>
            <a:r>
              <a:rPr lang="en-US" sz="3200" dirty="0"/>
              <a:t>To the right is a control flow diagram for what you want to eat at Frank</a:t>
            </a:r>
          </a:p>
        </p:txBody>
      </p:sp>
      <p:sp>
        <p:nvSpPr>
          <p:cNvPr id="4" name="Rectangle 3">
            <a:extLst>
              <a:ext uri="{FF2B5EF4-FFF2-40B4-BE49-F238E27FC236}">
                <a16:creationId xmlns:a16="http://schemas.microsoft.com/office/drawing/2014/main" id="{CBDEA9C8-0615-9D13-D579-4A647BE29E68}"/>
              </a:ext>
            </a:extLst>
          </p:cNvPr>
          <p:cNvSpPr/>
          <p:nvPr/>
        </p:nvSpPr>
        <p:spPr>
          <a:xfrm>
            <a:off x="8042786" y="948883"/>
            <a:ext cx="2467898" cy="9434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Start</a:t>
            </a:r>
          </a:p>
        </p:txBody>
      </p:sp>
      <p:sp>
        <p:nvSpPr>
          <p:cNvPr id="6" name="Flowchart: Decision 5">
            <a:extLst>
              <a:ext uri="{FF2B5EF4-FFF2-40B4-BE49-F238E27FC236}">
                <a16:creationId xmlns:a16="http://schemas.microsoft.com/office/drawing/2014/main" id="{AA0BC879-9375-F1EE-6226-479AD45582D8}"/>
              </a:ext>
            </a:extLst>
          </p:cNvPr>
          <p:cNvSpPr/>
          <p:nvPr/>
        </p:nvSpPr>
        <p:spPr>
          <a:xfrm>
            <a:off x="8042787" y="2271252"/>
            <a:ext cx="2467897" cy="1157748"/>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Are you a vegetarian?</a:t>
            </a:r>
          </a:p>
        </p:txBody>
      </p:sp>
      <p:sp>
        <p:nvSpPr>
          <p:cNvPr id="7" name="Flowchart: Decision 6">
            <a:extLst>
              <a:ext uri="{FF2B5EF4-FFF2-40B4-BE49-F238E27FC236}">
                <a16:creationId xmlns:a16="http://schemas.microsoft.com/office/drawing/2014/main" id="{5E705849-7019-1316-2117-C27E85274ECC}"/>
              </a:ext>
            </a:extLst>
          </p:cNvPr>
          <p:cNvSpPr/>
          <p:nvPr/>
        </p:nvSpPr>
        <p:spPr>
          <a:xfrm>
            <a:off x="6971070" y="3631495"/>
            <a:ext cx="2143433" cy="1157748"/>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Do you want Stir Fry?</a:t>
            </a:r>
          </a:p>
        </p:txBody>
      </p:sp>
      <p:cxnSp>
        <p:nvCxnSpPr>
          <p:cNvPr id="9" name="Straight Arrow Connector 8">
            <a:extLst>
              <a:ext uri="{FF2B5EF4-FFF2-40B4-BE49-F238E27FC236}">
                <a16:creationId xmlns:a16="http://schemas.microsoft.com/office/drawing/2014/main" id="{F27389D5-D681-5EE9-FC4E-24CCDA084E3E}"/>
              </a:ext>
            </a:extLst>
          </p:cNvPr>
          <p:cNvCxnSpPr>
            <a:cxnSpLocks/>
            <a:stCxn id="4" idx="2"/>
            <a:endCxn id="6" idx="0"/>
          </p:cNvCxnSpPr>
          <p:nvPr/>
        </p:nvCxnSpPr>
        <p:spPr>
          <a:xfrm>
            <a:off x="9276735" y="1892319"/>
            <a:ext cx="1" cy="3789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432383D5-8461-46E0-DD9E-C3D3B089A825}"/>
              </a:ext>
            </a:extLst>
          </p:cNvPr>
          <p:cNvCxnSpPr>
            <a:cxnSpLocks/>
            <a:stCxn id="6" idx="1"/>
            <a:endCxn id="7" idx="0"/>
          </p:cNvCxnSpPr>
          <p:nvPr/>
        </p:nvCxnSpPr>
        <p:spPr>
          <a:xfrm>
            <a:off x="8042787" y="2850126"/>
            <a:ext cx="0" cy="7813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9304F423-FF35-D7C5-12AA-8BDE35E61CB0}"/>
              </a:ext>
            </a:extLst>
          </p:cNvPr>
          <p:cNvSpPr/>
          <p:nvPr/>
        </p:nvSpPr>
        <p:spPr>
          <a:xfrm>
            <a:off x="9896168" y="3913239"/>
            <a:ext cx="1229032" cy="6489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Salad</a:t>
            </a:r>
          </a:p>
        </p:txBody>
      </p:sp>
      <p:sp>
        <p:nvSpPr>
          <p:cNvPr id="17" name="Rectangle 16">
            <a:extLst>
              <a:ext uri="{FF2B5EF4-FFF2-40B4-BE49-F238E27FC236}">
                <a16:creationId xmlns:a16="http://schemas.microsoft.com/office/drawing/2014/main" id="{623BB92A-55A3-AB5F-BF65-4305DCD9289E}"/>
              </a:ext>
            </a:extLst>
          </p:cNvPr>
          <p:cNvSpPr/>
          <p:nvPr/>
        </p:nvSpPr>
        <p:spPr>
          <a:xfrm>
            <a:off x="7428270" y="5508061"/>
            <a:ext cx="1229032" cy="6489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Sandwich</a:t>
            </a:r>
          </a:p>
        </p:txBody>
      </p:sp>
      <p:sp>
        <p:nvSpPr>
          <p:cNvPr id="18" name="Rectangle 17">
            <a:extLst>
              <a:ext uri="{FF2B5EF4-FFF2-40B4-BE49-F238E27FC236}">
                <a16:creationId xmlns:a16="http://schemas.microsoft.com/office/drawing/2014/main" id="{3FC95AA6-EBC4-45EA-DF70-2DA35D01248B}"/>
              </a:ext>
            </a:extLst>
          </p:cNvPr>
          <p:cNvSpPr/>
          <p:nvPr/>
        </p:nvSpPr>
        <p:spPr>
          <a:xfrm>
            <a:off x="9896168" y="5508061"/>
            <a:ext cx="1229032" cy="6489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Stir Fry</a:t>
            </a:r>
          </a:p>
        </p:txBody>
      </p:sp>
      <p:cxnSp>
        <p:nvCxnSpPr>
          <p:cNvPr id="22" name="Straight Arrow Connector 21">
            <a:extLst>
              <a:ext uri="{FF2B5EF4-FFF2-40B4-BE49-F238E27FC236}">
                <a16:creationId xmlns:a16="http://schemas.microsoft.com/office/drawing/2014/main" id="{C550F57C-B736-CC35-936E-6DE581089E89}"/>
              </a:ext>
            </a:extLst>
          </p:cNvPr>
          <p:cNvCxnSpPr>
            <a:cxnSpLocks/>
            <a:stCxn id="6" idx="3"/>
            <a:endCxn id="16" idx="0"/>
          </p:cNvCxnSpPr>
          <p:nvPr/>
        </p:nvCxnSpPr>
        <p:spPr>
          <a:xfrm>
            <a:off x="10510684" y="2850126"/>
            <a:ext cx="0" cy="10631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E95AFDA6-478F-479A-0B37-1EE3EB024678}"/>
              </a:ext>
            </a:extLst>
          </p:cNvPr>
          <p:cNvCxnSpPr>
            <a:cxnSpLocks/>
            <a:stCxn id="7" idx="3"/>
            <a:endCxn id="18" idx="0"/>
          </p:cNvCxnSpPr>
          <p:nvPr/>
        </p:nvCxnSpPr>
        <p:spPr>
          <a:xfrm>
            <a:off x="9114503" y="4210369"/>
            <a:ext cx="1396181" cy="12976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9610455D-1286-2668-80D4-D19B8FD5E018}"/>
              </a:ext>
            </a:extLst>
          </p:cNvPr>
          <p:cNvCxnSpPr>
            <a:stCxn id="7" idx="2"/>
            <a:endCxn id="17" idx="0"/>
          </p:cNvCxnSpPr>
          <p:nvPr/>
        </p:nvCxnSpPr>
        <p:spPr>
          <a:xfrm flipH="1">
            <a:off x="8042786" y="4789243"/>
            <a:ext cx="1" cy="7188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1FFC0B16-8133-0B7B-8FBF-45319D36CDED}"/>
              </a:ext>
            </a:extLst>
          </p:cNvPr>
          <p:cNvSpPr txBox="1"/>
          <p:nvPr/>
        </p:nvSpPr>
        <p:spPr>
          <a:xfrm>
            <a:off x="7370641" y="4935252"/>
            <a:ext cx="652936" cy="369332"/>
          </a:xfrm>
          <a:prstGeom prst="rect">
            <a:avLst/>
          </a:prstGeom>
          <a:noFill/>
        </p:spPr>
        <p:txBody>
          <a:bodyPr wrap="none" rtlCol="0">
            <a:spAutoFit/>
          </a:bodyPr>
          <a:lstStyle/>
          <a:p>
            <a:r>
              <a:rPr lang="en-US" dirty="0"/>
              <a:t>False</a:t>
            </a:r>
          </a:p>
        </p:txBody>
      </p:sp>
      <p:sp>
        <p:nvSpPr>
          <p:cNvPr id="50" name="TextBox 49">
            <a:extLst>
              <a:ext uri="{FF2B5EF4-FFF2-40B4-BE49-F238E27FC236}">
                <a16:creationId xmlns:a16="http://schemas.microsoft.com/office/drawing/2014/main" id="{FF145C98-AFFA-E673-84E8-06985A2C9AAB}"/>
              </a:ext>
            </a:extLst>
          </p:cNvPr>
          <p:cNvSpPr txBox="1"/>
          <p:nvPr/>
        </p:nvSpPr>
        <p:spPr>
          <a:xfrm>
            <a:off x="7418439" y="3229897"/>
            <a:ext cx="652936" cy="369332"/>
          </a:xfrm>
          <a:prstGeom prst="rect">
            <a:avLst/>
          </a:prstGeom>
          <a:noFill/>
        </p:spPr>
        <p:txBody>
          <a:bodyPr wrap="none" rtlCol="0">
            <a:spAutoFit/>
          </a:bodyPr>
          <a:lstStyle/>
          <a:p>
            <a:r>
              <a:rPr lang="en-US" dirty="0"/>
              <a:t>False</a:t>
            </a:r>
          </a:p>
        </p:txBody>
      </p:sp>
      <p:sp>
        <p:nvSpPr>
          <p:cNvPr id="51" name="TextBox 50">
            <a:extLst>
              <a:ext uri="{FF2B5EF4-FFF2-40B4-BE49-F238E27FC236}">
                <a16:creationId xmlns:a16="http://schemas.microsoft.com/office/drawing/2014/main" id="{347535A0-9BC0-C3A4-4FF3-7350C65E9CE8}"/>
              </a:ext>
            </a:extLst>
          </p:cNvPr>
          <p:cNvSpPr txBox="1"/>
          <p:nvPr/>
        </p:nvSpPr>
        <p:spPr>
          <a:xfrm>
            <a:off x="10550012" y="3286202"/>
            <a:ext cx="599972" cy="369332"/>
          </a:xfrm>
          <a:prstGeom prst="rect">
            <a:avLst/>
          </a:prstGeom>
          <a:noFill/>
        </p:spPr>
        <p:txBody>
          <a:bodyPr wrap="none" rtlCol="0">
            <a:spAutoFit/>
          </a:bodyPr>
          <a:lstStyle/>
          <a:p>
            <a:r>
              <a:rPr lang="en-US" dirty="0"/>
              <a:t>True</a:t>
            </a:r>
          </a:p>
        </p:txBody>
      </p:sp>
      <p:sp>
        <p:nvSpPr>
          <p:cNvPr id="52" name="TextBox 51">
            <a:extLst>
              <a:ext uri="{FF2B5EF4-FFF2-40B4-BE49-F238E27FC236}">
                <a16:creationId xmlns:a16="http://schemas.microsoft.com/office/drawing/2014/main" id="{4C3D1D28-EE48-AE01-8420-E3F3759D7CB0}"/>
              </a:ext>
            </a:extLst>
          </p:cNvPr>
          <p:cNvSpPr txBox="1"/>
          <p:nvPr/>
        </p:nvSpPr>
        <p:spPr>
          <a:xfrm>
            <a:off x="9212824" y="4674549"/>
            <a:ext cx="599972" cy="369332"/>
          </a:xfrm>
          <a:prstGeom prst="rect">
            <a:avLst/>
          </a:prstGeom>
          <a:noFill/>
        </p:spPr>
        <p:txBody>
          <a:bodyPr wrap="none" rtlCol="0">
            <a:spAutoFit/>
          </a:bodyPr>
          <a:lstStyle/>
          <a:p>
            <a:r>
              <a:rPr lang="en-US" dirty="0"/>
              <a:t>True</a:t>
            </a:r>
          </a:p>
        </p:txBody>
      </p:sp>
    </p:spTree>
    <p:extLst>
      <p:ext uri="{BB962C8B-B14F-4D97-AF65-F5344CB8AC3E}">
        <p14:creationId xmlns:p14="http://schemas.microsoft.com/office/powerpoint/2010/main" val="272411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Control Flow Diagrams</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5525278" cy="4351338"/>
          </a:xfrm>
        </p:spPr>
        <p:txBody>
          <a:bodyPr>
            <a:normAutofit/>
          </a:bodyPr>
          <a:lstStyle/>
          <a:p>
            <a:pPr marL="0" indent="0">
              <a:buNone/>
            </a:pPr>
            <a:r>
              <a:rPr lang="en-US" sz="3200" dirty="0"/>
              <a:t>You always start a control flow diagram with a start box</a:t>
            </a:r>
          </a:p>
        </p:txBody>
      </p:sp>
      <p:sp>
        <p:nvSpPr>
          <p:cNvPr id="4" name="Rectangle 3">
            <a:extLst>
              <a:ext uri="{FF2B5EF4-FFF2-40B4-BE49-F238E27FC236}">
                <a16:creationId xmlns:a16="http://schemas.microsoft.com/office/drawing/2014/main" id="{CBDEA9C8-0615-9D13-D579-4A647BE29E68}"/>
              </a:ext>
            </a:extLst>
          </p:cNvPr>
          <p:cNvSpPr/>
          <p:nvPr/>
        </p:nvSpPr>
        <p:spPr>
          <a:xfrm>
            <a:off x="8042786" y="948883"/>
            <a:ext cx="2467898" cy="9434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Start</a:t>
            </a:r>
          </a:p>
        </p:txBody>
      </p:sp>
      <p:sp>
        <p:nvSpPr>
          <p:cNvPr id="6" name="Flowchart: Decision 5">
            <a:extLst>
              <a:ext uri="{FF2B5EF4-FFF2-40B4-BE49-F238E27FC236}">
                <a16:creationId xmlns:a16="http://schemas.microsoft.com/office/drawing/2014/main" id="{AA0BC879-9375-F1EE-6226-479AD45582D8}"/>
              </a:ext>
            </a:extLst>
          </p:cNvPr>
          <p:cNvSpPr/>
          <p:nvPr/>
        </p:nvSpPr>
        <p:spPr>
          <a:xfrm>
            <a:off x="8042787" y="2271252"/>
            <a:ext cx="2467897" cy="1157748"/>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Are you a vegetarian?</a:t>
            </a:r>
          </a:p>
        </p:txBody>
      </p:sp>
      <p:sp>
        <p:nvSpPr>
          <p:cNvPr id="7" name="Flowchart: Decision 6">
            <a:extLst>
              <a:ext uri="{FF2B5EF4-FFF2-40B4-BE49-F238E27FC236}">
                <a16:creationId xmlns:a16="http://schemas.microsoft.com/office/drawing/2014/main" id="{5E705849-7019-1316-2117-C27E85274ECC}"/>
              </a:ext>
            </a:extLst>
          </p:cNvPr>
          <p:cNvSpPr/>
          <p:nvPr/>
        </p:nvSpPr>
        <p:spPr>
          <a:xfrm>
            <a:off x="6971070" y="3631495"/>
            <a:ext cx="2143433" cy="1157748"/>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Do you want Stir Fry?</a:t>
            </a:r>
          </a:p>
        </p:txBody>
      </p:sp>
      <p:cxnSp>
        <p:nvCxnSpPr>
          <p:cNvPr id="9" name="Straight Arrow Connector 8">
            <a:extLst>
              <a:ext uri="{FF2B5EF4-FFF2-40B4-BE49-F238E27FC236}">
                <a16:creationId xmlns:a16="http://schemas.microsoft.com/office/drawing/2014/main" id="{F27389D5-D681-5EE9-FC4E-24CCDA084E3E}"/>
              </a:ext>
            </a:extLst>
          </p:cNvPr>
          <p:cNvCxnSpPr>
            <a:cxnSpLocks/>
            <a:stCxn id="4" idx="2"/>
            <a:endCxn id="6" idx="0"/>
          </p:cNvCxnSpPr>
          <p:nvPr/>
        </p:nvCxnSpPr>
        <p:spPr>
          <a:xfrm>
            <a:off x="9276735" y="1892319"/>
            <a:ext cx="1" cy="3789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432383D5-8461-46E0-DD9E-C3D3B089A825}"/>
              </a:ext>
            </a:extLst>
          </p:cNvPr>
          <p:cNvCxnSpPr>
            <a:cxnSpLocks/>
            <a:stCxn id="6" idx="1"/>
            <a:endCxn id="7" idx="0"/>
          </p:cNvCxnSpPr>
          <p:nvPr/>
        </p:nvCxnSpPr>
        <p:spPr>
          <a:xfrm>
            <a:off x="8042787" y="2850126"/>
            <a:ext cx="0" cy="7813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9304F423-FF35-D7C5-12AA-8BDE35E61CB0}"/>
              </a:ext>
            </a:extLst>
          </p:cNvPr>
          <p:cNvSpPr/>
          <p:nvPr/>
        </p:nvSpPr>
        <p:spPr>
          <a:xfrm>
            <a:off x="9896168" y="3913239"/>
            <a:ext cx="1229032" cy="6489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Salad</a:t>
            </a:r>
          </a:p>
        </p:txBody>
      </p:sp>
      <p:sp>
        <p:nvSpPr>
          <p:cNvPr id="17" name="Rectangle 16">
            <a:extLst>
              <a:ext uri="{FF2B5EF4-FFF2-40B4-BE49-F238E27FC236}">
                <a16:creationId xmlns:a16="http://schemas.microsoft.com/office/drawing/2014/main" id="{623BB92A-55A3-AB5F-BF65-4305DCD9289E}"/>
              </a:ext>
            </a:extLst>
          </p:cNvPr>
          <p:cNvSpPr/>
          <p:nvPr/>
        </p:nvSpPr>
        <p:spPr>
          <a:xfrm>
            <a:off x="7428270" y="5508061"/>
            <a:ext cx="1229032" cy="6489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Sandwich</a:t>
            </a:r>
          </a:p>
        </p:txBody>
      </p:sp>
      <p:sp>
        <p:nvSpPr>
          <p:cNvPr id="18" name="Rectangle 17">
            <a:extLst>
              <a:ext uri="{FF2B5EF4-FFF2-40B4-BE49-F238E27FC236}">
                <a16:creationId xmlns:a16="http://schemas.microsoft.com/office/drawing/2014/main" id="{3FC95AA6-EBC4-45EA-DF70-2DA35D01248B}"/>
              </a:ext>
            </a:extLst>
          </p:cNvPr>
          <p:cNvSpPr/>
          <p:nvPr/>
        </p:nvSpPr>
        <p:spPr>
          <a:xfrm>
            <a:off x="9896168" y="5508061"/>
            <a:ext cx="1229032" cy="6489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Stir Fry</a:t>
            </a:r>
          </a:p>
        </p:txBody>
      </p:sp>
      <p:cxnSp>
        <p:nvCxnSpPr>
          <p:cNvPr id="22" name="Straight Arrow Connector 21">
            <a:extLst>
              <a:ext uri="{FF2B5EF4-FFF2-40B4-BE49-F238E27FC236}">
                <a16:creationId xmlns:a16="http://schemas.microsoft.com/office/drawing/2014/main" id="{C550F57C-B736-CC35-936E-6DE581089E89}"/>
              </a:ext>
            </a:extLst>
          </p:cNvPr>
          <p:cNvCxnSpPr>
            <a:cxnSpLocks/>
            <a:stCxn id="6" idx="3"/>
            <a:endCxn id="16" idx="0"/>
          </p:cNvCxnSpPr>
          <p:nvPr/>
        </p:nvCxnSpPr>
        <p:spPr>
          <a:xfrm>
            <a:off x="10510684" y="2850126"/>
            <a:ext cx="0" cy="10631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E95AFDA6-478F-479A-0B37-1EE3EB024678}"/>
              </a:ext>
            </a:extLst>
          </p:cNvPr>
          <p:cNvCxnSpPr>
            <a:cxnSpLocks/>
            <a:stCxn id="7" idx="3"/>
            <a:endCxn id="18" idx="0"/>
          </p:cNvCxnSpPr>
          <p:nvPr/>
        </p:nvCxnSpPr>
        <p:spPr>
          <a:xfrm>
            <a:off x="9114503" y="4210369"/>
            <a:ext cx="1396181" cy="12976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9610455D-1286-2668-80D4-D19B8FD5E018}"/>
              </a:ext>
            </a:extLst>
          </p:cNvPr>
          <p:cNvCxnSpPr>
            <a:stCxn id="7" idx="2"/>
            <a:endCxn id="17" idx="0"/>
          </p:cNvCxnSpPr>
          <p:nvPr/>
        </p:nvCxnSpPr>
        <p:spPr>
          <a:xfrm flipH="1">
            <a:off x="8042786" y="4789243"/>
            <a:ext cx="1" cy="7188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1FFC0B16-8133-0B7B-8FBF-45319D36CDED}"/>
              </a:ext>
            </a:extLst>
          </p:cNvPr>
          <p:cNvSpPr txBox="1"/>
          <p:nvPr/>
        </p:nvSpPr>
        <p:spPr>
          <a:xfrm>
            <a:off x="7370641" y="4935252"/>
            <a:ext cx="652936" cy="369332"/>
          </a:xfrm>
          <a:prstGeom prst="rect">
            <a:avLst/>
          </a:prstGeom>
          <a:noFill/>
        </p:spPr>
        <p:txBody>
          <a:bodyPr wrap="none" rtlCol="0">
            <a:spAutoFit/>
          </a:bodyPr>
          <a:lstStyle/>
          <a:p>
            <a:r>
              <a:rPr lang="en-US" dirty="0"/>
              <a:t>False</a:t>
            </a:r>
          </a:p>
        </p:txBody>
      </p:sp>
      <p:sp>
        <p:nvSpPr>
          <p:cNvPr id="50" name="TextBox 49">
            <a:extLst>
              <a:ext uri="{FF2B5EF4-FFF2-40B4-BE49-F238E27FC236}">
                <a16:creationId xmlns:a16="http://schemas.microsoft.com/office/drawing/2014/main" id="{FF145C98-AFFA-E673-84E8-06985A2C9AAB}"/>
              </a:ext>
            </a:extLst>
          </p:cNvPr>
          <p:cNvSpPr txBox="1"/>
          <p:nvPr/>
        </p:nvSpPr>
        <p:spPr>
          <a:xfrm>
            <a:off x="7418439" y="3229897"/>
            <a:ext cx="652936" cy="369332"/>
          </a:xfrm>
          <a:prstGeom prst="rect">
            <a:avLst/>
          </a:prstGeom>
          <a:noFill/>
        </p:spPr>
        <p:txBody>
          <a:bodyPr wrap="none" rtlCol="0">
            <a:spAutoFit/>
          </a:bodyPr>
          <a:lstStyle/>
          <a:p>
            <a:r>
              <a:rPr lang="en-US" dirty="0"/>
              <a:t>False</a:t>
            </a:r>
          </a:p>
        </p:txBody>
      </p:sp>
      <p:sp>
        <p:nvSpPr>
          <p:cNvPr id="51" name="TextBox 50">
            <a:extLst>
              <a:ext uri="{FF2B5EF4-FFF2-40B4-BE49-F238E27FC236}">
                <a16:creationId xmlns:a16="http://schemas.microsoft.com/office/drawing/2014/main" id="{347535A0-9BC0-C3A4-4FF3-7350C65E9CE8}"/>
              </a:ext>
            </a:extLst>
          </p:cNvPr>
          <p:cNvSpPr txBox="1"/>
          <p:nvPr/>
        </p:nvSpPr>
        <p:spPr>
          <a:xfrm>
            <a:off x="10550012" y="3286202"/>
            <a:ext cx="599972" cy="369332"/>
          </a:xfrm>
          <a:prstGeom prst="rect">
            <a:avLst/>
          </a:prstGeom>
          <a:noFill/>
        </p:spPr>
        <p:txBody>
          <a:bodyPr wrap="none" rtlCol="0">
            <a:spAutoFit/>
          </a:bodyPr>
          <a:lstStyle/>
          <a:p>
            <a:r>
              <a:rPr lang="en-US" dirty="0"/>
              <a:t>True</a:t>
            </a:r>
          </a:p>
        </p:txBody>
      </p:sp>
      <p:sp>
        <p:nvSpPr>
          <p:cNvPr id="52" name="TextBox 51">
            <a:extLst>
              <a:ext uri="{FF2B5EF4-FFF2-40B4-BE49-F238E27FC236}">
                <a16:creationId xmlns:a16="http://schemas.microsoft.com/office/drawing/2014/main" id="{4C3D1D28-EE48-AE01-8420-E3F3759D7CB0}"/>
              </a:ext>
            </a:extLst>
          </p:cNvPr>
          <p:cNvSpPr txBox="1"/>
          <p:nvPr/>
        </p:nvSpPr>
        <p:spPr>
          <a:xfrm>
            <a:off x="9212824" y="4674549"/>
            <a:ext cx="599972" cy="369332"/>
          </a:xfrm>
          <a:prstGeom prst="rect">
            <a:avLst/>
          </a:prstGeom>
          <a:noFill/>
        </p:spPr>
        <p:txBody>
          <a:bodyPr wrap="none" rtlCol="0">
            <a:spAutoFit/>
          </a:bodyPr>
          <a:lstStyle/>
          <a:p>
            <a:r>
              <a:rPr lang="en-US" dirty="0"/>
              <a:t>True</a:t>
            </a:r>
          </a:p>
        </p:txBody>
      </p:sp>
      <p:sp>
        <p:nvSpPr>
          <p:cNvPr id="5" name="Arrow: Right 4">
            <a:extLst>
              <a:ext uri="{FF2B5EF4-FFF2-40B4-BE49-F238E27FC236}">
                <a16:creationId xmlns:a16="http://schemas.microsoft.com/office/drawing/2014/main" id="{CC234EFA-FEBE-1F47-EA49-3E31AF88EB77}"/>
              </a:ext>
            </a:extLst>
          </p:cNvPr>
          <p:cNvSpPr/>
          <p:nvPr/>
        </p:nvSpPr>
        <p:spPr>
          <a:xfrm>
            <a:off x="7213665" y="1248316"/>
            <a:ext cx="809911" cy="4746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518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Control Flow Diagrams</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5525278" cy="4351338"/>
          </a:xfrm>
        </p:spPr>
        <p:txBody>
          <a:bodyPr>
            <a:normAutofit/>
          </a:bodyPr>
          <a:lstStyle/>
          <a:p>
            <a:pPr marL="0" indent="0">
              <a:buNone/>
            </a:pPr>
            <a:r>
              <a:rPr lang="en-US" sz="3200" dirty="0"/>
              <a:t>You always start a control flow diagram with a start box</a:t>
            </a:r>
          </a:p>
          <a:p>
            <a:pPr marL="0" indent="0">
              <a:buNone/>
            </a:pPr>
            <a:endParaRPr lang="en-US" sz="3200" dirty="0"/>
          </a:p>
          <a:p>
            <a:pPr marL="0" indent="0">
              <a:buNone/>
            </a:pPr>
            <a:r>
              <a:rPr lang="en-US" sz="3200" dirty="0"/>
              <a:t>Then continue along the arrows to the next shape</a:t>
            </a:r>
          </a:p>
        </p:txBody>
      </p:sp>
      <p:sp>
        <p:nvSpPr>
          <p:cNvPr id="4" name="Rectangle 3">
            <a:extLst>
              <a:ext uri="{FF2B5EF4-FFF2-40B4-BE49-F238E27FC236}">
                <a16:creationId xmlns:a16="http://schemas.microsoft.com/office/drawing/2014/main" id="{CBDEA9C8-0615-9D13-D579-4A647BE29E68}"/>
              </a:ext>
            </a:extLst>
          </p:cNvPr>
          <p:cNvSpPr/>
          <p:nvPr/>
        </p:nvSpPr>
        <p:spPr>
          <a:xfrm>
            <a:off x="8042786" y="948883"/>
            <a:ext cx="2467898" cy="9434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Start</a:t>
            </a:r>
          </a:p>
        </p:txBody>
      </p:sp>
      <p:sp>
        <p:nvSpPr>
          <p:cNvPr id="6" name="Flowchart: Decision 5">
            <a:extLst>
              <a:ext uri="{FF2B5EF4-FFF2-40B4-BE49-F238E27FC236}">
                <a16:creationId xmlns:a16="http://schemas.microsoft.com/office/drawing/2014/main" id="{AA0BC879-9375-F1EE-6226-479AD45582D8}"/>
              </a:ext>
            </a:extLst>
          </p:cNvPr>
          <p:cNvSpPr/>
          <p:nvPr/>
        </p:nvSpPr>
        <p:spPr>
          <a:xfrm>
            <a:off x="8042787" y="2271252"/>
            <a:ext cx="2467897" cy="1157748"/>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Are you a vegetarian?</a:t>
            </a:r>
          </a:p>
        </p:txBody>
      </p:sp>
      <p:sp>
        <p:nvSpPr>
          <p:cNvPr id="7" name="Flowchart: Decision 6">
            <a:extLst>
              <a:ext uri="{FF2B5EF4-FFF2-40B4-BE49-F238E27FC236}">
                <a16:creationId xmlns:a16="http://schemas.microsoft.com/office/drawing/2014/main" id="{5E705849-7019-1316-2117-C27E85274ECC}"/>
              </a:ext>
            </a:extLst>
          </p:cNvPr>
          <p:cNvSpPr/>
          <p:nvPr/>
        </p:nvSpPr>
        <p:spPr>
          <a:xfrm>
            <a:off x="6971070" y="3631495"/>
            <a:ext cx="2143433" cy="1157748"/>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Do you want Stir Fry?</a:t>
            </a:r>
          </a:p>
        </p:txBody>
      </p:sp>
      <p:cxnSp>
        <p:nvCxnSpPr>
          <p:cNvPr id="9" name="Straight Arrow Connector 8">
            <a:extLst>
              <a:ext uri="{FF2B5EF4-FFF2-40B4-BE49-F238E27FC236}">
                <a16:creationId xmlns:a16="http://schemas.microsoft.com/office/drawing/2014/main" id="{F27389D5-D681-5EE9-FC4E-24CCDA084E3E}"/>
              </a:ext>
            </a:extLst>
          </p:cNvPr>
          <p:cNvCxnSpPr>
            <a:cxnSpLocks/>
            <a:stCxn id="4" idx="2"/>
            <a:endCxn id="6" idx="0"/>
          </p:cNvCxnSpPr>
          <p:nvPr/>
        </p:nvCxnSpPr>
        <p:spPr>
          <a:xfrm>
            <a:off x="9276735" y="1892319"/>
            <a:ext cx="1" cy="3789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432383D5-8461-46E0-DD9E-C3D3B089A825}"/>
              </a:ext>
            </a:extLst>
          </p:cNvPr>
          <p:cNvCxnSpPr>
            <a:cxnSpLocks/>
            <a:stCxn id="6" idx="1"/>
            <a:endCxn id="7" idx="0"/>
          </p:cNvCxnSpPr>
          <p:nvPr/>
        </p:nvCxnSpPr>
        <p:spPr>
          <a:xfrm>
            <a:off x="8042787" y="2850126"/>
            <a:ext cx="0" cy="7813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9304F423-FF35-D7C5-12AA-8BDE35E61CB0}"/>
              </a:ext>
            </a:extLst>
          </p:cNvPr>
          <p:cNvSpPr/>
          <p:nvPr/>
        </p:nvSpPr>
        <p:spPr>
          <a:xfrm>
            <a:off x="9896168" y="3913239"/>
            <a:ext cx="1229032" cy="6489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Salad</a:t>
            </a:r>
          </a:p>
        </p:txBody>
      </p:sp>
      <p:sp>
        <p:nvSpPr>
          <p:cNvPr id="17" name="Rectangle 16">
            <a:extLst>
              <a:ext uri="{FF2B5EF4-FFF2-40B4-BE49-F238E27FC236}">
                <a16:creationId xmlns:a16="http://schemas.microsoft.com/office/drawing/2014/main" id="{623BB92A-55A3-AB5F-BF65-4305DCD9289E}"/>
              </a:ext>
            </a:extLst>
          </p:cNvPr>
          <p:cNvSpPr/>
          <p:nvPr/>
        </p:nvSpPr>
        <p:spPr>
          <a:xfrm>
            <a:off x="7428270" y="5508061"/>
            <a:ext cx="1229032" cy="6489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Sandwich</a:t>
            </a:r>
          </a:p>
        </p:txBody>
      </p:sp>
      <p:sp>
        <p:nvSpPr>
          <p:cNvPr id="18" name="Rectangle 17">
            <a:extLst>
              <a:ext uri="{FF2B5EF4-FFF2-40B4-BE49-F238E27FC236}">
                <a16:creationId xmlns:a16="http://schemas.microsoft.com/office/drawing/2014/main" id="{3FC95AA6-EBC4-45EA-DF70-2DA35D01248B}"/>
              </a:ext>
            </a:extLst>
          </p:cNvPr>
          <p:cNvSpPr/>
          <p:nvPr/>
        </p:nvSpPr>
        <p:spPr>
          <a:xfrm>
            <a:off x="9896168" y="5508061"/>
            <a:ext cx="1229032" cy="6489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Stir Fry</a:t>
            </a:r>
          </a:p>
        </p:txBody>
      </p:sp>
      <p:cxnSp>
        <p:nvCxnSpPr>
          <p:cNvPr id="22" name="Straight Arrow Connector 21">
            <a:extLst>
              <a:ext uri="{FF2B5EF4-FFF2-40B4-BE49-F238E27FC236}">
                <a16:creationId xmlns:a16="http://schemas.microsoft.com/office/drawing/2014/main" id="{C550F57C-B736-CC35-936E-6DE581089E89}"/>
              </a:ext>
            </a:extLst>
          </p:cNvPr>
          <p:cNvCxnSpPr>
            <a:cxnSpLocks/>
            <a:stCxn id="6" idx="3"/>
            <a:endCxn id="16" idx="0"/>
          </p:cNvCxnSpPr>
          <p:nvPr/>
        </p:nvCxnSpPr>
        <p:spPr>
          <a:xfrm>
            <a:off x="10510684" y="2850126"/>
            <a:ext cx="0" cy="10631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E95AFDA6-478F-479A-0B37-1EE3EB024678}"/>
              </a:ext>
            </a:extLst>
          </p:cNvPr>
          <p:cNvCxnSpPr>
            <a:cxnSpLocks/>
            <a:stCxn id="7" idx="3"/>
            <a:endCxn id="18" idx="0"/>
          </p:cNvCxnSpPr>
          <p:nvPr/>
        </p:nvCxnSpPr>
        <p:spPr>
          <a:xfrm>
            <a:off x="9114503" y="4210369"/>
            <a:ext cx="1396181" cy="12976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9610455D-1286-2668-80D4-D19B8FD5E018}"/>
              </a:ext>
            </a:extLst>
          </p:cNvPr>
          <p:cNvCxnSpPr>
            <a:stCxn id="7" idx="2"/>
            <a:endCxn id="17" idx="0"/>
          </p:cNvCxnSpPr>
          <p:nvPr/>
        </p:nvCxnSpPr>
        <p:spPr>
          <a:xfrm flipH="1">
            <a:off x="8042786" y="4789243"/>
            <a:ext cx="1" cy="7188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1FFC0B16-8133-0B7B-8FBF-45319D36CDED}"/>
              </a:ext>
            </a:extLst>
          </p:cNvPr>
          <p:cNvSpPr txBox="1"/>
          <p:nvPr/>
        </p:nvSpPr>
        <p:spPr>
          <a:xfrm>
            <a:off x="7370641" y="4935252"/>
            <a:ext cx="652936" cy="369332"/>
          </a:xfrm>
          <a:prstGeom prst="rect">
            <a:avLst/>
          </a:prstGeom>
          <a:noFill/>
        </p:spPr>
        <p:txBody>
          <a:bodyPr wrap="none" rtlCol="0">
            <a:spAutoFit/>
          </a:bodyPr>
          <a:lstStyle/>
          <a:p>
            <a:r>
              <a:rPr lang="en-US" dirty="0"/>
              <a:t>False</a:t>
            </a:r>
          </a:p>
        </p:txBody>
      </p:sp>
      <p:sp>
        <p:nvSpPr>
          <p:cNvPr id="50" name="TextBox 49">
            <a:extLst>
              <a:ext uri="{FF2B5EF4-FFF2-40B4-BE49-F238E27FC236}">
                <a16:creationId xmlns:a16="http://schemas.microsoft.com/office/drawing/2014/main" id="{FF145C98-AFFA-E673-84E8-06985A2C9AAB}"/>
              </a:ext>
            </a:extLst>
          </p:cNvPr>
          <p:cNvSpPr txBox="1"/>
          <p:nvPr/>
        </p:nvSpPr>
        <p:spPr>
          <a:xfrm>
            <a:off x="7418439" y="3229897"/>
            <a:ext cx="652936" cy="369332"/>
          </a:xfrm>
          <a:prstGeom prst="rect">
            <a:avLst/>
          </a:prstGeom>
          <a:noFill/>
        </p:spPr>
        <p:txBody>
          <a:bodyPr wrap="none" rtlCol="0">
            <a:spAutoFit/>
          </a:bodyPr>
          <a:lstStyle/>
          <a:p>
            <a:r>
              <a:rPr lang="en-US" dirty="0"/>
              <a:t>False</a:t>
            </a:r>
          </a:p>
        </p:txBody>
      </p:sp>
      <p:sp>
        <p:nvSpPr>
          <p:cNvPr id="51" name="TextBox 50">
            <a:extLst>
              <a:ext uri="{FF2B5EF4-FFF2-40B4-BE49-F238E27FC236}">
                <a16:creationId xmlns:a16="http://schemas.microsoft.com/office/drawing/2014/main" id="{347535A0-9BC0-C3A4-4FF3-7350C65E9CE8}"/>
              </a:ext>
            </a:extLst>
          </p:cNvPr>
          <p:cNvSpPr txBox="1"/>
          <p:nvPr/>
        </p:nvSpPr>
        <p:spPr>
          <a:xfrm>
            <a:off x="10550012" y="3286202"/>
            <a:ext cx="599972" cy="369332"/>
          </a:xfrm>
          <a:prstGeom prst="rect">
            <a:avLst/>
          </a:prstGeom>
          <a:noFill/>
        </p:spPr>
        <p:txBody>
          <a:bodyPr wrap="none" rtlCol="0">
            <a:spAutoFit/>
          </a:bodyPr>
          <a:lstStyle/>
          <a:p>
            <a:r>
              <a:rPr lang="en-US" dirty="0"/>
              <a:t>True</a:t>
            </a:r>
          </a:p>
        </p:txBody>
      </p:sp>
      <p:sp>
        <p:nvSpPr>
          <p:cNvPr id="52" name="TextBox 51">
            <a:extLst>
              <a:ext uri="{FF2B5EF4-FFF2-40B4-BE49-F238E27FC236}">
                <a16:creationId xmlns:a16="http://schemas.microsoft.com/office/drawing/2014/main" id="{4C3D1D28-EE48-AE01-8420-E3F3759D7CB0}"/>
              </a:ext>
            </a:extLst>
          </p:cNvPr>
          <p:cNvSpPr txBox="1"/>
          <p:nvPr/>
        </p:nvSpPr>
        <p:spPr>
          <a:xfrm>
            <a:off x="9212824" y="4674549"/>
            <a:ext cx="599972" cy="369332"/>
          </a:xfrm>
          <a:prstGeom prst="rect">
            <a:avLst/>
          </a:prstGeom>
          <a:noFill/>
        </p:spPr>
        <p:txBody>
          <a:bodyPr wrap="none" rtlCol="0">
            <a:spAutoFit/>
          </a:bodyPr>
          <a:lstStyle/>
          <a:p>
            <a:r>
              <a:rPr lang="en-US" dirty="0"/>
              <a:t>True</a:t>
            </a:r>
          </a:p>
        </p:txBody>
      </p:sp>
      <p:sp>
        <p:nvSpPr>
          <p:cNvPr id="5" name="Arrow: Right 4">
            <a:extLst>
              <a:ext uri="{FF2B5EF4-FFF2-40B4-BE49-F238E27FC236}">
                <a16:creationId xmlns:a16="http://schemas.microsoft.com/office/drawing/2014/main" id="{CC234EFA-FEBE-1F47-EA49-3E31AF88EB77}"/>
              </a:ext>
            </a:extLst>
          </p:cNvPr>
          <p:cNvSpPr/>
          <p:nvPr/>
        </p:nvSpPr>
        <p:spPr>
          <a:xfrm>
            <a:off x="7192470" y="2444936"/>
            <a:ext cx="809911" cy="4746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8590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Control Flow Diagrams</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5525278" cy="4351338"/>
          </a:xfrm>
        </p:spPr>
        <p:txBody>
          <a:bodyPr>
            <a:normAutofit/>
          </a:bodyPr>
          <a:lstStyle/>
          <a:p>
            <a:pPr marL="0" indent="0">
              <a:buNone/>
            </a:pPr>
            <a:r>
              <a:rPr lang="en-US" sz="3200" dirty="0"/>
              <a:t>When you get to a diamond, you make a choice that is Boolean (2 options)</a:t>
            </a:r>
          </a:p>
        </p:txBody>
      </p:sp>
      <p:sp>
        <p:nvSpPr>
          <p:cNvPr id="4" name="Rectangle 3">
            <a:extLst>
              <a:ext uri="{FF2B5EF4-FFF2-40B4-BE49-F238E27FC236}">
                <a16:creationId xmlns:a16="http://schemas.microsoft.com/office/drawing/2014/main" id="{CBDEA9C8-0615-9D13-D579-4A647BE29E68}"/>
              </a:ext>
            </a:extLst>
          </p:cNvPr>
          <p:cNvSpPr/>
          <p:nvPr/>
        </p:nvSpPr>
        <p:spPr>
          <a:xfrm>
            <a:off x="8042786" y="948883"/>
            <a:ext cx="2467898" cy="9434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Start</a:t>
            </a:r>
          </a:p>
        </p:txBody>
      </p:sp>
      <p:sp>
        <p:nvSpPr>
          <p:cNvPr id="6" name="Flowchart: Decision 5">
            <a:extLst>
              <a:ext uri="{FF2B5EF4-FFF2-40B4-BE49-F238E27FC236}">
                <a16:creationId xmlns:a16="http://schemas.microsoft.com/office/drawing/2014/main" id="{AA0BC879-9375-F1EE-6226-479AD45582D8}"/>
              </a:ext>
            </a:extLst>
          </p:cNvPr>
          <p:cNvSpPr/>
          <p:nvPr/>
        </p:nvSpPr>
        <p:spPr>
          <a:xfrm>
            <a:off x="8042787" y="2271252"/>
            <a:ext cx="2467897" cy="1157748"/>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Are you a vegetarian?</a:t>
            </a:r>
          </a:p>
        </p:txBody>
      </p:sp>
      <p:sp>
        <p:nvSpPr>
          <p:cNvPr id="7" name="Flowchart: Decision 6">
            <a:extLst>
              <a:ext uri="{FF2B5EF4-FFF2-40B4-BE49-F238E27FC236}">
                <a16:creationId xmlns:a16="http://schemas.microsoft.com/office/drawing/2014/main" id="{5E705849-7019-1316-2117-C27E85274ECC}"/>
              </a:ext>
            </a:extLst>
          </p:cNvPr>
          <p:cNvSpPr/>
          <p:nvPr/>
        </p:nvSpPr>
        <p:spPr>
          <a:xfrm>
            <a:off x="6971070" y="3631495"/>
            <a:ext cx="2143433" cy="1157748"/>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Do you want Stir Fry?</a:t>
            </a:r>
          </a:p>
        </p:txBody>
      </p:sp>
      <p:cxnSp>
        <p:nvCxnSpPr>
          <p:cNvPr id="9" name="Straight Arrow Connector 8">
            <a:extLst>
              <a:ext uri="{FF2B5EF4-FFF2-40B4-BE49-F238E27FC236}">
                <a16:creationId xmlns:a16="http://schemas.microsoft.com/office/drawing/2014/main" id="{F27389D5-D681-5EE9-FC4E-24CCDA084E3E}"/>
              </a:ext>
            </a:extLst>
          </p:cNvPr>
          <p:cNvCxnSpPr>
            <a:cxnSpLocks/>
            <a:stCxn id="4" idx="2"/>
            <a:endCxn id="6" idx="0"/>
          </p:cNvCxnSpPr>
          <p:nvPr/>
        </p:nvCxnSpPr>
        <p:spPr>
          <a:xfrm>
            <a:off x="9276735" y="1892319"/>
            <a:ext cx="1" cy="3789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432383D5-8461-46E0-DD9E-C3D3B089A825}"/>
              </a:ext>
            </a:extLst>
          </p:cNvPr>
          <p:cNvCxnSpPr>
            <a:cxnSpLocks/>
            <a:stCxn id="6" idx="1"/>
            <a:endCxn id="7" idx="0"/>
          </p:cNvCxnSpPr>
          <p:nvPr/>
        </p:nvCxnSpPr>
        <p:spPr>
          <a:xfrm>
            <a:off x="8042787" y="2850126"/>
            <a:ext cx="0" cy="7813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9304F423-FF35-D7C5-12AA-8BDE35E61CB0}"/>
              </a:ext>
            </a:extLst>
          </p:cNvPr>
          <p:cNvSpPr/>
          <p:nvPr/>
        </p:nvSpPr>
        <p:spPr>
          <a:xfrm>
            <a:off x="9896168" y="3913239"/>
            <a:ext cx="1229032" cy="6489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Salad</a:t>
            </a:r>
          </a:p>
        </p:txBody>
      </p:sp>
      <p:sp>
        <p:nvSpPr>
          <p:cNvPr id="17" name="Rectangle 16">
            <a:extLst>
              <a:ext uri="{FF2B5EF4-FFF2-40B4-BE49-F238E27FC236}">
                <a16:creationId xmlns:a16="http://schemas.microsoft.com/office/drawing/2014/main" id="{623BB92A-55A3-AB5F-BF65-4305DCD9289E}"/>
              </a:ext>
            </a:extLst>
          </p:cNvPr>
          <p:cNvSpPr/>
          <p:nvPr/>
        </p:nvSpPr>
        <p:spPr>
          <a:xfrm>
            <a:off x="7428270" y="5508061"/>
            <a:ext cx="1229032" cy="6489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Sandwich</a:t>
            </a:r>
          </a:p>
        </p:txBody>
      </p:sp>
      <p:sp>
        <p:nvSpPr>
          <p:cNvPr id="18" name="Rectangle 17">
            <a:extLst>
              <a:ext uri="{FF2B5EF4-FFF2-40B4-BE49-F238E27FC236}">
                <a16:creationId xmlns:a16="http://schemas.microsoft.com/office/drawing/2014/main" id="{3FC95AA6-EBC4-45EA-DF70-2DA35D01248B}"/>
              </a:ext>
            </a:extLst>
          </p:cNvPr>
          <p:cNvSpPr/>
          <p:nvPr/>
        </p:nvSpPr>
        <p:spPr>
          <a:xfrm>
            <a:off x="9896168" y="5508061"/>
            <a:ext cx="1229032" cy="6489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Stir Fry</a:t>
            </a:r>
          </a:p>
        </p:txBody>
      </p:sp>
      <p:cxnSp>
        <p:nvCxnSpPr>
          <p:cNvPr id="22" name="Straight Arrow Connector 21">
            <a:extLst>
              <a:ext uri="{FF2B5EF4-FFF2-40B4-BE49-F238E27FC236}">
                <a16:creationId xmlns:a16="http://schemas.microsoft.com/office/drawing/2014/main" id="{C550F57C-B736-CC35-936E-6DE581089E89}"/>
              </a:ext>
            </a:extLst>
          </p:cNvPr>
          <p:cNvCxnSpPr>
            <a:cxnSpLocks/>
            <a:stCxn id="6" idx="3"/>
            <a:endCxn id="16" idx="0"/>
          </p:cNvCxnSpPr>
          <p:nvPr/>
        </p:nvCxnSpPr>
        <p:spPr>
          <a:xfrm>
            <a:off x="10510684" y="2850126"/>
            <a:ext cx="0" cy="10631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E95AFDA6-478F-479A-0B37-1EE3EB024678}"/>
              </a:ext>
            </a:extLst>
          </p:cNvPr>
          <p:cNvCxnSpPr>
            <a:cxnSpLocks/>
            <a:stCxn id="7" idx="3"/>
            <a:endCxn id="18" idx="0"/>
          </p:cNvCxnSpPr>
          <p:nvPr/>
        </p:nvCxnSpPr>
        <p:spPr>
          <a:xfrm>
            <a:off x="9114503" y="4210369"/>
            <a:ext cx="1396181" cy="12976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9610455D-1286-2668-80D4-D19B8FD5E018}"/>
              </a:ext>
            </a:extLst>
          </p:cNvPr>
          <p:cNvCxnSpPr>
            <a:stCxn id="7" idx="2"/>
            <a:endCxn id="17" idx="0"/>
          </p:cNvCxnSpPr>
          <p:nvPr/>
        </p:nvCxnSpPr>
        <p:spPr>
          <a:xfrm flipH="1">
            <a:off x="8042786" y="4789243"/>
            <a:ext cx="1" cy="7188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1FFC0B16-8133-0B7B-8FBF-45319D36CDED}"/>
              </a:ext>
            </a:extLst>
          </p:cNvPr>
          <p:cNvSpPr txBox="1"/>
          <p:nvPr/>
        </p:nvSpPr>
        <p:spPr>
          <a:xfrm>
            <a:off x="7370641" y="4935252"/>
            <a:ext cx="652936" cy="369332"/>
          </a:xfrm>
          <a:prstGeom prst="rect">
            <a:avLst/>
          </a:prstGeom>
          <a:noFill/>
        </p:spPr>
        <p:txBody>
          <a:bodyPr wrap="none" rtlCol="0">
            <a:spAutoFit/>
          </a:bodyPr>
          <a:lstStyle/>
          <a:p>
            <a:r>
              <a:rPr lang="en-US" dirty="0"/>
              <a:t>False</a:t>
            </a:r>
          </a:p>
        </p:txBody>
      </p:sp>
      <p:sp>
        <p:nvSpPr>
          <p:cNvPr id="50" name="TextBox 49">
            <a:extLst>
              <a:ext uri="{FF2B5EF4-FFF2-40B4-BE49-F238E27FC236}">
                <a16:creationId xmlns:a16="http://schemas.microsoft.com/office/drawing/2014/main" id="{FF145C98-AFFA-E673-84E8-06985A2C9AAB}"/>
              </a:ext>
            </a:extLst>
          </p:cNvPr>
          <p:cNvSpPr txBox="1"/>
          <p:nvPr/>
        </p:nvSpPr>
        <p:spPr>
          <a:xfrm>
            <a:off x="7418439" y="3229897"/>
            <a:ext cx="652936" cy="369332"/>
          </a:xfrm>
          <a:prstGeom prst="rect">
            <a:avLst/>
          </a:prstGeom>
          <a:noFill/>
        </p:spPr>
        <p:txBody>
          <a:bodyPr wrap="none" rtlCol="0">
            <a:spAutoFit/>
          </a:bodyPr>
          <a:lstStyle/>
          <a:p>
            <a:r>
              <a:rPr lang="en-US" dirty="0"/>
              <a:t>False</a:t>
            </a:r>
          </a:p>
        </p:txBody>
      </p:sp>
      <p:sp>
        <p:nvSpPr>
          <p:cNvPr id="51" name="TextBox 50">
            <a:extLst>
              <a:ext uri="{FF2B5EF4-FFF2-40B4-BE49-F238E27FC236}">
                <a16:creationId xmlns:a16="http://schemas.microsoft.com/office/drawing/2014/main" id="{347535A0-9BC0-C3A4-4FF3-7350C65E9CE8}"/>
              </a:ext>
            </a:extLst>
          </p:cNvPr>
          <p:cNvSpPr txBox="1"/>
          <p:nvPr/>
        </p:nvSpPr>
        <p:spPr>
          <a:xfrm>
            <a:off x="10550012" y="3286202"/>
            <a:ext cx="599972" cy="369332"/>
          </a:xfrm>
          <a:prstGeom prst="rect">
            <a:avLst/>
          </a:prstGeom>
          <a:noFill/>
        </p:spPr>
        <p:txBody>
          <a:bodyPr wrap="none" rtlCol="0">
            <a:spAutoFit/>
          </a:bodyPr>
          <a:lstStyle/>
          <a:p>
            <a:r>
              <a:rPr lang="en-US" dirty="0"/>
              <a:t>True</a:t>
            </a:r>
          </a:p>
        </p:txBody>
      </p:sp>
      <p:sp>
        <p:nvSpPr>
          <p:cNvPr id="52" name="TextBox 51">
            <a:extLst>
              <a:ext uri="{FF2B5EF4-FFF2-40B4-BE49-F238E27FC236}">
                <a16:creationId xmlns:a16="http://schemas.microsoft.com/office/drawing/2014/main" id="{4C3D1D28-EE48-AE01-8420-E3F3759D7CB0}"/>
              </a:ext>
            </a:extLst>
          </p:cNvPr>
          <p:cNvSpPr txBox="1"/>
          <p:nvPr/>
        </p:nvSpPr>
        <p:spPr>
          <a:xfrm>
            <a:off x="9212824" y="4674549"/>
            <a:ext cx="599972" cy="369332"/>
          </a:xfrm>
          <a:prstGeom prst="rect">
            <a:avLst/>
          </a:prstGeom>
          <a:noFill/>
        </p:spPr>
        <p:txBody>
          <a:bodyPr wrap="none" rtlCol="0">
            <a:spAutoFit/>
          </a:bodyPr>
          <a:lstStyle/>
          <a:p>
            <a:r>
              <a:rPr lang="en-US" dirty="0"/>
              <a:t>True</a:t>
            </a:r>
          </a:p>
        </p:txBody>
      </p:sp>
      <p:sp>
        <p:nvSpPr>
          <p:cNvPr id="5" name="Arrow: Right 4">
            <a:extLst>
              <a:ext uri="{FF2B5EF4-FFF2-40B4-BE49-F238E27FC236}">
                <a16:creationId xmlns:a16="http://schemas.microsoft.com/office/drawing/2014/main" id="{CC234EFA-FEBE-1F47-EA49-3E31AF88EB77}"/>
              </a:ext>
            </a:extLst>
          </p:cNvPr>
          <p:cNvSpPr/>
          <p:nvPr/>
        </p:nvSpPr>
        <p:spPr>
          <a:xfrm>
            <a:off x="7192470" y="2444936"/>
            <a:ext cx="809911" cy="4746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8778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Control Flow Diagrams</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5525278" cy="4351338"/>
          </a:xfrm>
        </p:spPr>
        <p:txBody>
          <a:bodyPr>
            <a:normAutofit/>
          </a:bodyPr>
          <a:lstStyle/>
          <a:p>
            <a:pPr marL="0" indent="0">
              <a:buNone/>
            </a:pPr>
            <a:r>
              <a:rPr lang="en-US" sz="3200" dirty="0"/>
              <a:t>When you get to a diamond, you make a choice that is Boolean (2 options)</a:t>
            </a:r>
          </a:p>
          <a:p>
            <a:pPr marL="0" indent="0">
              <a:buNone/>
            </a:pPr>
            <a:endParaRPr lang="en-US" sz="3200" dirty="0"/>
          </a:p>
          <a:p>
            <a:pPr marL="0" indent="0">
              <a:buNone/>
            </a:pPr>
            <a:r>
              <a:rPr lang="en-US" sz="3200" dirty="0"/>
              <a:t>You follow the arrow from the diamond that has the answer</a:t>
            </a:r>
          </a:p>
        </p:txBody>
      </p:sp>
      <p:sp>
        <p:nvSpPr>
          <p:cNvPr id="4" name="Rectangle 3">
            <a:extLst>
              <a:ext uri="{FF2B5EF4-FFF2-40B4-BE49-F238E27FC236}">
                <a16:creationId xmlns:a16="http://schemas.microsoft.com/office/drawing/2014/main" id="{CBDEA9C8-0615-9D13-D579-4A647BE29E68}"/>
              </a:ext>
            </a:extLst>
          </p:cNvPr>
          <p:cNvSpPr/>
          <p:nvPr/>
        </p:nvSpPr>
        <p:spPr>
          <a:xfrm>
            <a:off x="8042786" y="948883"/>
            <a:ext cx="2467898" cy="9434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Start</a:t>
            </a:r>
          </a:p>
        </p:txBody>
      </p:sp>
      <p:sp>
        <p:nvSpPr>
          <p:cNvPr id="6" name="Flowchart: Decision 5">
            <a:extLst>
              <a:ext uri="{FF2B5EF4-FFF2-40B4-BE49-F238E27FC236}">
                <a16:creationId xmlns:a16="http://schemas.microsoft.com/office/drawing/2014/main" id="{AA0BC879-9375-F1EE-6226-479AD45582D8}"/>
              </a:ext>
            </a:extLst>
          </p:cNvPr>
          <p:cNvSpPr/>
          <p:nvPr/>
        </p:nvSpPr>
        <p:spPr>
          <a:xfrm>
            <a:off x="8042787" y="2271252"/>
            <a:ext cx="2467897" cy="1157748"/>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Are you a vegetarian?</a:t>
            </a:r>
          </a:p>
        </p:txBody>
      </p:sp>
      <p:sp>
        <p:nvSpPr>
          <p:cNvPr id="7" name="Flowchart: Decision 6">
            <a:extLst>
              <a:ext uri="{FF2B5EF4-FFF2-40B4-BE49-F238E27FC236}">
                <a16:creationId xmlns:a16="http://schemas.microsoft.com/office/drawing/2014/main" id="{5E705849-7019-1316-2117-C27E85274ECC}"/>
              </a:ext>
            </a:extLst>
          </p:cNvPr>
          <p:cNvSpPr/>
          <p:nvPr/>
        </p:nvSpPr>
        <p:spPr>
          <a:xfrm>
            <a:off x="6971070" y="3631495"/>
            <a:ext cx="2143433" cy="1157748"/>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Do you want Stir Fry?</a:t>
            </a:r>
          </a:p>
        </p:txBody>
      </p:sp>
      <p:cxnSp>
        <p:nvCxnSpPr>
          <p:cNvPr id="9" name="Straight Arrow Connector 8">
            <a:extLst>
              <a:ext uri="{FF2B5EF4-FFF2-40B4-BE49-F238E27FC236}">
                <a16:creationId xmlns:a16="http://schemas.microsoft.com/office/drawing/2014/main" id="{F27389D5-D681-5EE9-FC4E-24CCDA084E3E}"/>
              </a:ext>
            </a:extLst>
          </p:cNvPr>
          <p:cNvCxnSpPr>
            <a:cxnSpLocks/>
            <a:stCxn id="4" idx="2"/>
            <a:endCxn id="6" idx="0"/>
          </p:cNvCxnSpPr>
          <p:nvPr/>
        </p:nvCxnSpPr>
        <p:spPr>
          <a:xfrm>
            <a:off x="9276735" y="1892319"/>
            <a:ext cx="1" cy="3789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432383D5-8461-46E0-DD9E-C3D3B089A825}"/>
              </a:ext>
            </a:extLst>
          </p:cNvPr>
          <p:cNvCxnSpPr>
            <a:cxnSpLocks/>
            <a:stCxn id="6" idx="1"/>
            <a:endCxn id="7" idx="0"/>
          </p:cNvCxnSpPr>
          <p:nvPr/>
        </p:nvCxnSpPr>
        <p:spPr>
          <a:xfrm>
            <a:off x="8042787" y="2850126"/>
            <a:ext cx="0" cy="7813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9304F423-FF35-D7C5-12AA-8BDE35E61CB0}"/>
              </a:ext>
            </a:extLst>
          </p:cNvPr>
          <p:cNvSpPr/>
          <p:nvPr/>
        </p:nvSpPr>
        <p:spPr>
          <a:xfrm>
            <a:off x="9896168" y="3913239"/>
            <a:ext cx="1229032" cy="6489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Salad</a:t>
            </a:r>
          </a:p>
        </p:txBody>
      </p:sp>
      <p:sp>
        <p:nvSpPr>
          <p:cNvPr id="17" name="Rectangle 16">
            <a:extLst>
              <a:ext uri="{FF2B5EF4-FFF2-40B4-BE49-F238E27FC236}">
                <a16:creationId xmlns:a16="http://schemas.microsoft.com/office/drawing/2014/main" id="{623BB92A-55A3-AB5F-BF65-4305DCD9289E}"/>
              </a:ext>
            </a:extLst>
          </p:cNvPr>
          <p:cNvSpPr/>
          <p:nvPr/>
        </p:nvSpPr>
        <p:spPr>
          <a:xfrm>
            <a:off x="7428270" y="5508061"/>
            <a:ext cx="1229032" cy="6489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Sandwich</a:t>
            </a:r>
          </a:p>
        </p:txBody>
      </p:sp>
      <p:sp>
        <p:nvSpPr>
          <p:cNvPr id="18" name="Rectangle 17">
            <a:extLst>
              <a:ext uri="{FF2B5EF4-FFF2-40B4-BE49-F238E27FC236}">
                <a16:creationId xmlns:a16="http://schemas.microsoft.com/office/drawing/2014/main" id="{3FC95AA6-EBC4-45EA-DF70-2DA35D01248B}"/>
              </a:ext>
            </a:extLst>
          </p:cNvPr>
          <p:cNvSpPr/>
          <p:nvPr/>
        </p:nvSpPr>
        <p:spPr>
          <a:xfrm>
            <a:off x="9896168" y="5508061"/>
            <a:ext cx="1229032" cy="6489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Stir Fry</a:t>
            </a:r>
          </a:p>
        </p:txBody>
      </p:sp>
      <p:cxnSp>
        <p:nvCxnSpPr>
          <p:cNvPr id="22" name="Straight Arrow Connector 21">
            <a:extLst>
              <a:ext uri="{FF2B5EF4-FFF2-40B4-BE49-F238E27FC236}">
                <a16:creationId xmlns:a16="http://schemas.microsoft.com/office/drawing/2014/main" id="{C550F57C-B736-CC35-936E-6DE581089E89}"/>
              </a:ext>
            </a:extLst>
          </p:cNvPr>
          <p:cNvCxnSpPr>
            <a:cxnSpLocks/>
            <a:stCxn id="6" idx="3"/>
            <a:endCxn id="16" idx="0"/>
          </p:cNvCxnSpPr>
          <p:nvPr/>
        </p:nvCxnSpPr>
        <p:spPr>
          <a:xfrm>
            <a:off x="10510684" y="2850126"/>
            <a:ext cx="0" cy="10631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E95AFDA6-478F-479A-0B37-1EE3EB024678}"/>
              </a:ext>
            </a:extLst>
          </p:cNvPr>
          <p:cNvCxnSpPr>
            <a:cxnSpLocks/>
            <a:stCxn id="7" idx="3"/>
            <a:endCxn id="18" idx="0"/>
          </p:cNvCxnSpPr>
          <p:nvPr/>
        </p:nvCxnSpPr>
        <p:spPr>
          <a:xfrm>
            <a:off x="9114503" y="4210369"/>
            <a:ext cx="1396181" cy="12976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9610455D-1286-2668-80D4-D19B8FD5E018}"/>
              </a:ext>
            </a:extLst>
          </p:cNvPr>
          <p:cNvCxnSpPr>
            <a:stCxn id="7" idx="2"/>
            <a:endCxn id="17" idx="0"/>
          </p:cNvCxnSpPr>
          <p:nvPr/>
        </p:nvCxnSpPr>
        <p:spPr>
          <a:xfrm flipH="1">
            <a:off x="8042786" y="4789243"/>
            <a:ext cx="1" cy="7188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1FFC0B16-8133-0B7B-8FBF-45319D36CDED}"/>
              </a:ext>
            </a:extLst>
          </p:cNvPr>
          <p:cNvSpPr txBox="1"/>
          <p:nvPr/>
        </p:nvSpPr>
        <p:spPr>
          <a:xfrm>
            <a:off x="7370641" y="4935252"/>
            <a:ext cx="652936" cy="369332"/>
          </a:xfrm>
          <a:prstGeom prst="rect">
            <a:avLst/>
          </a:prstGeom>
          <a:noFill/>
        </p:spPr>
        <p:txBody>
          <a:bodyPr wrap="none" rtlCol="0">
            <a:spAutoFit/>
          </a:bodyPr>
          <a:lstStyle/>
          <a:p>
            <a:r>
              <a:rPr lang="en-US" dirty="0"/>
              <a:t>False</a:t>
            </a:r>
          </a:p>
        </p:txBody>
      </p:sp>
      <p:sp>
        <p:nvSpPr>
          <p:cNvPr id="50" name="TextBox 49">
            <a:extLst>
              <a:ext uri="{FF2B5EF4-FFF2-40B4-BE49-F238E27FC236}">
                <a16:creationId xmlns:a16="http://schemas.microsoft.com/office/drawing/2014/main" id="{FF145C98-AFFA-E673-84E8-06985A2C9AAB}"/>
              </a:ext>
            </a:extLst>
          </p:cNvPr>
          <p:cNvSpPr txBox="1"/>
          <p:nvPr/>
        </p:nvSpPr>
        <p:spPr>
          <a:xfrm>
            <a:off x="7418439" y="3229897"/>
            <a:ext cx="652936" cy="369332"/>
          </a:xfrm>
          <a:prstGeom prst="rect">
            <a:avLst/>
          </a:prstGeom>
          <a:noFill/>
        </p:spPr>
        <p:txBody>
          <a:bodyPr wrap="none" rtlCol="0">
            <a:spAutoFit/>
          </a:bodyPr>
          <a:lstStyle/>
          <a:p>
            <a:r>
              <a:rPr lang="en-US" dirty="0"/>
              <a:t>False</a:t>
            </a:r>
          </a:p>
        </p:txBody>
      </p:sp>
      <p:sp>
        <p:nvSpPr>
          <p:cNvPr id="51" name="TextBox 50">
            <a:extLst>
              <a:ext uri="{FF2B5EF4-FFF2-40B4-BE49-F238E27FC236}">
                <a16:creationId xmlns:a16="http://schemas.microsoft.com/office/drawing/2014/main" id="{347535A0-9BC0-C3A4-4FF3-7350C65E9CE8}"/>
              </a:ext>
            </a:extLst>
          </p:cNvPr>
          <p:cNvSpPr txBox="1"/>
          <p:nvPr/>
        </p:nvSpPr>
        <p:spPr>
          <a:xfrm>
            <a:off x="10550012" y="3286202"/>
            <a:ext cx="599972" cy="369332"/>
          </a:xfrm>
          <a:prstGeom prst="rect">
            <a:avLst/>
          </a:prstGeom>
          <a:noFill/>
        </p:spPr>
        <p:txBody>
          <a:bodyPr wrap="none" rtlCol="0">
            <a:spAutoFit/>
          </a:bodyPr>
          <a:lstStyle/>
          <a:p>
            <a:r>
              <a:rPr lang="en-US" dirty="0"/>
              <a:t>True</a:t>
            </a:r>
          </a:p>
        </p:txBody>
      </p:sp>
      <p:sp>
        <p:nvSpPr>
          <p:cNvPr id="52" name="TextBox 51">
            <a:extLst>
              <a:ext uri="{FF2B5EF4-FFF2-40B4-BE49-F238E27FC236}">
                <a16:creationId xmlns:a16="http://schemas.microsoft.com/office/drawing/2014/main" id="{4C3D1D28-EE48-AE01-8420-E3F3759D7CB0}"/>
              </a:ext>
            </a:extLst>
          </p:cNvPr>
          <p:cNvSpPr txBox="1"/>
          <p:nvPr/>
        </p:nvSpPr>
        <p:spPr>
          <a:xfrm>
            <a:off x="9212824" y="4674549"/>
            <a:ext cx="599972" cy="369332"/>
          </a:xfrm>
          <a:prstGeom prst="rect">
            <a:avLst/>
          </a:prstGeom>
          <a:noFill/>
        </p:spPr>
        <p:txBody>
          <a:bodyPr wrap="none" rtlCol="0">
            <a:spAutoFit/>
          </a:bodyPr>
          <a:lstStyle/>
          <a:p>
            <a:r>
              <a:rPr lang="en-US" dirty="0"/>
              <a:t>True</a:t>
            </a:r>
          </a:p>
        </p:txBody>
      </p:sp>
      <p:sp>
        <p:nvSpPr>
          <p:cNvPr id="5" name="Arrow: Right 4">
            <a:extLst>
              <a:ext uri="{FF2B5EF4-FFF2-40B4-BE49-F238E27FC236}">
                <a16:creationId xmlns:a16="http://schemas.microsoft.com/office/drawing/2014/main" id="{CC234EFA-FEBE-1F47-EA49-3E31AF88EB77}"/>
              </a:ext>
            </a:extLst>
          </p:cNvPr>
          <p:cNvSpPr/>
          <p:nvPr/>
        </p:nvSpPr>
        <p:spPr>
          <a:xfrm>
            <a:off x="6096000" y="3973050"/>
            <a:ext cx="809911" cy="4746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5308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Control Flow Diagrams</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5525278" cy="4351338"/>
          </a:xfrm>
        </p:spPr>
        <p:txBody>
          <a:bodyPr>
            <a:normAutofit/>
          </a:bodyPr>
          <a:lstStyle/>
          <a:p>
            <a:pPr marL="0" indent="0">
              <a:buNone/>
            </a:pPr>
            <a:r>
              <a:rPr lang="en-US" sz="3200" dirty="0"/>
              <a:t>This repeats until you are at the end (a box with no arrows coming out)</a:t>
            </a:r>
          </a:p>
        </p:txBody>
      </p:sp>
      <p:sp>
        <p:nvSpPr>
          <p:cNvPr id="4" name="Rectangle 3">
            <a:extLst>
              <a:ext uri="{FF2B5EF4-FFF2-40B4-BE49-F238E27FC236}">
                <a16:creationId xmlns:a16="http://schemas.microsoft.com/office/drawing/2014/main" id="{CBDEA9C8-0615-9D13-D579-4A647BE29E68}"/>
              </a:ext>
            </a:extLst>
          </p:cNvPr>
          <p:cNvSpPr/>
          <p:nvPr/>
        </p:nvSpPr>
        <p:spPr>
          <a:xfrm>
            <a:off x="8042786" y="948883"/>
            <a:ext cx="2467898" cy="9434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Start</a:t>
            </a:r>
          </a:p>
        </p:txBody>
      </p:sp>
      <p:sp>
        <p:nvSpPr>
          <p:cNvPr id="6" name="Flowchart: Decision 5">
            <a:extLst>
              <a:ext uri="{FF2B5EF4-FFF2-40B4-BE49-F238E27FC236}">
                <a16:creationId xmlns:a16="http://schemas.microsoft.com/office/drawing/2014/main" id="{AA0BC879-9375-F1EE-6226-479AD45582D8}"/>
              </a:ext>
            </a:extLst>
          </p:cNvPr>
          <p:cNvSpPr/>
          <p:nvPr/>
        </p:nvSpPr>
        <p:spPr>
          <a:xfrm>
            <a:off x="8042787" y="2271252"/>
            <a:ext cx="2467897" cy="1157748"/>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Are you a vegetarian?</a:t>
            </a:r>
          </a:p>
        </p:txBody>
      </p:sp>
      <p:sp>
        <p:nvSpPr>
          <p:cNvPr id="7" name="Flowchart: Decision 6">
            <a:extLst>
              <a:ext uri="{FF2B5EF4-FFF2-40B4-BE49-F238E27FC236}">
                <a16:creationId xmlns:a16="http://schemas.microsoft.com/office/drawing/2014/main" id="{5E705849-7019-1316-2117-C27E85274ECC}"/>
              </a:ext>
            </a:extLst>
          </p:cNvPr>
          <p:cNvSpPr/>
          <p:nvPr/>
        </p:nvSpPr>
        <p:spPr>
          <a:xfrm>
            <a:off x="6971070" y="3631495"/>
            <a:ext cx="2143433" cy="1157748"/>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Do you want Stir Fry?</a:t>
            </a:r>
          </a:p>
        </p:txBody>
      </p:sp>
      <p:cxnSp>
        <p:nvCxnSpPr>
          <p:cNvPr id="9" name="Straight Arrow Connector 8">
            <a:extLst>
              <a:ext uri="{FF2B5EF4-FFF2-40B4-BE49-F238E27FC236}">
                <a16:creationId xmlns:a16="http://schemas.microsoft.com/office/drawing/2014/main" id="{F27389D5-D681-5EE9-FC4E-24CCDA084E3E}"/>
              </a:ext>
            </a:extLst>
          </p:cNvPr>
          <p:cNvCxnSpPr>
            <a:cxnSpLocks/>
            <a:stCxn id="4" idx="2"/>
            <a:endCxn id="6" idx="0"/>
          </p:cNvCxnSpPr>
          <p:nvPr/>
        </p:nvCxnSpPr>
        <p:spPr>
          <a:xfrm>
            <a:off x="9276735" y="1892319"/>
            <a:ext cx="1" cy="3789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432383D5-8461-46E0-DD9E-C3D3B089A825}"/>
              </a:ext>
            </a:extLst>
          </p:cNvPr>
          <p:cNvCxnSpPr>
            <a:cxnSpLocks/>
            <a:stCxn id="6" idx="1"/>
            <a:endCxn id="7" idx="0"/>
          </p:cNvCxnSpPr>
          <p:nvPr/>
        </p:nvCxnSpPr>
        <p:spPr>
          <a:xfrm>
            <a:off x="8042787" y="2850126"/>
            <a:ext cx="0" cy="7813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9304F423-FF35-D7C5-12AA-8BDE35E61CB0}"/>
              </a:ext>
            </a:extLst>
          </p:cNvPr>
          <p:cNvSpPr/>
          <p:nvPr/>
        </p:nvSpPr>
        <p:spPr>
          <a:xfrm>
            <a:off x="9896168" y="3913239"/>
            <a:ext cx="1229032" cy="6489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Salad</a:t>
            </a:r>
          </a:p>
        </p:txBody>
      </p:sp>
      <p:sp>
        <p:nvSpPr>
          <p:cNvPr id="17" name="Rectangle 16">
            <a:extLst>
              <a:ext uri="{FF2B5EF4-FFF2-40B4-BE49-F238E27FC236}">
                <a16:creationId xmlns:a16="http://schemas.microsoft.com/office/drawing/2014/main" id="{623BB92A-55A3-AB5F-BF65-4305DCD9289E}"/>
              </a:ext>
            </a:extLst>
          </p:cNvPr>
          <p:cNvSpPr/>
          <p:nvPr/>
        </p:nvSpPr>
        <p:spPr>
          <a:xfrm>
            <a:off x="7428270" y="5508061"/>
            <a:ext cx="1229032" cy="6489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Sandwich</a:t>
            </a:r>
          </a:p>
        </p:txBody>
      </p:sp>
      <p:sp>
        <p:nvSpPr>
          <p:cNvPr id="18" name="Rectangle 17">
            <a:extLst>
              <a:ext uri="{FF2B5EF4-FFF2-40B4-BE49-F238E27FC236}">
                <a16:creationId xmlns:a16="http://schemas.microsoft.com/office/drawing/2014/main" id="{3FC95AA6-EBC4-45EA-DF70-2DA35D01248B}"/>
              </a:ext>
            </a:extLst>
          </p:cNvPr>
          <p:cNvSpPr/>
          <p:nvPr/>
        </p:nvSpPr>
        <p:spPr>
          <a:xfrm>
            <a:off x="9896168" y="5508061"/>
            <a:ext cx="1229032" cy="6489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Stir Fry</a:t>
            </a:r>
          </a:p>
        </p:txBody>
      </p:sp>
      <p:cxnSp>
        <p:nvCxnSpPr>
          <p:cNvPr id="22" name="Straight Arrow Connector 21">
            <a:extLst>
              <a:ext uri="{FF2B5EF4-FFF2-40B4-BE49-F238E27FC236}">
                <a16:creationId xmlns:a16="http://schemas.microsoft.com/office/drawing/2014/main" id="{C550F57C-B736-CC35-936E-6DE581089E89}"/>
              </a:ext>
            </a:extLst>
          </p:cNvPr>
          <p:cNvCxnSpPr>
            <a:cxnSpLocks/>
            <a:stCxn id="6" idx="3"/>
            <a:endCxn id="16" idx="0"/>
          </p:cNvCxnSpPr>
          <p:nvPr/>
        </p:nvCxnSpPr>
        <p:spPr>
          <a:xfrm>
            <a:off x="10510684" y="2850126"/>
            <a:ext cx="0" cy="10631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E95AFDA6-478F-479A-0B37-1EE3EB024678}"/>
              </a:ext>
            </a:extLst>
          </p:cNvPr>
          <p:cNvCxnSpPr>
            <a:cxnSpLocks/>
            <a:stCxn id="7" idx="3"/>
            <a:endCxn id="18" idx="0"/>
          </p:cNvCxnSpPr>
          <p:nvPr/>
        </p:nvCxnSpPr>
        <p:spPr>
          <a:xfrm>
            <a:off x="9114503" y="4210369"/>
            <a:ext cx="1396181" cy="12976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9610455D-1286-2668-80D4-D19B8FD5E018}"/>
              </a:ext>
            </a:extLst>
          </p:cNvPr>
          <p:cNvCxnSpPr>
            <a:stCxn id="7" idx="2"/>
            <a:endCxn id="17" idx="0"/>
          </p:cNvCxnSpPr>
          <p:nvPr/>
        </p:nvCxnSpPr>
        <p:spPr>
          <a:xfrm flipH="1">
            <a:off x="8042786" y="4789243"/>
            <a:ext cx="1" cy="7188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1FFC0B16-8133-0B7B-8FBF-45319D36CDED}"/>
              </a:ext>
            </a:extLst>
          </p:cNvPr>
          <p:cNvSpPr txBox="1"/>
          <p:nvPr/>
        </p:nvSpPr>
        <p:spPr>
          <a:xfrm>
            <a:off x="7370641" y="4935252"/>
            <a:ext cx="652936" cy="369332"/>
          </a:xfrm>
          <a:prstGeom prst="rect">
            <a:avLst/>
          </a:prstGeom>
          <a:noFill/>
        </p:spPr>
        <p:txBody>
          <a:bodyPr wrap="none" rtlCol="0">
            <a:spAutoFit/>
          </a:bodyPr>
          <a:lstStyle/>
          <a:p>
            <a:r>
              <a:rPr lang="en-US" dirty="0"/>
              <a:t>False</a:t>
            </a:r>
          </a:p>
        </p:txBody>
      </p:sp>
      <p:sp>
        <p:nvSpPr>
          <p:cNvPr id="50" name="TextBox 49">
            <a:extLst>
              <a:ext uri="{FF2B5EF4-FFF2-40B4-BE49-F238E27FC236}">
                <a16:creationId xmlns:a16="http://schemas.microsoft.com/office/drawing/2014/main" id="{FF145C98-AFFA-E673-84E8-06985A2C9AAB}"/>
              </a:ext>
            </a:extLst>
          </p:cNvPr>
          <p:cNvSpPr txBox="1"/>
          <p:nvPr/>
        </p:nvSpPr>
        <p:spPr>
          <a:xfrm>
            <a:off x="7418439" y="3229897"/>
            <a:ext cx="652936" cy="369332"/>
          </a:xfrm>
          <a:prstGeom prst="rect">
            <a:avLst/>
          </a:prstGeom>
          <a:noFill/>
        </p:spPr>
        <p:txBody>
          <a:bodyPr wrap="none" rtlCol="0">
            <a:spAutoFit/>
          </a:bodyPr>
          <a:lstStyle/>
          <a:p>
            <a:r>
              <a:rPr lang="en-US" dirty="0"/>
              <a:t>False</a:t>
            </a:r>
          </a:p>
        </p:txBody>
      </p:sp>
      <p:sp>
        <p:nvSpPr>
          <p:cNvPr id="51" name="TextBox 50">
            <a:extLst>
              <a:ext uri="{FF2B5EF4-FFF2-40B4-BE49-F238E27FC236}">
                <a16:creationId xmlns:a16="http://schemas.microsoft.com/office/drawing/2014/main" id="{347535A0-9BC0-C3A4-4FF3-7350C65E9CE8}"/>
              </a:ext>
            </a:extLst>
          </p:cNvPr>
          <p:cNvSpPr txBox="1"/>
          <p:nvPr/>
        </p:nvSpPr>
        <p:spPr>
          <a:xfrm>
            <a:off x="10550012" y="3286202"/>
            <a:ext cx="599972" cy="369332"/>
          </a:xfrm>
          <a:prstGeom prst="rect">
            <a:avLst/>
          </a:prstGeom>
          <a:noFill/>
        </p:spPr>
        <p:txBody>
          <a:bodyPr wrap="none" rtlCol="0">
            <a:spAutoFit/>
          </a:bodyPr>
          <a:lstStyle/>
          <a:p>
            <a:r>
              <a:rPr lang="en-US" dirty="0"/>
              <a:t>True</a:t>
            </a:r>
          </a:p>
        </p:txBody>
      </p:sp>
      <p:sp>
        <p:nvSpPr>
          <p:cNvPr id="52" name="TextBox 51">
            <a:extLst>
              <a:ext uri="{FF2B5EF4-FFF2-40B4-BE49-F238E27FC236}">
                <a16:creationId xmlns:a16="http://schemas.microsoft.com/office/drawing/2014/main" id="{4C3D1D28-EE48-AE01-8420-E3F3759D7CB0}"/>
              </a:ext>
            </a:extLst>
          </p:cNvPr>
          <p:cNvSpPr txBox="1"/>
          <p:nvPr/>
        </p:nvSpPr>
        <p:spPr>
          <a:xfrm>
            <a:off x="9212824" y="4674549"/>
            <a:ext cx="599972" cy="369332"/>
          </a:xfrm>
          <a:prstGeom prst="rect">
            <a:avLst/>
          </a:prstGeom>
          <a:noFill/>
        </p:spPr>
        <p:txBody>
          <a:bodyPr wrap="none" rtlCol="0">
            <a:spAutoFit/>
          </a:bodyPr>
          <a:lstStyle/>
          <a:p>
            <a:r>
              <a:rPr lang="en-US" dirty="0"/>
              <a:t>True</a:t>
            </a:r>
          </a:p>
        </p:txBody>
      </p:sp>
      <p:sp>
        <p:nvSpPr>
          <p:cNvPr id="5" name="Arrow: Right 4">
            <a:extLst>
              <a:ext uri="{FF2B5EF4-FFF2-40B4-BE49-F238E27FC236}">
                <a16:creationId xmlns:a16="http://schemas.microsoft.com/office/drawing/2014/main" id="{CC234EFA-FEBE-1F47-EA49-3E31AF88EB77}"/>
              </a:ext>
            </a:extLst>
          </p:cNvPr>
          <p:cNvSpPr/>
          <p:nvPr/>
        </p:nvSpPr>
        <p:spPr>
          <a:xfrm>
            <a:off x="9034011" y="5567872"/>
            <a:ext cx="809911" cy="4746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0910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Activity</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5525278" cy="4351338"/>
          </a:xfrm>
        </p:spPr>
        <p:txBody>
          <a:bodyPr>
            <a:normAutofit/>
          </a:bodyPr>
          <a:lstStyle/>
          <a:p>
            <a:pPr marL="0" indent="0">
              <a:buNone/>
            </a:pPr>
            <a:r>
              <a:rPr lang="en-US" sz="3200" dirty="0"/>
              <a:t>Make a control flow diagram for something in your life!</a:t>
            </a:r>
          </a:p>
          <a:p>
            <a:pPr>
              <a:buFontTx/>
              <a:buChar char="-"/>
            </a:pPr>
            <a:r>
              <a:rPr lang="en-US" sz="3200" dirty="0"/>
              <a:t>It should have at least 2 conditionals (diamond areas)</a:t>
            </a:r>
          </a:p>
          <a:p>
            <a:pPr marL="0" indent="0">
              <a:buNone/>
            </a:pPr>
            <a:r>
              <a:rPr lang="en-US" sz="3200" dirty="0"/>
              <a:t>Ideas (or make your own!): </a:t>
            </a:r>
          </a:p>
          <a:p>
            <a:pPr>
              <a:buFontTx/>
              <a:buChar char="-"/>
            </a:pPr>
            <a:r>
              <a:rPr lang="en-US" sz="3200" dirty="0"/>
              <a:t>What food to eat?</a:t>
            </a:r>
          </a:p>
          <a:p>
            <a:pPr>
              <a:buFontTx/>
              <a:buChar char="-"/>
            </a:pPr>
            <a:r>
              <a:rPr lang="en-US" sz="3200" dirty="0"/>
              <a:t>Where to study?</a:t>
            </a:r>
          </a:p>
          <a:p>
            <a:pPr>
              <a:buFontTx/>
              <a:buChar char="-"/>
            </a:pPr>
            <a:r>
              <a:rPr lang="en-US" sz="3200" dirty="0"/>
              <a:t>should I procrastinate? (yes)</a:t>
            </a:r>
          </a:p>
        </p:txBody>
      </p:sp>
      <p:sp>
        <p:nvSpPr>
          <p:cNvPr id="4" name="Rectangle 3">
            <a:extLst>
              <a:ext uri="{FF2B5EF4-FFF2-40B4-BE49-F238E27FC236}">
                <a16:creationId xmlns:a16="http://schemas.microsoft.com/office/drawing/2014/main" id="{CBDEA9C8-0615-9D13-D579-4A647BE29E68}"/>
              </a:ext>
            </a:extLst>
          </p:cNvPr>
          <p:cNvSpPr/>
          <p:nvPr/>
        </p:nvSpPr>
        <p:spPr>
          <a:xfrm>
            <a:off x="8042786" y="948883"/>
            <a:ext cx="2467898" cy="9434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Start</a:t>
            </a:r>
          </a:p>
        </p:txBody>
      </p:sp>
      <p:sp>
        <p:nvSpPr>
          <p:cNvPr id="6" name="Flowchart: Decision 5">
            <a:extLst>
              <a:ext uri="{FF2B5EF4-FFF2-40B4-BE49-F238E27FC236}">
                <a16:creationId xmlns:a16="http://schemas.microsoft.com/office/drawing/2014/main" id="{AA0BC879-9375-F1EE-6226-479AD45582D8}"/>
              </a:ext>
            </a:extLst>
          </p:cNvPr>
          <p:cNvSpPr/>
          <p:nvPr/>
        </p:nvSpPr>
        <p:spPr>
          <a:xfrm>
            <a:off x="8042787" y="2271252"/>
            <a:ext cx="2467897" cy="1157748"/>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Are you a vegetarian?</a:t>
            </a:r>
          </a:p>
        </p:txBody>
      </p:sp>
      <p:sp>
        <p:nvSpPr>
          <p:cNvPr id="7" name="Flowchart: Decision 6">
            <a:extLst>
              <a:ext uri="{FF2B5EF4-FFF2-40B4-BE49-F238E27FC236}">
                <a16:creationId xmlns:a16="http://schemas.microsoft.com/office/drawing/2014/main" id="{5E705849-7019-1316-2117-C27E85274ECC}"/>
              </a:ext>
            </a:extLst>
          </p:cNvPr>
          <p:cNvSpPr/>
          <p:nvPr/>
        </p:nvSpPr>
        <p:spPr>
          <a:xfrm>
            <a:off x="6971070" y="3631495"/>
            <a:ext cx="2143433" cy="1157748"/>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Do you want Stir Fry?</a:t>
            </a:r>
          </a:p>
        </p:txBody>
      </p:sp>
      <p:cxnSp>
        <p:nvCxnSpPr>
          <p:cNvPr id="9" name="Straight Arrow Connector 8">
            <a:extLst>
              <a:ext uri="{FF2B5EF4-FFF2-40B4-BE49-F238E27FC236}">
                <a16:creationId xmlns:a16="http://schemas.microsoft.com/office/drawing/2014/main" id="{F27389D5-D681-5EE9-FC4E-24CCDA084E3E}"/>
              </a:ext>
            </a:extLst>
          </p:cNvPr>
          <p:cNvCxnSpPr>
            <a:cxnSpLocks/>
            <a:stCxn id="4" idx="2"/>
            <a:endCxn id="6" idx="0"/>
          </p:cNvCxnSpPr>
          <p:nvPr/>
        </p:nvCxnSpPr>
        <p:spPr>
          <a:xfrm>
            <a:off x="9276735" y="1892319"/>
            <a:ext cx="1" cy="3789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432383D5-8461-46E0-DD9E-C3D3B089A825}"/>
              </a:ext>
            </a:extLst>
          </p:cNvPr>
          <p:cNvCxnSpPr>
            <a:cxnSpLocks/>
            <a:stCxn id="6" idx="1"/>
            <a:endCxn id="7" idx="0"/>
          </p:cNvCxnSpPr>
          <p:nvPr/>
        </p:nvCxnSpPr>
        <p:spPr>
          <a:xfrm>
            <a:off x="8042787" y="2850126"/>
            <a:ext cx="0" cy="7813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9304F423-FF35-D7C5-12AA-8BDE35E61CB0}"/>
              </a:ext>
            </a:extLst>
          </p:cNvPr>
          <p:cNvSpPr/>
          <p:nvPr/>
        </p:nvSpPr>
        <p:spPr>
          <a:xfrm>
            <a:off x="9896168" y="3913239"/>
            <a:ext cx="1229032" cy="6489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Salad</a:t>
            </a:r>
          </a:p>
        </p:txBody>
      </p:sp>
      <p:sp>
        <p:nvSpPr>
          <p:cNvPr id="17" name="Rectangle 16">
            <a:extLst>
              <a:ext uri="{FF2B5EF4-FFF2-40B4-BE49-F238E27FC236}">
                <a16:creationId xmlns:a16="http://schemas.microsoft.com/office/drawing/2014/main" id="{623BB92A-55A3-AB5F-BF65-4305DCD9289E}"/>
              </a:ext>
            </a:extLst>
          </p:cNvPr>
          <p:cNvSpPr/>
          <p:nvPr/>
        </p:nvSpPr>
        <p:spPr>
          <a:xfrm>
            <a:off x="7428270" y="5508061"/>
            <a:ext cx="1229032" cy="6489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Sandwich</a:t>
            </a:r>
          </a:p>
        </p:txBody>
      </p:sp>
      <p:sp>
        <p:nvSpPr>
          <p:cNvPr id="18" name="Rectangle 17">
            <a:extLst>
              <a:ext uri="{FF2B5EF4-FFF2-40B4-BE49-F238E27FC236}">
                <a16:creationId xmlns:a16="http://schemas.microsoft.com/office/drawing/2014/main" id="{3FC95AA6-EBC4-45EA-DF70-2DA35D01248B}"/>
              </a:ext>
            </a:extLst>
          </p:cNvPr>
          <p:cNvSpPr/>
          <p:nvPr/>
        </p:nvSpPr>
        <p:spPr>
          <a:xfrm>
            <a:off x="9896168" y="5508061"/>
            <a:ext cx="1229032" cy="6489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Stir Fry</a:t>
            </a:r>
          </a:p>
        </p:txBody>
      </p:sp>
      <p:cxnSp>
        <p:nvCxnSpPr>
          <p:cNvPr id="22" name="Straight Arrow Connector 21">
            <a:extLst>
              <a:ext uri="{FF2B5EF4-FFF2-40B4-BE49-F238E27FC236}">
                <a16:creationId xmlns:a16="http://schemas.microsoft.com/office/drawing/2014/main" id="{C550F57C-B736-CC35-936E-6DE581089E89}"/>
              </a:ext>
            </a:extLst>
          </p:cNvPr>
          <p:cNvCxnSpPr>
            <a:cxnSpLocks/>
            <a:stCxn id="6" idx="3"/>
            <a:endCxn id="16" idx="0"/>
          </p:cNvCxnSpPr>
          <p:nvPr/>
        </p:nvCxnSpPr>
        <p:spPr>
          <a:xfrm>
            <a:off x="10510684" y="2850126"/>
            <a:ext cx="0" cy="10631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E95AFDA6-478F-479A-0B37-1EE3EB024678}"/>
              </a:ext>
            </a:extLst>
          </p:cNvPr>
          <p:cNvCxnSpPr>
            <a:cxnSpLocks/>
            <a:stCxn id="7" idx="3"/>
            <a:endCxn id="18" idx="0"/>
          </p:cNvCxnSpPr>
          <p:nvPr/>
        </p:nvCxnSpPr>
        <p:spPr>
          <a:xfrm>
            <a:off x="9114503" y="4210369"/>
            <a:ext cx="1396181" cy="12976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9610455D-1286-2668-80D4-D19B8FD5E018}"/>
              </a:ext>
            </a:extLst>
          </p:cNvPr>
          <p:cNvCxnSpPr>
            <a:stCxn id="7" idx="2"/>
            <a:endCxn id="17" idx="0"/>
          </p:cNvCxnSpPr>
          <p:nvPr/>
        </p:nvCxnSpPr>
        <p:spPr>
          <a:xfrm flipH="1">
            <a:off x="8042786" y="4789243"/>
            <a:ext cx="1" cy="7188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1FFC0B16-8133-0B7B-8FBF-45319D36CDED}"/>
              </a:ext>
            </a:extLst>
          </p:cNvPr>
          <p:cNvSpPr txBox="1"/>
          <p:nvPr/>
        </p:nvSpPr>
        <p:spPr>
          <a:xfrm>
            <a:off x="7370641" y="4935252"/>
            <a:ext cx="652936" cy="369332"/>
          </a:xfrm>
          <a:prstGeom prst="rect">
            <a:avLst/>
          </a:prstGeom>
          <a:noFill/>
        </p:spPr>
        <p:txBody>
          <a:bodyPr wrap="none" rtlCol="0">
            <a:spAutoFit/>
          </a:bodyPr>
          <a:lstStyle/>
          <a:p>
            <a:r>
              <a:rPr lang="en-US" dirty="0"/>
              <a:t>False</a:t>
            </a:r>
          </a:p>
        </p:txBody>
      </p:sp>
      <p:sp>
        <p:nvSpPr>
          <p:cNvPr id="50" name="TextBox 49">
            <a:extLst>
              <a:ext uri="{FF2B5EF4-FFF2-40B4-BE49-F238E27FC236}">
                <a16:creationId xmlns:a16="http://schemas.microsoft.com/office/drawing/2014/main" id="{FF145C98-AFFA-E673-84E8-06985A2C9AAB}"/>
              </a:ext>
            </a:extLst>
          </p:cNvPr>
          <p:cNvSpPr txBox="1"/>
          <p:nvPr/>
        </p:nvSpPr>
        <p:spPr>
          <a:xfrm>
            <a:off x="7418439" y="3229897"/>
            <a:ext cx="652936" cy="369332"/>
          </a:xfrm>
          <a:prstGeom prst="rect">
            <a:avLst/>
          </a:prstGeom>
          <a:noFill/>
        </p:spPr>
        <p:txBody>
          <a:bodyPr wrap="none" rtlCol="0">
            <a:spAutoFit/>
          </a:bodyPr>
          <a:lstStyle/>
          <a:p>
            <a:r>
              <a:rPr lang="en-US" dirty="0"/>
              <a:t>False</a:t>
            </a:r>
          </a:p>
        </p:txBody>
      </p:sp>
      <p:sp>
        <p:nvSpPr>
          <p:cNvPr id="51" name="TextBox 50">
            <a:extLst>
              <a:ext uri="{FF2B5EF4-FFF2-40B4-BE49-F238E27FC236}">
                <a16:creationId xmlns:a16="http://schemas.microsoft.com/office/drawing/2014/main" id="{347535A0-9BC0-C3A4-4FF3-7350C65E9CE8}"/>
              </a:ext>
            </a:extLst>
          </p:cNvPr>
          <p:cNvSpPr txBox="1"/>
          <p:nvPr/>
        </p:nvSpPr>
        <p:spPr>
          <a:xfrm>
            <a:off x="10550012" y="3286202"/>
            <a:ext cx="599972" cy="369332"/>
          </a:xfrm>
          <a:prstGeom prst="rect">
            <a:avLst/>
          </a:prstGeom>
          <a:noFill/>
        </p:spPr>
        <p:txBody>
          <a:bodyPr wrap="none" rtlCol="0">
            <a:spAutoFit/>
          </a:bodyPr>
          <a:lstStyle/>
          <a:p>
            <a:r>
              <a:rPr lang="en-US" dirty="0"/>
              <a:t>True</a:t>
            </a:r>
          </a:p>
        </p:txBody>
      </p:sp>
      <p:sp>
        <p:nvSpPr>
          <p:cNvPr id="52" name="TextBox 51">
            <a:extLst>
              <a:ext uri="{FF2B5EF4-FFF2-40B4-BE49-F238E27FC236}">
                <a16:creationId xmlns:a16="http://schemas.microsoft.com/office/drawing/2014/main" id="{4C3D1D28-EE48-AE01-8420-E3F3759D7CB0}"/>
              </a:ext>
            </a:extLst>
          </p:cNvPr>
          <p:cNvSpPr txBox="1"/>
          <p:nvPr/>
        </p:nvSpPr>
        <p:spPr>
          <a:xfrm>
            <a:off x="9212824" y="4674549"/>
            <a:ext cx="599972" cy="369332"/>
          </a:xfrm>
          <a:prstGeom prst="rect">
            <a:avLst/>
          </a:prstGeom>
          <a:noFill/>
        </p:spPr>
        <p:txBody>
          <a:bodyPr wrap="none" rtlCol="0">
            <a:spAutoFit/>
          </a:bodyPr>
          <a:lstStyle/>
          <a:p>
            <a:r>
              <a:rPr lang="en-US" dirty="0"/>
              <a:t>True</a:t>
            </a:r>
          </a:p>
        </p:txBody>
      </p:sp>
      <p:sp>
        <p:nvSpPr>
          <p:cNvPr id="5" name="Arrow: Right 4">
            <a:extLst>
              <a:ext uri="{FF2B5EF4-FFF2-40B4-BE49-F238E27FC236}">
                <a16:creationId xmlns:a16="http://schemas.microsoft.com/office/drawing/2014/main" id="{CC234EFA-FEBE-1F47-EA49-3E31AF88EB77}"/>
              </a:ext>
            </a:extLst>
          </p:cNvPr>
          <p:cNvSpPr/>
          <p:nvPr/>
        </p:nvSpPr>
        <p:spPr>
          <a:xfrm>
            <a:off x="9034011" y="5567872"/>
            <a:ext cx="809911" cy="4746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47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A22B4-B2F0-2AB6-464D-C52FE563E5D0}"/>
              </a:ext>
            </a:extLst>
          </p:cNvPr>
          <p:cNvSpPr>
            <a:spLocks noGrp="1"/>
          </p:cNvSpPr>
          <p:nvPr>
            <p:ph type="title"/>
          </p:nvPr>
        </p:nvSpPr>
        <p:spPr>
          <a:xfrm>
            <a:off x="7928493" y="1333501"/>
            <a:ext cx="3556000" cy="1819275"/>
          </a:xfrm>
        </p:spPr>
        <p:txBody>
          <a:bodyPr>
            <a:normAutofit/>
          </a:bodyPr>
          <a:lstStyle/>
          <a:p>
            <a:r>
              <a:rPr lang="en-US" dirty="0"/>
              <a:t>If/Else</a:t>
            </a:r>
          </a:p>
        </p:txBody>
      </p:sp>
      <p:pic>
        <p:nvPicPr>
          <p:cNvPr id="7" name="Picture 6" descr="A sign on a brick wall">
            <a:extLst>
              <a:ext uri="{FF2B5EF4-FFF2-40B4-BE49-F238E27FC236}">
                <a16:creationId xmlns:a16="http://schemas.microsoft.com/office/drawing/2014/main" id="{81ECAEE5-C469-8E1A-50E9-D029A8A39F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287" y="1333501"/>
            <a:ext cx="6651268" cy="4434178"/>
          </a:xfrm>
          <a:prstGeom prst="rect">
            <a:avLst/>
          </a:prstGeom>
        </p:spPr>
      </p:pic>
    </p:spTree>
    <p:extLst>
      <p:ext uri="{BB962C8B-B14F-4D97-AF65-F5344CB8AC3E}">
        <p14:creationId xmlns:p14="http://schemas.microsoft.com/office/powerpoint/2010/main" val="3700895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If Statements</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4943168" cy="4351338"/>
          </a:xfrm>
        </p:spPr>
        <p:txBody>
          <a:bodyPr>
            <a:normAutofit/>
          </a:bodyPr>
          <a:lstStyle/>
          <a:p>
            <a:pPr marL="0" indent="0">
              <a:buNone/>
            </a:pPr>
            <a:r>
              <a:rPr lang="en-US" sz="3200" dirty="0"/>
              <a:t>To achieve branching with code, we use </a:t>
            </a:r>
            <a:r>
              <a:rPr lang="en-US" sz="3200" b="1" dirty="0"/>
              <a:t>if</a:t>
            </a:r>
            <a:r>
              <a:rPr lang="en-US" sz="3200" dirty="0"/>
              <a:t> statements</a:t>
            </a:r>
          </a:p>
          <a:p>
            <a:pPr marL="0" indent="0">
              <a:buNone/>
            </a:pPr>
            <a:endParaRPr lang="en-US" sz="3200" dirty="0"/>
          </a:p>
          <a:p>
            <a:pPr marL="0" indent="0">
              <a:buNone/>
            </a:pPr>
            <a:r>
              <a:rPr lang="en-US" sz="3200" dirty="0"/>
              <a:t>To the right is an if statement that determines if a string says ‘hello’</a:t>
            </a:r>
          </a:p>
          <a:p>
            <a:pPr marL="0" indent="0">
              <a:buNone/>
            </a:pPr>
            <a:endParaRPr lang="en-US" sz="3200" dirty="0"/>
          </a:p>
          <a:p>
            <a:pPr marL="0" indent="0">
              <a:buNone/>
            </a:pPr>
            <a:r>
              <a:rPr lang="en-US" sz="3200" dirty="0"/>
              <a:t>Let’s deconstruct it!</a:t>
            </a:r>
          </a:p>
        </p:txBody>
      </p:sp>
      <p:sp>
        <p:nvSpPr>
          <p:cNvPr id="6" name="TextBox 5">
            <a:extLst>
              <a:ext uri="{FF2B5EF4-FFF2-40B4-BE49-F238E27FC236}">
                <a16:creationId xmlns:a16="http://schemas.microsoft.com/office/drawing/2014/main" id="{8F4B2F27-21AF-B2E5-7DC2-662830F26ADB}"/>
              </a:ext>
            </a:extLst>
          </p:cNvPr>
          <p:cNvSpPr txBox="1"/>
          <p:nvPr/>
        </p:nvSpPr>
        <p:spPr>
          <a:xfrm>
            <a:off x="5860025" y="1825625"/>
            <a:ext cx="6096000" cy="1815882"/>
          </a:xfrm>
          <a:prstGeom prst="rect">
            <a:avLst/>
          </a:prstGeom>
          <a:solidFill>
            <a:srgbClr val="E6E6E6"/>
          </a:solidFill>
        </p:spPr>
        <p:txBody>
          <a:bodyPr wrap="square" rtlCol="0" anchor="ctr">
            <a:spAutoFit/>
          </a:bodyPr>
          <a:lstStyle/>
          <a:p>
            <a:r>
              <a:rPr lang="en-US" sz="2800" b="0" dirty="0">
                <a:solidFill>
                  <a:srgbClr val="001080"/>
                </a:solidFill>
                <a:effectLst/>
                <a:latin typeface="Consolas" panose="020B0609020204030204" pitchFamily="49" charset="0"/>
              </a:rPr>
              <a:t>text</a:t>
            </a:r>
            <a:r>
              <a:rPr lang="en-US" sz="2800" b="0" dirty="0">
                <a:solidFill>
                  <a:srgbClr val="000000"/>
                </a:solidFill>
                <a:effectLst/>
                <a:latin typeface="Consolas" panose="020B0609020204030204" pitchFamily="49" charset="0"/>
              </a:rPr>
              <a:t> = </a:t>
            </a:r>
            <a:r>
              <a:rPr lang="en-US" sz="2800" b="0" dirty="0">
                <a:solidFill>
                  <a:srgbClr val="795E26"/>
                </a:solidFill>
                <a:effectLst/>
                <a:latin typeface="Consolas" panose="020B0609020204030204" pitchFamily="49" charset="0"/>
              </a:rPr>
              <a:t>input</a:t>
            </a:r>
            <a:r>
              <a:rPr lang="en-US" sz="2800" b="0" dirty="0">
                <a:solidFill>
                  <a:srgbClr val="000000"/>
                </a:solidFill>
                <a:effectLst/>
                <a:latin typeface="Consolas" panose="020B0609020204030204" pitchFamily="49" charset="0"/>
              </a:rPr>
              <a:t>(</a:t>
            </a:r>
            <a:r>
              <a:rPr lang="en-US" sz="2800" b="0" dirty="0">
                <a:solidFill>
                  <a:srgbClr val="A31515"/>
                </a:solidFill>
                <a:effectLst/>
                <a:latin typeface="Consolas" panose="020B0609020204030204" pitchFamily="49" charset="0"/>
              </a:rPr>
              <a:t>"Enter text: "</a:t>
            </a:r>
            <a:r>
              <a:rPr lang="en-US" sz="2800" b="0" dirty="0">
                <a:solidFill>
                  <a:srgbClr val="000000"/>
                </a:solidFill>
                <a:effectLst/>
                <a:latin typeface="Consolas" panose="020B0609020204030204" pitchFamily="49" charset="0"/>
              </a:rPr>
              <a:t>)</a:t>
            </a:r>
          </a:p>
          <a:p>
            <a:endParaRPr lang="en-US" sz="2800" b="0" dirty="0">
              <a:solidFill>
                <a:srgbClr val="000000"/>
              </a:solidFill>
              <a:effectLst/>
              <a:latin typeface="Consolas" panose="020B0609020204030204" pitchFamily="49" charset="0"/>
            </a:endParaRPr>
          </a:p>
          <a:p>
            <a:r>
              <a:rPr lang="en-US" sz="2800" b="0" dirty="0">
                <a:solidFill>
                  <a:srgbClr val="AF00DB"/>
                </a:solidFill>
                <a:effectLst/>
                <a:latin typeface="Consolas" panose="020B0609020204030204" pitchFamily="49" charset="0"/>
              </a:rPr>
              <a:t>if</a:t>
            </a:r>
            <a:r>
              <a:rPr lang="en-US" sz="2800" b="0" dirty="0">
                <a:solidFill>
                  <a:srgbClr val="000000"/>
                </a:solidFill>
                <a:effectLst/>
                <a:latin typeface="Consolas" panose="020B0609020204030204" pitchFamily="49" charset="0"/>
              </a:rPr>
              <a:t> </a:t>
            </a:r>
            <a:r>
              <a:rPr lang="en-US" sz="2800" b="0" dirty="0">
                <a:solidFill>
                  <a:srgbClr val="001080"/>
                </a:solidFill>
                <a:effectLst/>
                <a:latin typeface="Consolas" panose="020B0609020204030204" pitchFamily="49" charset="0"/>
              </a:rPr>
              <a:t>text</a:t>
            </a:r>
            <a:r>
              <a:rPr lang="en-US" sz="2800" b="0" dirty="0">
                <a:solidFill>
                  <a:srgbClr val="000000"/>
                </a:solidFill>
                <a:effectLst/>
                <a:latin typeface="Consolas" panose="020B0609020204030204" pitchFamily="49" charset="0"/>
              </a:rPr>
              <a:t> == </a:t>
            </a:r>
            <a:r>
              <a:rPr lang="en-US" sz="2800" b="0" dirty="0">
                <a:solidFill>
                  <a:srgbClr val="A31515"/>
                </a:solidFill>
                <a:effectLst/>
                <a:latin typeface="Consolas" panose="020B0609020204030204" pitchFamily="49" charset="0"/>
              </a:rPr>
              <a:t>"hello"</a:t>
            </a:r>
            <a:r>
              <a:rPr lang="en-US" sz="2800" b="0" dirty="0">
                <a:solidFill>
                  <a:srgbClr val="000000"/>
                </a:solidFill>
                <a:effectLst/>
                <a:latin typeface="Consolas" panose="020B0609020204030204" pitchFamily="49" charset="0"/>
              </a:rPr>
              <a:t>:</a:t>
            </a:r>
          </a:p>
          <a:p>
            <a:r>
              <a:rPr lang="en-US" sz="2800" b="0" dirty="0">
                <a:solidFill>
                  <a:srgbClr val="000000"/>
                </a:solidFill>
                <a:effectLst/>
                <a:latin typeface="Consolas" panose="020B0609020204030204" pitchFamily="49" charset="0"/>
              </a:rPr>
              <a:t>    </a:t>
            </a:r>
            <a:r>
              <a:rPr lang="en-US" sz="2800" b="0" dirty="0">
                <a:solidFill>
                  <a:srgbClr val="795E26"/>
                </a:solidFill>
                <a:effectLst/>
                <a:latin typeface="Consolas" panose="020B0609020204030204" pitchFamily="49" charset="0"/>
              </a:rPr>
              <a:t>print</a:t>
            </a:r>
            <a:r>
              <a:rPr lang="en-US" sz="2800" b="0" dirty="0">
                <a:solidFill>
                  <a:srgbClr val="000000"/>
                </a:solidFill>
                <a:effectLst/>
                <a:latin typeface="Consolas" panose="020B0609020204030204" pitchFamily="49" charset="0"/>
              </a:rPr>
              <a:t>(</a:t>
            </a:r>
            <a:r>
              <a:rPr lang="en-US" sz="2800" b="0" dirty="0">
                <a:solidFill>
                  <a:srgbClr val="A31515"/>
                </a:solidFill>
                <a:effectLst/>
                <a:latin typeface="Consolas" panose="020B0609020204030204" pitchFamily="49" charset="0"/>
              </a:rPr>
              <a:t>"You said 'hello'!"</a:t>
            </a:r>
            <a:r>
              <a:rPr lang="en-US" sz="28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961708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If Statements</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4943168" cy="4351338"/>
          </a:xfrm>
        </p:spPr>
        <p:txBody>
          <a:bodyPr>
            <a:normAutofit/>
          </a:bodyPr>
          <a:lstStyle/>
          <a:p>
            <a:pPr marL="0" indent="0">
              <a:buNone/>
            </a:pPr>
            <a:r>
              <a:rPr lang="en-US" sz="3200" dirty="0"/>
              <a:t>An if statement has 4 parts:</a:t>
            </a:r>
          </a:p>
          <a:p>
            <a:pPr marL="514350" indent="-514350">
              <a:buFont typeface="+mj-lt"/>
              <a:buAutoNum type="arabicPeriod"/>
            </a:pPr>
            <a:r>
              <a:rPr lang="en-US" sz="3200" dirty="0"/>
              <a:t>The word if</a:t>
            </a:r>
          </a:p>
        </p:txBody>
      </p:sp>
      <p:sp>
        <p:nvSpPr>
          <p:cNvPr id="6" name="TextBox 5">
            <a:extLst>
              <a:ext uri="{FF2B5EF4-FFF2-40B4-BE49-F238E27FC236}">
                <a16:creationId xmlns:a16="http://schemas.microsoft.com/office/drawing/2014/main" id="{8F4B2F27-21AF-B2E5-7DC2-662830F26ADB}"/>
              </a:ext>
            </a:extLst>
          </p:cNvPr>
          <p:cNvSpPr txBox="1"/>
          <p:nvPr/>
        </p:nvSpPr>
        <p:spPr>
          <a:xfrm>
            <a:off x="5860025" y="1825625"/>
            <a:ext cx="6096000" cy="1815882"/>
          </a:xfrm>
          <a:prstGeom prst="rect">
            <a:avLst/>
          </a:prstGeom>
          <a:solidFill>
            <a:srgbClr val="E6E6E6"/>
          </a:solidFill>
        </p:spPr>
        <p:txBody>
          <a:bodyPr wrap="square" rtlCol="0" anchor="ctr">
            <a:spAutoFit/>
          </a:bodyPr>
          <a:lstStyle/>
          <a:p>
            <a:r>
              <a:rPr lang="en-US" sz="2800" b="0" dirty="0">
                <a:solidFill>
                  <a:srgbClr val="001080"/>
                </a:solidFill>
                <a:effectLst/>
                <a:latin typeface="Consolas" panose="020B0609020204030204" pitchFamily="49" charset="0"/>
              </a:rPr>
              <a:t>text</a:t>
            </a:r>
            <a:r>
              <a:rPr lang="en-US" sz="2800" b="0" dirty="0">
                <a:solidFill>
                  <a:srgbClr val="000000"/>
                </a:solidFill>
                <a:effectLst/>
                <a:latin typeface="Consolas" panose="020B0609020204030204" pitchFamily="49" charset="0"/>
              </a:rPr>
              <a:t> = </a:t>
            </a:r>
            <a:r>
              <a:rPr lang="en-US" sz="2800" b="0" dirty="0">
                <a:solidFill>
                  <a:srgbClr val="795E26"/>
                </a:solidFill>
                <a:effectLst/>
                <a:latin typeface="Consolas" panose="020B0609020204030204" pitchFamily="49" charset="0"/>
              </a:rPr>
              <a:t>input</a:t>
            </a:r>
            <a:r>
              <a:rPr lang="en-US" sz="2800" b="0" dirty="0">
                <a:solidFill>
                  <a:srgbClr val="000000"/>
                </a:solidFill>
                <a:effectLst/>
                <a:latin typeface="Consolas" panose="020B0609020204030204" pitchFamily="49" charset="0"/>
              </a:rPr>
              <a:t>(</a:t>
            </a:r>
            <a:r>
              <a:rPr lang="en-US" sz="2800" b="0" dirty="0">
                <a:solidFill>
                  <a:srgbClr val="A31515"/>
                </a:solidFill>
                <a:effectLst/>
                <a:latin typeface="Consolas" panose="020B0609020204030204" pitchFamily="49" charset="0"/>
              </a:rPr>
              <a:t>"Enter text: "</a:t>
            </a:r>
            <a:r>
              <a:rPr lang="en-US" sz="2800" b="0" dirty="0">
                <a:solidFill>
                  <a:srgbClr val="000000"/>
                </a:solidFill>
                <a:effectLst/>
                <a:latin typeface="Consolas" panose="020B0609020204030204" pitchFamily="49" charset="0"/>
              </a:rPr>
              <a:t>)</a:t>
            </a:r>
          </a:p>
          <a:p>
            <a:endParaRPr lang="en-US" sz="2800" b="0" dirty="0">
              <a:solidFill>
                <a:srgbClr val="000000"/>
              </a:solidFill>
              <a:effectLst/>
              <a:latin typeface="Consolas" panose="020B0609020204030204" pitchFamily="49" charset="0"/>
            </a:endParaRPr>
          </a:p>
          <a:p>
            <a:r>
              <a:rPr lang="en-US" sz="2800" b="0" dirty="0">
                <a:solidFill>
                  <a:srgbClr val="AF00DB"/>
                </a:solidFill>
                <a:effectLst/>
                <a:latin typeface="Consolas" panose="020B0609020204030204" pitchFamily="49" charset="0"/>
              </a:rPr>
              <a:t>if</a:t>
            </a:r>
            <a:r>
              <a:rPr lang="en-US" sz="2800" b="0" dirty="0">
                <a:solidFill>
                  <a:srgbClr val="000000"/>
                </a:solidFill>
                <a:effectLst/>
                <a:latin typeface="Consolas" panose="020B0609020204030204" pitchFamily="49" charset="0"/>
              </a:rPr>
              <a:t> </a:t>
            </a:r>
            <a:r>
              <a:rPr lang="en-US" sz="2800" b="0" dirty="0">
                <a:solidFill>
                  <a:srgbClr val="001080"/>
                </a:solidFill>
                <a:effectLst/>
                <a:latin typeface="Consolas" panose="020B0609020204030204" pitchFamily="49" charset="0"/>
              </a:rPr>
              <a:t>text</a:t>
            </a:r>
            <a:r>
              <a:rPr lang="en-US" sz="2800" b="0" dirty="0">
                <a:solidFill>
                  <a:srgbClr val="000000"/>
                </a:solidFill>
                <a:effectLst/>
                <a:latin typeface="Consolas" panose="020B0609020204030204" pitchFamily="49" charset="0"/>
              </a:rPr>
              <a:t> == </a:t>
            </a:r>
            <a:r>
              <a:rPr lang="en-US" sz="2800" b="0" dirty="0">
                <a:solidFill>
                  <a:srgbClr val="A31515"/>
                </a:solidFill>
                <a:effectLst/>
                <a:latin typeface="Consolas" panose="020B0609020204030204" pitchFamily="49" charset="0"/>
              </a:rPr>
              <a:t>"hello"</a:t>
            </a:r>
            <a:r>
              <a:rPr lang="en-US" sz="2800" b="0" dirty="0">
                <a:solidFill>
                  <a:srgbClr val="000000"/>
                </a:solidFill>
                <a:effectLst/>
                <a:latin typeface="Consolas" panose="020B0609020204030204" pitchFamily="49" charset="0"/>
              </a:rPr>
              <a:t>:</a:t>
            </a:r>
          </a:p>
          <a:p>
            <a:r>
              <a:rPr lang="en-US" sz="2800" b="0" dirty="0">
                <a:solidFill>
                  <a:srgbClr val="000000"/>
                </a:solidFill>
                <a:effectLst/>
                <a:latin typeface="Consolas" panose="020B0609020204030204" pitchFamily="49" charset="0"/>
              </a:rPr>
              <a:t>    </a:t>
            </a:r>
            <a:r>
              <a:rPr lang="en-US" sz="2800" b="0" dirty="0">
                <a:solidFill>
                  <a:srgbClr val="795E26"/>
                </a:solidFill>
                <a:effectLst/>
                <a:latin typeface="Consolas" panose="020B0609020204030204" pitchFamily="49" charset="0"/>
              </a:rPr>
              <a:t>print</a:t>
            </a:r>
            <a:r>
              <a:rPr lang="en-US" sz="2800" b="0" dirty="0">
                <a:solidFill>
                  <a:srgbClr val="000000"/>
                </a:solidFill>
                <a:effectLst/>
                <a:latin typeface="Consolas" panose="020B0609020204030204" pitchFamily="49" charset="0"/>
              </a:rPr>
              <a:t>(</a:t>
            </a:r>
            <a:r>
              <a:rPr lang="en-US" sz="2800" b="0" dirty="0">
                <a:solidFill>
                  <a:srgbClr val="A31515"/>
                </a:solidFill>
                <a:effectLst/>
                <a:latin typeface="Consolas" panose="020B0609020204030204" pitchFamily="49" charset="0"/>
              </a:rPr>
              <a:t>"You said 'hello'!"</a:t>
            </a:r>
            <a:r>
              <a:rPr lang="en-US" sz="2800" b="0" dirty="0">
                <a:solidFill>
                  <a:srgbClr val="000000"/>
                </a:solidFill>
                <a:effectLst/>
                <a:latin typeface="Consolas" panose="020B0609020204030204" pitchFamily="49" charset="0"/>
              </a:rPr>
              <a:t>)</a:t>
            </a:r>
          </a:p>
        </p:txBody>
      </p:sp>
      <p:sp>
        <p:nvSpPr>
          <p:cNvPr id="4" name="Arrow: Right 3">
            <a:extLst>
              <a:ext uri="{FF2B5EF4-FFF2-40B4-BE49-F238E27FC236}">
                <a16:creationId xmlns:a16="http://schemas.microsoft.com/office/drawing/2014/main" id="{6C150ED8-F10D-FA7F-C647-94A9677B89D0}"/>
              </a:ext>
            </a:extLst>
          </p:cNvPr>
          <p:cNvSpPr/>
          <p:nvPr/>
        </p:nvSpPr>
        <p:spPr>
          <a:xfrm rot="18000000">
            <a:off x="5268165" y="3304803"/>
            <a:ext cx="779143" cy="562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23EF894-38B0-9345-3ABF-7CFBCAB0A578}"/>
              </a:ext>
            </a:extLst>
          </p:cNvPr>
          <p:cNvSpPr/>
          <p:nvPr/>
        </p:nvSpPr>
        <p:spPr>
          <a:xfrm>
            <a:off x="5860025" y="2713703"/>
            <a:ext cx="550609" cy="4621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Tree>
    <p:extLst>
      <p:ext uri="{BB962C8B-B14F-4D97-AF65-F5344CB8AC3E}">
        <p14:creationId xmlns:p14="http://schemas.microsoft.com/office/powerpoint/2010/main" val="2265790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C96C-E272-3F4B-DF1D-75076EC81A4F}"/>
              </a:ext>
            </a:extLst>
          </p:cNvPr>
          <p:cNvSpPr>
            <a:spLocks noGrp="1"/>
          </p:cNvSpPr>
          <p:nvPr>
            <p:ph type="title"/>
          </p:nvPr>
        </p:nvSpPr>
        <p:spPr>
          <a:xfrm>
            <a:off x="838200" y="365125"/>
            <a:ext cx="10515600" cy="1325563"/>
          </a:xfrm>
        </p:spPr>
        <p:txBody>
          <a:bodyPr anchor="ctr">
            <a:normAutofit/>
          </a:bodyPr>
          <a:lstStyle/>
          <a:p>
            <a:r>
              <a:rPr lang="en-US" dirty="0"/>
              <a:t>Announcement Slide</a:t>
            </a:r>
          </a:p>
        </p:txBody>
      </p:sp>
      <p:sp>
        <p:nvSpPr>
          <p:cNvPr id="3" name="Content Placeholder 2">
            <a:extLst>
              <a:ext uri="{FF2B5EF4-FFF2-40B4-BE49-F238E27FC236}">
                <a16:creationId xmlns:a16="http://schemas.microsoft.com/office/drawing/2014/main" id="{7798FFE3-95DD-19F6-DAEC-297F0215C97D}"/>
              </a:ext>
            </a:extLst>
          </p:cNvPr>
          <p:cNvSpPr>
            <a:spLocks noGrp="1"/>
          </p:cNvSpPr>
          <p:nvPr>
            <p:ph sz="half" idx="1"/>
          </p:nvPr>
        </p:nvSpPr>
        <p:spPr>
          <a:xfrm>
            <a:off x="838200" y="1825625"/>
            <a:ext cx="5181600" cy="4351338"/>
          </a:xfrm>
        </p:spPr>
        <p:txBody>
          <a:bodyPr>
            <a:normAutofit/>
          </a:bodyPr>
          <a:lstStyle/>
          <a:p>
            <a:r>
              <a:rPr lang="en-US" sz="2400"/>
              <a:t>Announcement 1</a:t>
            </a:r>
          </a:p>
          <a:p>
            <a:pPr lvl="1"/>
            <a:r>
              <a:rPr lang="en-US"/>
              <a:t>Description of announcement</a:t>
            </a:r>
            <a:br>
              <a:rPr lang="en-US"/>
            </a:br>
            <a:endParaRPr lang="en-US"/>
          </a:p>
          <a:p>
            <a:r>
              <a:rPr lang="en-US" sz="2400"/>
              <a:t>Announcement 2</a:t>
            </a:r>
          </a:p>
          <a:p>
            <a:pPr lvl="1"/>
            <a:r>
              <a:rPr lang="en-US"/>
              <a:t>Description of announcement</a:t>
            </a:r>
            <a:br>
              <a:rPr lang="en-US"/>
            </a:br>
            <a:endParaRPr lang="en-US"/>
          </a:p>
          <a:p>
            <a:r>
              <a:rPr lang="en-US" sz="2400"/>
              <a:t>Announcement 3</a:t>
            </a:r>
          </a:p>
          <a:p>
            <a:pPr lvl="1"/>
            <a:r>
              <a:rPr lang="en-US"/>
              <a:t>Description of announcement</a:t>
            </a:r>
            <a:br>
              <a:rPr lang="en-US"/>
            </a:br>
            <a:endParaRPr lang="en-US"/>
          </a:p>
          <a:p>
            <a:r>
              <a:rPr lang="en-US" sz="2400"/>
              <a:t>Announcement 4</a:t>
            </a:r>
          </a:p>
          <a:p>
            <a:pPr lvl="1"/>
            <a:r>
              <a:rPr lang="en-US"/>
              <a:t>Description of announcement</a:t>
            </a:r>
          </a:p>
          <a:p>
            <a:endParaRPr lang="en-US" sz="2400"/>
          </a:p>
        </p:txBody>
      </p:sp>
      <p:pic>
        <p:nvPicPr>
          <p:cNvPr id="5" name="Picture 4" descr="A picture containing typewriter">
            <a:extLst>
              <a:ext uri="{FF2B5EF4-FFF2-40B4-BE49-F238E27FC236}">
                <a16:creationId xmlns:a16="http://schemas.microsoft.com/office/drawing/2014/main" id="{5DE576BF-BE5C-2BB4-E250-53E9BD7D6CCA}"/>
              </a:ext>
            </a:extLst>
          </p:cNvPr>
          <p:cNvPicPr>
            <a:picLocks noChangeAspect="1"/>
          </p:cNvPicPr>
          <p:nvPr/>
        </p:nvPicPr>
        <p:blipFill rotWithShape="1">
          <a:blip r:embed="rId2">
            <a:extLst>
              <a:ext uri="{28A0092B-C50C-407E-A947-70E740481C1C}">
                <a14:useLocalDpi xmlns:a14="http://schemas.microsoft.com/office/drawing/2010/main" val="0"/>
              </a:ext>
            </a:extLst>
          </a:blip>
          <a:srcRect l="3925" r="16588" b="-1"/>
          <a:stretch/>
        </p:blipFill>
        <p:spPr>
          <a:xfrm>
            <a:off x="6172200" y="1825625"/>
            <a:ext cx="5181600" cy="4351338"/>
          </a:xfrm>
          <a:prstGeom prst="rect">
            <a:avLst/>
          </a:prstGeom>
          <a:noFill/>
        </p:spPr>
      </p:pic>
    </p:spTree>
    <p:extLst>
      <p:ext uri="{BB962C8B-B14F-4D97-AF65-F5344CB8AC3E}">
        <p14:creationId xmlns:p14="http://schemas.microsoft.com/office/powerpoint/2010/main" val="1066045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If Statements</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4943168" cy="4351338"/>
          </a:xfrm>
        </p:spPr>
        <p:txBody>
          <a:bodyPr>
            <a:normAutofit/>
          </a:bodyPr>
          <a:lstStyle/>
          <a:p>
            <a:pPr marL="0" indent="0">
              <a:buNone/>
            </a:pPr>
            <a:r>
              <a:rPr lang="en-US" sz="3200" dirty="0"/>
              <a:t>An if statement has 4 parts:</a:t>
            </a:r>
          </a:p>
          <a:p>
            <a:pPr marL="514350" indent="-514350">
              <a:buFont typeface="+mj-lt"/>
              <a:buAutoNum type="arabicPeriod"/>
            </a:pPr>
            <a:r>
              <a:rPr lang="en-US" sz="3200" dirty="0"/>
              <a:t>The word if</a:t>
            </a:r>
          </a:p>
          <a:p>
            <a:pPr marL="514350" indent="-514350">
              <a:buFont typeface="+mj-lt"/>
              <a:buAutoNum type="arabicPeriod"/>
            </a:pPr>
            <a:r>
              <a:rPr lang="en-US" sz="3200" dirty="0"/>
              <a:t>A </a:t>
            </a:r>
            <a:r>
              <a:rPr lang="en-US" sz="3200" b="1" dirty="0"/>
              <a:t>conditional</a:t>
            </a:r>
            <a:endParaRPr lang="en-US" sz="3200" dirty="0"/>
          </a:p>
          <a:p>
            <a:pPr marL="971550" lvl="1" indent="-514350">
              <a:buFont typeface="+mj-lt"/>
              <a:buAutoNum type="arabicPeriod"/>
            </a:pPr>
            <a:r>
              <a:rPr lang="en-US" sz="2800" dirty="0"/>
              <a:t>This is something that evaluates to a Boolean</a:t>
            </a:r>
          </a:p>
        </p:txBody>
      </p:sp>
      <p:sp>
        <p:nvSpPr>
          <p:cNvPr id="6" name="TextBox 5">
            <a:extLst>
              <a:ext uri="{FF2B5EF4-FFF2-40B4-BE49-F238E27FC236}">
                <a16:creationId xmlns:a16="http://schemas.microsoft.com/office/drawing/2014/main" id="{8F4B2F27-21AF-B2E5-7DC2-662830F26ADB}"/>
              </a:ext>
            </a:extLst>
          </p:cNvPr>
          <p:cNvSpPr txBox="1"/>
          <p:nvPr/>
        </p:nvSpPr>
        <p:spPr>
          <a:xfrm>
            <a:off x="5860025" y="1825625"/>
            <a:ext cx="6096000" cy="1815882"/>
          </a:xfrm>
          <a:prstGeom prst="rect">
            <a:avLst/>
          </a:prstGeom>
          <a:solidFill>
            <a:srgbClr val="E6E6E6"/>
          </a:solidFill>
        </p:spPr>
        <p:txBody>
          <a:bodyPr wrap="square" rtlCol="0" anchor="ctr">
            <a:spAutoFit/>
          </a:bodyPr>
          <a:lstStyle/>
          <a:p>
            <a:r>
              <a:rPr lang="en-US" sz="2800" b="0" dirty="0">
                <a:solidFill>
                  <a:srgbClr val="001080"/>
                </a:solidFill>
                <a:effectLst/>
                <a:latin typeface="Consolas" panose="020B0609020204030204" pitchFamily="49" charset="0"/>
              </a:rPr>
              <a:t>text</a:t>
            </a:r>
            <a:r>
              <a:rPr lang="en-US" sz="2800" b="0" dirty="0">
                <a:solidFill>
                  <a:srgbClr val="000000"/>
                </a:solidFill>
                <a:effectLst/>
                <a:latin typeface="Consolas" panose="020B0609020204030204" pitchFamily="49" charset="0"/>
              </a:rPr>
              <a:t> = </a:t>
            </a:r>
            <a:r>
              <a:rPr lang="en-US" sz="2800" b="0" dirty="0">
                <a:solidFill>
                  <a:srgbClr val="795E26"/>
                </a:solidFill>
                <a:effectLst/>
                <a:latin typeface="Consolas" panose="020B0609020204030204" pitchFamily="49" charset="0"/>
              </a:rPr>
              <a:t>input</a:t>
            </a:r>
            <a:r>
              <a:rPr lang="en-US" sz="2800" b="0" dirty="0">
                <a:solidFill>
                  <a:srgbClr val="000000"/>
                </a:solidFill>
                <a:effectLst/>
                <a:latin typeface="Consolas" panose="020B0609020204030204" pitchFamily="49" charset="0"/>
              </a:rPr>
              <a:t>(</a:t>
            </a:r>
            <a:r>
              <a:rPr lang="en-US" sz="2800" b="0" dirty="0">
                <a:solidFill>
                  <a:srgbClr val="A31515"/>
                </a:solidFill>
                <a:effectLst/>
                <a:latin typeface="Consolas" panose="020B0609020204030204" pitchFamily="49" charset="0"/>
              </a:rPr>
              <a:t>"Enter text: "</a:t>
            </a:r>
            <a:r>
              <a:rPr lang="en-US" sz="2800" b="0" dirty="0">
                <a:solidFill>
                  <a:srgbClr val="000000"/>
                </a:solidFill>
                <a:effectLst/>
                <a:latin typeface="Consolas" panose="020B0609020204030204" pitchFamily="49" charset="0"/>
              </a:rPr>
              <a:t>)</a:t>
            </a:r>
          </a:p>
          <a:p>
            <a:endParaRPr lang="en-US" sz="2800" b="0" dirty="0">
              <a:solidFill>
                <a:srgbClr val="000000"/>
              </a:solidFill>
              <a:effectLst/>
              <a:latin typeface="Consolas" panose="020B0609020204030204" pitchFamily="49" charset="0"/>
            </a:endParaRPr>
          </a:p>
          <a:p>
            <a:r>
              <a:rPr lang="en-US" sz="2800" b="0" dirty="0">
                <a:solidFill>
                  <a:srgbClr val="AF00DB"/>
                </a:solidFill>
                <a:effectLst/>
                <a:latin typeface="Consolas" panose="020B0609020204030204" pitchFamily="49" charset="0"/>
              </a:rPr>
              <a:t>if</a:t>
            </a:r>
            <a:r>
              <a:rPr lang="en-US" sz="2800" b="0" dirty="0">
                <a:solidFill>
                  <a:srgbClr val="000000"/>
                </a:solidFill>
                <a:effectLst/>
                <a:latin typeface="Consolas" panose="020B0609020204030204" pitchFamily="49" charset="0"/>
              </a:rPr>
              <a:t> </a:t>
            </a:r>
            <a:r>
              <a:rPr lang="en-US" sz="2800" b="0" dirty="0">
                <a:solidFill>
                  <a:srgbClr val="001080"/>
                </a:solidFill>
                <a:effectLst/>
                <a:latin typeface="Consolas" panose="020B0609020204030204" pitchFamily="49" charset="0"/>
              </a:rPr>
              <a:t>text</a:t>
            </a:r>
            <a:r>
              <a:rPr lang="en-US" sz="2800" b="0" dirty="0">
                <a:solidFill>
                  <a:srgbClr val="000000"/>
                </a:solidFill>
                <a:effectLst/>
                <a:latin typeface="Consolas" panose="020B0609020204030204" pitchFamily="49" charset="0"/>
              </a:rPr>
              <a:t> == </a:t>
            </a:r>
            <a:r>
              <a:rPr lang="en-US" sz="2800" b="0" dirty="0">
                <a:solidFill>
                  <a:srgbClr val="A31515"/>
                </a:solidFill>
                <a:effectLst/>
                <a:latin typeface="Consolas" panose="020B0609020204030204" pitchFamily="49" charset="0"/>
              </a:rPr>
              <a:t>"hello"</a:t>
            </a:r>
            <a:r>
              <a:rPr lang="en-US" sz="2800" b="0" dirty="0">
                <a:solidFill>
                  <a:srgbClr val="000000"/>
                </a:solidFill>
                <a:effectLst/>
                <a:latin typeface="Consolas" panose="020B0609020204030204" pitchFamily="49" charset="0"/>
              </a:rPr>
              <a:t>:</a:t>
            </a:r>
          </a:p>
          <a:p>
            <a:r>
              <a:rPr lang="en-US" sz="2800" b="0" dirty="0">
                <a:solidFill>
                  <a:srgbClr val="000000"/>
                </a:solidFill>
                <a:effectLst/>
                <a:latin typeface="Consolas" panose="020B0609020204030204" pitchFamily="49" charset="0"/>
              </a:rPr>
              <a:t>    </a:t>
            </a:r>
            <a:r>
              <a:rPr lang="en-US" sz="2800" b="0" dirty="0">
                <a:solidFill>
                  <a:srgbClr val="795E26"/>
                </a:solidFill>
                <a:effectLst/>
                <a:latin typeface="Consolas" panose="020B0609020204030204" pitchFamily="49" charset="0"/>
              </a:rPr>
              <a:t>print</a:t>
            </a:r>
            <a:r>
              <a:rPr lang="en-US" sz="2800" b="0" dirty="0">
                <a:solidFill>
                  <a:srgbClr val="000000"/>
                </a:solidFill>
                <a:effectLst/>
                <a:latin typeface="Consolas" panose="020B0609020204030204" pitchFamily="49" charset="0"/>
              </a:rPr>
              <a:t>(</a:t>
            </a:r>
            <a:r>
              <a:rPr lang="en-US" sz="2800" b="0" dirty="0">
                <a:solidFill>
                  <a:srgbClr val="A31515"/>
                </a:solidFill>
                <a:effectLst/>
                <a:latin typeface="Consolas" panose="020B0609020204030204" pitchFamily="49" charset="0"/>
              </a:rPr>
              <a:t>"You said 'hello'!"</a:t>
            </a:r>
            <a:r>
              <a:rPr lang="en-US" sz="2800" b="0" dirty="0">
                <a:solidFill>
                  <a:srgbClr val="000000"/>
                </a:solidFill>
                <a:effectLst/>
                <a:latin typeface="Consolas" panose="020B0609020204030204" pitchFamily="49" charset="0"/>
              </a:rPr>
              <a:t>)</a:t>
            </a:r>
          </a:p>
        </p:txBody>
      </p:sp>
      <p:sp>
        <p:nvSpPr>
          <p:cNvPr id="4" name="Arrow: Right 3">
            <a:extLst>
              <a:ext uri="{FF2B5EF4-FFF2-40B4-BE49-F238E27FC236}">
                <a16:creationId xmlns:a16="http://schemas.microsoft.com/office/drawing/2014/main" id="{6C150ED8-F10D-FA7F-C647-94A9677B89D0}"/>
              </a:ext>
            </a:extLst>
          </p:cNvPr>
          <p:cNvSpPr/>
          <p:nvPr/>
        </p:nvSpPr>
        <p:spPr>
          <a:xfrm rot="18000000">
            <a:off x="5908718" y="3344529"/>
            <a:ext cx="779143" cy="562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6483BBE-2FC4-F0BA-8F5D-0BCC7C19FC7F}"/>
              </a:ext>
            </a:extLst>
          </p:cNvPr>
          <p:cNvSpPr/>
          <p:nvPr/>
        </p:nvSpPr>
        <p:spPr>
          <a:xfrm>
            <a:off x="6449960" y="2733566"/>
            <a:ext cx="3028337" cy="4621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7" name="TextBox 6">
            <a:extLst>
              <a:ext uri="{FF2B5EF4-FFF2-40B4-BE49-F238E27FC236}">
                <a16:creationId xmlns:a16="http://schemas.microsoft.com/office/drawing/2014/main" id="{B9C2F9E6-3542-3634-0464-53CC715B22E7}"/>
              </a:ext>
            </a:extLst>
          </p:cNvPr>
          <p:cNvSpPr txBox="1"/>
          <p:nvPr/>
        </p:nvSpPr>
        <p:spPr>
          <a:xfrm>
            <a:off x="6027174" y="4562168"/>
            <a:ext cx="5574891" cy="1938992"/>
          </a:xfrm>
          <a:prstGeom prst="rect">
            <a:avLst/>
          </a:prstGeom>
          <a:noFill/>
        </p:spPr>
        <p:txBody>
          <a:bodyPr wrap="square" rtlCol="0">
            <a:spAutoFit/>
          </a:bodyPr>
          <a:lstStyle/>
          <a:p>
            <a:r>
              <a:rPr lang="en-US" sz="2400" dirty="0"/>
              <a:t>Note: If the conditional is not a Boolean, it will be cast to a Boolean to see if the condition is true. This means if the conditional is </a:t>
            </a:r>
            <a:r>
              <a:rPr lang="en-US" sz="2400" b="1" dirty="0"/>
              <a:t>truthy</a:t>
            </a:r>
            <a:r>
              <a:rPr lang="en-US" sz="2400" dirty="0"/>
              <a:t>, you will enter the if statement</a:t>
            </a:r>
          </a:p>
        </p:txBody>
      </p:sp>
    </p:spTree>
    <p:extLst>
      <p:ext uri="{BB962C8B-B14F-4D97-AF65-F5344CB8AC3E}">
        <p14:creationId xmlns:p14="http://schemas.microsoft.com/office/powerpoint/2010/main" val="1204938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If Statements</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4943168" cy="4351338"/>
          </a:xfrm>
        </p:spPr>
        <p:txBody>
          <a:bodyPr>
            <a:normAutofit/>
          </a:bodyPr>
          <a:lstStyle/>
          <a:p>
            <a:pPr marL="0" indent="0">
              <a:buNone/>
            </a:pPr>
            <a:r>
              <a:rPr lang="en-US" sz="3200" dirty="0"/>
              <a:t>An if statement has 4 parts:</a:t>
            </a:r>
          </a:p>
          <a:p>
            <a:pPr marL="514350" indent="-514350">
              <a:buFont typeface="+mj-lt"/>
              <a:buAutoNum type="arabicPeriod"/>
            </a:pPr>
            <a:r>
              <a:rPr lang="en-US" sz="3200" dirty="0"/>
              <a:t>The word if</a:t>
            </a:r>
          </a:p>
          <a:p>
            <a:pPr marL="514350" indent="-514350">
              <a:buFont typeface="+mj-lt"/>
              <a:buAutoNum type="arabicPeriod"/>
            </a:pPr>
            <a:r>
              <a:rPr lang="en-US" sz="3200" dirty="0"/>
              <a:t>A </a:t>
            </a:r>
            <a:r>
              <a:rPr lang="en-US" sz="3200" b="1" dirty="0"/>
              <a:t>conditional</a:t>
            </a:r>
            <a:endParaRPr lang="en-US" sz="3200" dirty="0"/>
          </a:p>
          <a:p>
            <a:pPr marL="971550" lvl="1" indent="-514350">
              <a:buFont typeface="+mj-lt"/>
              <a:buAutoNum type="arabicPeriod"/>
            </a:pPr>
            <a:r>
              <a:rPr lang="en-US" sz="2800" dirty="0"/>
              <a:t>This is something that evaluates to a Boolean</a:t>
            </a:r>
          </a:p>
          <a:p>
            <a:pPr marL="514350" indent="-514350">
              <a:buFont typeface="+mj-lt"/>
              <a:buAutoNum type="arabicPeriod"/>
            </a:pPr>
            <a:r>
              <a:rPr lang="en-US" sz="3200" dirty="0"/>
              <a:t>A colon</a:t>
            </a:r>
          </a:p>
          <a:p>
            <a:pPr marL="971550" lvl="1" indent="-514350">
              <a:buFont typeface="+mj-lt"/>
              <a:buAutoNum type="arabicPeriod"/>
            </a:pPr>
            <a:r>
              <a:rPr lang="en-US" sz="2800" dirty="0"/>
              <a:t>Just like a function!</a:t>
            </a:r>
          </a:p>
        </p:txBody>
      </p:sp>
      <p:sp>
        <p:nvSpPr>
          <p:cNvPr id="6" name="TextBox 5">
            <a:extLst>
              <a:ext uri="{FF2B5EF4-FFF2-40B4-BE49-F238E27FC236}">
                <a16:creationId xmlns:a16="http://schemas.microsoft.com/office/drawing/2014/main" id="{8F4B2F27-21AF-B2E5-7DC2-662830F26ADB}"/>
              </a:ext>
            </a:extLst>
          </p:cNvPr>
          <p:cNvSpPr txBox="1"/>
          <p:nvPr/>
        </p:nvSpPr>
        <p:spPr>
          <a:xfrm>
            <a:off x="5860025" y="1825625"/>
            <a:ext cx="6096000" cy="1815882"/>
          </a:xfrm>
          <a:prstGeom prst="rect">
            <a:avLst/>
          </a:prstGeom>
          <a:solidFill>
            <a:srgbClr val="E6E6E6"/>
          </a:solidFill>
        </p:spPr>
        <p:txBody>
          <a:bodyPr wrap="square" rtlCol="0" anchor="ctr">
            <a:spAutoFit/>
          </a:bodyPr>
          <a:lstStyle/>
          <a:p>
            <a:r>
              <a:rPr lang="en-US" sz="2800" b="0" dirty="0">
                <a:solidFill>
                  <a:srgbClr val="001080"/>
                </a:solidFill>
                <a:effectLst/>
                <a:latin typeface="Consolas" panose="020B0609020204030204" pitchFamily="49" charset="0"/>
              </a:rPr>
              <a:t>text</a:t>
            </a:r>
            <a:r>
              <a:rPr lang="en-US" sz="2800" b="0" dirty="0">
                <a:solidFill>
                  <a:srgbClr val="000000"/>
                </a:solidFill>
                <a:effectLst/>
                <a:latin typeface="Consolas" panose="020B0609020204030204" pitchFamily="49" charset="0"/>
              </a:rPr>
              <a:t> = </a:t>
            </a:r>
            <a:r>
              <a:rPr lang="en-US" sz="2800" b="0" dirty="0">
                <a:solidFill>
                  <a:srgbClr val="795E26"/>
                </a:solidFill>
                <a:effectLst/>
                <a:latin typeface="Consolas" panose="020B0609020204030204" pitchFamily="49" charset="0"/>
              </a:rPr>
              <a:t>input</a:t>
            </a:r>
            <a:r>
              <a:rPr lang="en-US" sz="2800" b="0" dirty="0">
                <a:solidFill>
                  <a:srgbClr val="000000"/>
                </a:solidFill>
                <a:effectLst/>
                <a:latin typeface="Consolas" panose="020B0609020204030204" pitchFamily="49" charset="0"/>
              </a:rPr>
              <a:t>(</a:t>
            </a:r>
            <a:r>
              <a:rPr lang="en-US" sz="2800" b="0" dirty="0">
                <a:solidFill>
                  <a:srgbClr val="A31515"/>
                </a:solidFill>
                <a:effectLst/>
                <a:latin typeface="Consolas" panose="020B0609020204030204" pitchFamily="49" charset="0"/>
              </a:rPr>
              <a:t>"Enter text: "</a:t>
            </a:r>
            <a:r>
              <a:rPr lang="en-US" sz="2800" b="0" dirty="0">
                <a:solidFill>
                  <a:srgbClr val="000000"/>
                </a:solidFill>
                <a:effectLst/>
                <a:latin typeface="Consolas" panose="020B0609020204030204" pitchFamily="49" charset="0"/>
              </a:rPr>
              <a:t>)</a:t>
            </a:r>
          </a:p>
          <a:p>
            <a:endParaRPr lang="en-US" sz="2800" b="0" dirty="0">
              <a:solidFill>
                <a:srgbClr val="000000"/>
              </a:solidFill>
              <a:effectLst/>
              <a:latin typeface="Consolas" panose="020B0609020204030204" pitchFamily="49" charset="0"/>
            </a:endParaRPr>
          </a:p>
          <a:p>
            <a:r>
              <a:rPr lang="en-US" sz="2800" b="0" dirty="0">
                <a:solidFill>
                  <a:srgbClr val="AF00DB"/>
                </a:solidFill>
                <a:effectLst/>
                <a:latin typeface="Consolas" panose="020B0609020204030204" pitchFamily="49" charset="0"/>
              </a:rPr>
              <a:t>if</a:t>
            </a:r>
            <a:r>
              <a:rPr lang="en-US" sz="2800" b="0" dirty="0">
                <a:solidFill>
                  <a:srgbClr val="000000"/>
                </a:solidFill>
                <a:effectLst/>
                <a:latin typeface="Consolas" panose="020B0609020204030204" pitchFamily="49" charset="0"/>
              </a:rPr>
              <a:t> </a:t>
            </a:r>
            <a:r>
              <a:rPr lang="en-US" sz="2800" b="0" dirty="0">
                <a:solidFill>
                  <a:srgbClr val="001080"/>
                </a:solidFill>
                <a:effectLst/>
                <a:latin typeface="Consolas" panose="020B0609020204030204" pitchFamily="49" charset="0"/>
              </a:rPr>
              <a:t>text</a:t>
            </a:r>
            <a:r>
              <a:rPr lang="en-US" sz="2800" b="0" dirty="0">
                <a:solidFill>
                  <a:srgbClr val="000000"/>
                </a:solidFill>
                <a:effectLst/>
                <a:latin typeface="Consolas" panose="020B0609020204030204" pitchFamily="49" charset="0"/>
              </a:rPr>
              <a:t> == </a:t>
            </a:r>
            <a:r>
              <a:rPr lang="en-US" sz="2800" b="0" dirty="0">
                <a:solidFill>
                  <a:srgbClr val="A31515"/>
                </a:solidFill>
                <a:effectLst/>
                <a:latin typeface="Consolas" panose="020B0609020204030204" pitchFamily="49" charset="0"/>
              </a:rPr>
              <a:t>"hello"</a:t>
            </a:r>
            <a:r>
              <a:rPr lang="en-US" sz="2800" b="0" dirty="0">
                <a:solidFill>
                  <a:srgbClr val="000000"/>
                </a:solidFill>
                <a:effectLst/>
                <a:latin typeface="Consolas" panose="020B0609020204030204" pitchFamily="49" charset="0"/>
              </a:rPr>
              <a:t>:</a:t>
            </a:r>
          </a:p>
          <a:p>
            <a:r>
              <a:rPr lang="en-US" sz="2800" b="0" dirty="0">
                <a:solidFill>
                  <a:srgbClr val="000000"/>
                </a:solidFill>
                <a:effectLst/>
                <a:latin typeface="Consolas" panose="020B0609020204030204" pitchFamily="49" charset="0"/>
              </a:rPr>
              <a:t>    </a:t>
            </a:r>
            <a:r>
              <a:rPr lang="en-US" sz="2800" b="0" dirty="0">
                <a:solidFill>
                  <a:srgbClr val="795E26"/>
                </a:solidFill>
                <a:effectLst/>
                <a:latin typeface="Consolas" panose="020B0609020204030204" pitchFamily="49" charset="0"/>
              </a:rPr>
              <a:t>print</a:t>
            </a:r>
            <a:r>
              <a:rPr lang="en-US" sz="2800" b="0" dirty="0">
                <a:solidFill>
                  <a:srgbClr val="000000"/>
                </a:solidFill>
                <a:effectLst/>
                <a:latin typeface="Consolas" panose="020B0609020204030204" pitchFamily="49" charset="0"/>
              </a:rPr>
              <a:t>(</a:t>
            </a:r>
            <a:r>
              <a:rPr lang="en-US" sz="2800" b="0" dirty="0">
                <a:solidFill>
                  <a:srgbClr val="A31515"/>
                </a:solidFill>
                <a:effectLst/>
                <a:latin typeface="Consolas" panose="020B0609020204030204" pitchFamily="49" charset="0"/>
              </a:rPr>
              <a:t>"You said 'hello'!"</a:t>
            </a:r>
            <a:r>
              <a:rPr lang="en-US" sz="2800" b="0" dirty="0">
                <a:solidFill>
                  <a:srgbClr val="000000"/>
                </a:solidFill>
                <a:effectLst/>
                <a:latin typeface="Consolas" panose="020B0609020204030204" pitchFamily="49" charset="0"/>
              </a:rPr>
              <a:t>)</a:t>
            </a:r>
          </a:p>
        </p:txBody>
      </p:sp>
      <p:sp>
        <p:nvSpPr>
          <p:cNvPr id="4" name="Arrow: Right 3">
            <a:extLst>
              <a:ext uri="{FF2B5EF4-FFF2-40B4-BE49-F238E27FC236}">
                <a16:creationId xmlns:a16="http://schemas.microsoft.com/office/drawing/2014/main" id="{6C150ED8-F10D-FA7F-C647-94A9677B89D0}"/>
              </a:ext>
            </a:extLst>
          </p:cNvPr>
          <p:cNvSpPr/>
          <p:nvPr/>
        </p:nvSpPr>
        <p:spPr>
          <a:xfrm rot="10281659">
            <a:off x="9811074" y="2388526"/>
            <a:ext cx="779143" cy="562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6483BBE-2FC4-F0BA-8F5D-0BCC7C19FC7F}"/>
              </a:ext>
            </a:extLst>
          </p:cNvPr>
          <p:cNvSpPr/>
          <p:nvPr/>
        </p:nvSpPr>
        <p:spPr>
          <a:xfrm>
            <a:off x="9429136" y="2733566"/>
            <a:ext cx="265470" cy="4621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Tree>
    <p:extLst>
      <p:ext uri="{BB962C8B-B14F-4D97-AF65-F5344CB8AC3E}">
        <p14:creationId xmlns:p14="http://schemas.microsoft.com/office/powerpoint/2010/main" val="668930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If Statements</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4"/>
            <a:ext cx="4943168" cy="4958633"/>
          </a:xfrm>
        </p:spPr>
        <p:txBody>
          <a:bodyPr>
            <a:normAutofit/>
          </a:bodyPr>
          <a:lstStyle/>
          <a:p>
            <a:pPr marL="0" indent="0">
              <a:buNone/>
            </a:pPr>
            <a:r>
              <a:rPr lang="en-US" sz="3200" dirty="0"/>
              <a:t>An if statement has 4 parts:</a:t>
            </a:r>
          </a:p>
          <a:p>
            <a:pPr marL="514350" indent="-514350">
              <a:buFont typeface="+mj-lt"/>
              <a:buAutoNum type="arabicPeriod"/>
            </a:pPr>
            <a:r>
              <a:rPr lang="en-US" sz="3200" dirty="0"/>
              <a:t>The word if</a:t>
            </a:r>
          </a:p>
          <a:p>
            <a:pPr marL="514350" indent="-514350">
              <a:buFont typeface="+mj-lt"/>
              <a:buAutoNum type="arabicPeriod"/>
            </a:pPr>
            <a:r>
              <a:rPr lang="en-US" sz="3200" dirty="0"/>
              <a:t>A </a:t>
            </a:r>
            <a:r>
              <a:rPr lang="en-US" sz="3200" b="1" dirty="0"/>
              <a:t>conditional</a:t>
            </a:r>
            <a:endParaRPr lang="en-US" sz="3200" dirty="0"/>
          </a:p>
          <a:p>
            <a:pPr marL="971550" lvl="1" indent="-514350">
              <a:buFont typeface="+mj-lt"/>
              <a:buAutoNum type="arabicPeriod"/>
            </a:pPr>
            <a:r>
              <a:rPr lang="en-US" sz="2800" dirty="0"/>
              <a:t>This is something that evaluates to a Boolean</a:t>
            </a:r>
          </a:p>
          <a:p>
            <a:pPr marL="514350" indent="-514350">
              <a:buFont typeface="+mj-lt"/>
              <a:buAutoNum type="arabicPeriod"/>
            </a:pPr>
            <a:r>
              <a:rPr lang="en-US" sz="3200" dirty="0"/>
              <a:t>A colon</a:t>
            </a:r>
          </a:p>
          <a:p>
            <a:pPr marL="971550" lvl="1" indent="-514350">
              <a:buFont typeface="+mj-lt"/>
              <a:buAutoNum type="arabicPeriod"/>
            </a:pPr>
            <a:r>
              <a:rPr lang="en-US" sz="2800" dirty="0"/>
              <a:t>Just like a function!</a:t>
            </a:r>
          </a:p>
          <a:p>
            <a:pPr marL="514350" indent="-514350">
              <a:buFont typeface="+mj-lt"/>
              <a:buAutoNum type="arabicPeriod"/>
            </a:pPr>
            <a:r>
              <a:rPr lang="en-US" sz="3200" dirty="0"/>
              <a:t>A Code Block</a:t>
            </a:r>
          </a:p>
          <a:p>
            <a:pPr marL="971550" lvl="1" indent="-514350">
              <a:buFont typeface="+mj-lt"/>
              <a:buAutoNum type="arabicPeriod"/>
            </a:pPr>
            <a:r>
              <a:rPr lang="en-US" sz="2800" dirty="0"/>
              <a:t>Code tabbed in that is “inside” the if</a:t>
            </a:r>
          </a:p>
        </p:txBody>
      </p:sp>
      <p:sp>
        <p:nvSpPr>
          <p:cNvPr id="6" name="TextBox 5">
            <a:extLst>
              <a:ext uri="{FF2B5EF4-FFF2-40B4-BE49-F238E27FC236}">
                <a16:creationId xmlns:a16="http://schemas.microsoft.com/office/drawing/2014/main" id="{8F4B2F27-21AF-B2E5-7DC2-662830F26ADB}"/>
              </a:ext>
            </a:extLst>
          </p:cNvPr>
          <p:cNvSpPr txBox="1"/>
          <p:nvPr/>
        </p:nvSpPr>
        <p:spPr>
          <a:xfrm>
            <a:off x="5860025" y="1825625"/>
            <a:ext cx="6096000" cy="1815882"/>
          </a:xfrm>
          <a:prstGeom prst="rect">
            <a:avLst/>
          </a:prstGeom>
          <a:solidFill>
            <a:srgbClr val="E6E6E6"/>
          </a:solidFill>
        </p:spPr>
        <p:txBody>
          <a:bodyPr wrap="square" rtlCol="0" anchor="ctr">
            <a:spAutoFit/>
          </a:bodyPr>
          <a:lstStyle/>
          <a:p>
            <a:r>
              <a:rPr lang="en-US" sz="2800" b="0" dirty="0">
                <a:solidFill>
                  <a:srgbClr val="001080"/>
                </a:solidFill>
                <a:effectLst/>
                <a:latin typeface="Consolas" panose="020B0609020204030204" pitchFamily="49" charset="0"/>
              </a:rPr>
              <a:t>text</a:t>
            </a:r>
            <a:r>
              <a:rPr lang="en-US" sz="2800" b="0" dirty="0">
                <a:solidFill>
                  <a:srgbClr val="000000"/>
                </a:solidFill>
                <a:effectLst/>
                <a:latin typeface="Consolas" panose="020B0609020204030204" pitchFamily="49" charset="0"/>
              </a:rPr>
              <a:t> = </a:t>
            </a:r>
            <a:r>
              <a:rPr lang="en-US" sz="2800" b="0" dirty="0">
                <a:solidFill>
                  <a:srgbClr val="795E26"/>
                </a:solidFill>
                <a:effectLst/>
                <a:latin typeface="Consolas" panose="020B0609020204030204" pitchFamily="49" charset="0"/>
              </a:rPr>
              <a:t>input</a:t>
            </a:r>
            <a:r>
              <a:rPr lang="en-US" sz="2800" b="0" dirty="0">
                <a:solidFill>
                  <a:srgbClr val="000000"/>
                </a:solidFill>
                <a:effectLst/>
                <a:latin typeface="Consolas" panose="020B0609020204030204" pitchFamily="49" charset="0"/>
              </a:rPr>
              <a:t>(</a:t>
            </a:r>
            <a:r>
              <a:rPr lang="en-US" sz="2800" b="0" dirty="0">
                <a:solidFill>
                  <a:srgbClr val="A31515"/>
                </a:solidFill>
                <a:effectLst/>
                <a:latin typeface="Consolas" panose="020B0609020204030204" pitchFamily="49" charset="0"/>
              </a:rPr>
              <a:t>"Enter text: "</a:t>
            </a:r>
            <a:r>
              <a:rPr lang="en-US" sz="2800" b="0" dirty="0">
                <a:solidFill>
                  <a:srgbClr val="000000"/>
                </a:solidFill>
                <a:effectLst/>
                <a:latin typeface="Consolas" panose="020B0609020204030204" pitchFamily="49" charset="0"/>
              </a:rPr>
              <a:t>)</a:t>
            </a:r>
          </a:p>
          <a:p>
            <a:endParaRPr lang="en-US" sz="2800" b="0" dirty="0">
              <a:solidFill>
                <a:srgbClr val="000000"/>
              </a:solidFill>
              <a:effectLst/>
              <a:latin typeface="Consolas" panose="020B0609020204030204" pitchFamily="49" charset="0"/>
            </a:endParaRPr>
          </a:p>
          <a:p>
            <a:r>
              <a:rPr lang="en-US" sz="2800" b="0" dirty="0">
                <a:solidFill>
                  <a:srgbClr val="AF00DB"/>
                </a:solidFill>
                <a:effectLst/>
                <a:latin typeface="Consolas" panose="020B0609020204030204" pitchFamily="49" charset="0"/>
              </a:rPr>
              <a:t>if</a:t>
            </a:r>
            <a:r>
              <a:rPr lang="en-US" sz="2800" b="0" dirty="0">
                <a:solidFill>
                  <a:srgbClr val="000000"/>
                </a:solidFill>
                <a:effectLst/>
                <a:latin typeface="Consolas" panose="020B0609020204030204" pitchFamily="49" charset="0"/>
              </a:rPr>
              <a:t> </a:t>
            </a:r>
            <a:r>
              <a:rPr lang="en-US" sz="2800" b="0" dirty="0">
                <a:solidFill>
                  <a:srgbClr val="001080"/>
                </a:solidFill>
                <a:effectLst/>
                <a:latin typeface="Consolas" panose="020B0609020204030204" pitchFamily="49" charset="0"/>
              </a:rPr>
              <a:t>text</a:t>
            </a:r>
            <a:r>
              <a:rPr lang="en-US" sz="2800" b="0" dirty="0">
                <a:solidFill>
                  <a:srgbClr val="000000"/>
                </a:solidFill>
                <a:effectLst/>
                <a:latin typeface="Consolas" panose="020B0609020204030204" pitchFamily="49" charset="0"/>
              </a:rPr>
              <a:t> == </a:t>
            </a:r>
            <a:r>
              <a:rPr lang="en-US" sz="2800" b="0" dirty="0">
                <a:solidFill>
                  <a:srgbClr val="A31515"/>
                </a:solidFill>
                <a:effectLst/>
                <a:latin typeface="Consolas" panose="020B0609020204030204" pitchFamily="49" charset="0"/>
              </a:rPr>
              <a:t>"hello"</a:t>
            </a:r>
            <a:r>
              <a:rPr lang="en-US" sz="2800" b="0" dirty="0">
                <a:solidFill>
                  <a:srgbClr val="000000"/>
                </a:solidFill>
                <a:effectLst/>
                <a:latin typeface="Consolas" panose="020B0609020204030204" pitchFamily="49" charset="0"/>
              </a:rPr>
              <a:t>:</a:t>
            </a:r>
          </a:p>
          <a:p>
            <a:r>
              <a:rPr lang="en-US" sz="2800" b="0" dirty="0">
                <a:solidFill>
                  <a:srgbClr val="000000"/>
                </a:solidFill>
                <a:effectLst/>
                <a:latin typeface="Consolas" panose="020B0609020204030204" pitchFamily="49" charset="0"/>
              </a:rPr>
              <a:t>    </a:t>
            </a:r>
            <a:r>
              <a:rPr lang="en-US" sz="2800" b="0" dirty="0">
                <a:solidFill>
                  <a:srgbClr val="795E26"/>
                </a:solidFill>
                <a:effectLst/>
                <a:latin typeface="Consolas" panose="020B0609020204030204" pitchFamily="49" charset="0"/>
              </a:rPr>
              <a:t>print</a:t>
            </a:r>
            <a:r>
              <a:rPr lang="en-US" sz="2800" b="0" dirty="0">
                <a:solidFill>
                  <a:srgbClr val="000000"/>
                </a:solidFill>
                <a:effectLst/>
                <a:latin typeface="Consolas" panose="020B0609020204030204" pitchFamily="49" charset="0"/>
              </a:rPr>
              <a:t>(</a:t>
            </a:r>
            <a:r>
              <a:rPr lang="en-US" sz="2800" b="0" dirty="0">
                <a:solidFill>
                  <a:srgbClr val="A31515"/>
                </a:solidFill>
                <a:effectLst/>
                <a:latin typeface="Consolas" panose="020B0609020204030204" pitchFamily="49" charset="0"/>
              </a:rPr>
              <a:t>"You said 'hello'!"</a:t>
            </a:r>
            <a:r>
              <a:rPr lang="en-US" sz="2800" b="0" dirty="0">
                <a:solidFill>
                  <a:srgbClr val="000000"/>
                </a:solidFill>
                <a:effectLst/>
                <a:latin typeface="Consolas" panose="020B0609020204030204" pitchFamily="49" charset="0"/>
              </a:rPr>
              <a:t>)</a:t>
            </a:r>
          </a:p>
        </p:txBody>
      </p:sp>
      <p:sp>
        <p:nvSpPr>
          <p:cNvPr id="4" name="Arrow: Right 3">
            <a:extLst>
              <a:ext uri="{FF2B5EF4-FFF2-40B4-BE49-F238E27FC236}">
                <a16:creationId xmlns:a16="http://schemas.microsoft.com/office/drawing/2014/main" id="{6C150ED8-F10D-FA7F-C647-94A9677B89D0}"/>
              </a:ext>
            </a:extLst>
          </p:cNvPr>
          <p:cNvSpPr/>
          <p:nvPr/>
        </p:nvSpPr>
        <p:spPr>
          <a:xfrm rot="16046900">
            <a:off x="6940054" y="3831772"/>
            <a:ext cx="779143" cy="562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6483BBE-2FC4-F0BA-8F5D-0BCC7C19FC7F}"/>
              </a:ext>
            </a:extLst>
          </p:cNvPr>
          <p:cNvSpPr/>
          <p:nvPr/>
        </p:nvSpPr>
        <p:spPr>
          <a:xfrm>
            <a:off x="5938684" y="3179391"/>
            <a:ext cx="5879690" cy="4621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7" name="TextBox 6">
            <a:extLst>
              <a:ext uri="{FF2B5EF4-FFF2-40B4-BE49-F238E27FC236}">
                <a16:creationId xmlns:a16="http://schemas.microsoft.com/office/drawing/2014/main" id="{C9CE9510-E8FA-3256-9D84-14C6E28D9638}"/>
              </a:ext>
            </a:extLst>
          </p:cNvPr>
          <p:cNvSpPr txBox="1"/>
          <p:nvPr/>
        </p:nvSpPr>
        <p:spPr>
          <a:xfrm>
            <a:off x="7329625" y="4584324"/>
            <a:ext cx="4459390" cy="1938992"/>
          </a:xfrm>
          <a:prstGeom prst="rect">
            <a:avLst/>
          </a:prstGeom>
          <a:noFill/>
        </p:spPr>
        <p:txBody>
          <a:bodyPr wrap="square" rtlCol="0">
            <a:spAutoFit/>
          </a:bodyPr>
          <a:lstStyle/>
          <a:p>
            <a:r>
              <a:rPr lang="en-US" sz="2400" dirty="0"/>
              <a:t>Notice the Tab! That’s what tell the computer what lines of code should be run!</a:t>
            </a:r>
            <a:br>
              <a:rPr lang="en-US" sz="2400" dirty="0"/>
            </a:br>
            <a:br>
              <a:rPr lang="en-US" sz="2400" dirty="0"/>
            </a:br>
            <a:r>
              <a:rPr lang="en-US" sz="2400" dirty="0"/>
              <a:t>It can also be more than 1 line</a:t>
            </a:r>
          </a:p>
        </p:txBody>
      </p:sp>
    </p:spTree>
    <p:extLst>
      <p:ext uri="{BB962C8B-B14F-4D97-AF65-F5344CB8AC3E}">
        <p14:creationId xmlns:p14="http://schemas.microsoft.com/office/powerpoint/2010/main" val="2328094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If Statements</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4"/>
            <a:ext cx="4943168" cy="4958633"/>
          </a:xfrm>
        </p:spPr>
        <p:txBody>
          <a:bodyPr>
            <a:normAutofit/>
          </a:bodyPr>
          <a:lstStyle/>
          <a:p>
            <a:pPr marL="0" indent="0">
              <a:buNone/>
            </a:pPr>
            <a:r>
              <a:rPr lang="en-US" sz="2800" dirty="0"/>
              <a:t>How does this code work?</a:t>
            </a:r>
          </a:p>
        </p:txBody>
      </p:sp>
      <p:sp>
        <p:nvSpPr>
          <p:cNvPr id="6" name="TextBox 5">
            <a:extLst>
              <a:ext uri="{FF2B5EF4-FFF2-40B4-BE49-F238E27FC236}">
                <a16:creationId xmlns:a16="http://schemas.microsoft.com/office/drawing/2014/main" id="{8F4B2F27-21AF-B2E5-7DC2-662830F26ADB}"/>
              </a:ext>
            </a:extLst>
          </p:cNvPr>
          <p:cNvSpPr txBox="1"/>
          <p:nvPr/>
        </p:nvSpPr>
        <p:spPr>
          <a:xfrm>
            <a:off x="5860025" y="1825625"/>
            <a:ext cx="6096000" cy="1815882"/>
          </a:xfrm>
          <a:prstGeom prst="rect">
            <a:avLst/>
          </a:prstGeom>
          <a:solidFill>
            <a:srgbClr val="E6E6E6"/>
          </a:solidFill>
        </p:spPr>
        <p:txBody>
          <a:bodyPr wrap="square" rtlCol="0" anchor="ctr">
            <a:spAutoFit/>
          </a:bodyPr>
          <a:lstStyle/>
          <a:p>
            <a:r>
              <a:rPr lang="en-US" sz="2800" b="0" dirty="0">
                <a:solidFill>
                  <a:srgbClr val="001080"/>
                </a:solidFill>
                <a:effectLst/>
                <a:latin typeface="Consolas" panose="020B0609020204030204" pitchFamily="49" charset="0"/>
              </a:rPr>
              <a:t>text</a:t>
            </a:r>
            <a:r>
              <a:rPr lang="en-US" sz="2800" b="0" dirty="0">
                <a:solidFill>
                  <a:srgbClr val="000000"/>
                </a:solidFill>
                <a:effectLst/>
                <a:latin typeface="Consolas" panose="020B0609020204030204" pitchFamily="49" charset="0"/>
              </a:rPr>
              <a:t> = </a:t>
            </a:r>
            <a:r>
              <a:rPr lang="en-US" sz="2800" b="0" dirty="0">
                <a:solidFill>
                  <a:srgbClr val="795E26"/>
                </a:solidFill>
                <a:effectLst/>
                <a:latin typeface="Consolas" panose="020B0609020204030204" pitchFamily="49" charset="0"/>
              </a:rPr>
              <a:t>input</a:t>
            </a:r>
            <a:r>
              <a:rPr lang="en-US" sz="2800" b="0" dirty="0">
                <a:solidFill>
                  <a:srgbClr val="000000"/>
                </a:solidFill>
                <a:effectLst/>
                <a:latin typeface="Consolas" panose="020B0609020204030204" pitchFamily="49" charset="0"/>
              </a:rPr>
              <a:t>(</a:t>
            </a:r>
            <a:r>
              <a:rPr lang="en-US" sz="2800" b="0" dirty="0">
                <a:solidFill>
                  <a:srgbClr val="A31515"/>
                </a:solidFill>
                <a:effectLst/>
                <a:latin typeface="Consolas" panose="020B0609020204030204" pitchFamily="49" charset="0"/>
              </a:rPr>
              <a:t>"Enter text: "</a:t>
            </a:r>
            <a:r>
              <a:rPr lang="en-US" sz="2800" b="0" dirty="0">
                <a:solidFill>
                  <a:srgbClr val="000000"/>
                </a:solidFill>
                <a:effectLst/>
                <a:latin typeface="Consolas" panose="020B0609020204030204" pitchFamily="49" charset="0"/>
              </a:rPr>
              <a:t>)</a:t>
            </a:r>
          </a:p>
          <a:p>
            <a:endParaRPr lang="en-US" sz="2800" b="0" dirty="0">
              <a:solidFill>
                <a:srgbClr val="000000"/>
              </a:solidFill>
              <a:effectLst/>
              <a:latin typeface="Consolas" panose="020B0609020204030204" pitchFamily="49" charset="0"/>
            </a:endParaRPr>
          </a:p>
          <a:p>
            <a:r>
              <a:rPr lang="en-US" sz="2800" b="0" dirty="0">
                <a:solidFill>
                  <a:srgbClr val="AF00DB"/>
                </a:solidFill>
                <a:effectLst/>
                <a:latin typeface="Consolas" panose="020B0609020204030204" pitchFamily="49" charset="0"/>
              </a:rPr>
              <a:t>if</a:t>
            </a:r>
            <a:r>
              <a:rPr lang="en-US" sz="2800" b="0" dirty="0">
                <a:solidFill>
                  <a:srgbClr val="000000"/>
                </a:solidFill>
                <a:effectLst/>
                <a:latin typeface="Consolas" panose="020B0609020204030204" pitchFamily="49" charset="0"/>
              </a:rPr>
              <a:t> </a:t>
            </a:r>
            <a:r>
              <a:rPr lang="en-US" sz="2800" b="0" dirty="0">
                <a:solidFill>
                  <a:srgbClr val="001080"/>
                </a:solidFill>
                <a:effectLst/>
                <a:latin typeface="Consolas" panose="020B0609020204030204" pitchFamily="49" charset="0"/>
              </a:rPr>
              <a:t>text</a:t>
            </a:r>
            <a:r>
              <a:rPr lang="en-US" sz="2800" b="0" dirty="0">
                <a:solidFill>
                  <a:srgbClr val="000000"/>
                </a:solidFill>
                <a:effectLst/>
                <a:latin typeface="Consolas" panose="020B0609020204030204" pitchFamily="49" charset="0"/>
              </a:rPr>
              <a:t> == </a:t>
            </a:r>
            <a:r>
              <a:rPr lang="en-US" sz="2800" b="0" dirty="0">
                <a:solidFill>
                  <a:srgbClr val="A31515"/>
                </a:solidFill>
                <a:effectLst/>
                <a:latin typeface="Consolas" panose="020B0609020204030204" pitchFamily="49" charset="0"/>
              </a:rPr>
              <a:t>"hello"</a:t>
            </a:r>
            <a:r>
              <a:rPr lang="en-US" sz="2800" b="0" dirty="0">
                <a:solidFill>
                  <a:srgbClr val="000000"/>
                </a:solidFill>
                <a:effectLst/>
                <a:latin typeface="Consolas" panose="020B0609020204030204" pitchFamily="49" charset="0"/>
              </a:rPr>
              <a:t>:</a:t>
            </a:r>
          </a:p>
          <a:p>
            <a:r>
              <a:rPr lang="en-US" sz="2800" b="0" dirty="0">
                <a:solidFill>
                  <a:srgbClr val="000000"/>
                </a:solidFill>
                <a:effectLst/>
                <a:latin typeface="Consolas" panose="020B0609020204030204" pitchFamily="49" charset="0"/>
              </a:rPr>
              <a:t>    </a:t>
            </a:r>
            <a:r>
              <a:rPr lang="en-US" sz="2800" b="0" dirty="0">
                <a:solidFill>
                  <a:srgbClr val="795E26"/>
                </a:solidFill>
                <a:effectLst/>
                <a:latin typeface="Consolas" panose="020B0609020204030204" pitchFamily="49" charset="0"/>
              </a:rPr>
              <a:t>print</a:t>
            </a:r>
            <a:r>
              <a:rPr lang="en-US" sz="2800" b="0" dirty="0">
                <a:solidFill>
                  <a:srgbClr val="000000"/>
                </a:solidFill>
                <a:effectLst/>
                <a:latin typeface="Consolas" panose="020B0609020204030204" pitchFamily="49" charset="0"/>
              </a:rPr>
              <a:t>(</a:t>
            </a:r>
            <a:r>
              <a:rPr lang="en-US" sz="2800" b="0" dirty="0">
                <a:solidFill>
                  <a:srgbClr val="A31515"/>
                </a:solidFill>
                <a:effectLst/>
                <a:latin typeface="Consolas" panose="020B0609020204030204" pitchFamily="49" charset="0"/>
              </a:rPr>
              <a:t>"You said 'hello'!"</a:t>
            </a:r>
            <a:r>
              <a:rPr lang="en-US" sz="2800" b="0" dirty="0">
                <a:solidFill>
                  <a:srgbClr val="000000"/>
                </a:solidFill>
                <a:effectLst/>
                <a:latin typeface="Consolas" panose="020B0609020204030204" pitchFamily="49" charset="0"/>
              </a:rPr>
              <a:t>)</a:t>
            </a:r>
          </a:p>
        </p:txBody>
      </p:sp>
      <p:sp>
        <p:nvSpPr>
          <p:cNvPr id="8" name="Rectangle 7">
            <a:extLst>
              <a:ext uri="{FF2B5EF4-FFF2-40B4-BE49-F238E27FC236}">
                <a16:creationId xmlns:a16="http://schemas.microsoft.com/office/drawing/2014/main" id="{9D6EE011-61AC-7634-DC94-5D009DCFE955}"/>
              </a:ext>
            </a:extLst>
          </p:cNvPr>
          <p:cNvSpPr/>
          <p:nvPr/>
        </p:nvSpPr>
        <p:spPr>
          <a:xfrm>
            <a:off x="5781368" y="4236901"/>
            <a:ext cx="2556387" cy="2230049"/>
          </a:xfrm>
          <a:prstGeom prst="rect">
            <a:avLst/>
          </a:prstGeom>
          <a:solidFill>
            <a:schemeClr val="bg1"/>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tx1"/>
                </a:solidFill>
              </a:rPr>
              <a:t>Memory Diagram Area</a:t>
            </a:r>
          </a:p>
        </p:txBody>
      </p:sp>
      <p:sp>
        <p:nvSpPr>
          <p:cNvPr id="10" name="Rectangle 9">
            <a:extLst>
              <a:ext uri="{FF2B5EF4-FFF2-40B4-BE49-F238E27FC236}">
                <a16:creationId xmlns:a16="http://schemas.microsoft.com/office/drawing/2014/main" id="{B7200FEF-7259-ACAC-93DD-8681BB5CA6D6}"/>
              </a:ext>
            </a:extLst>
          </p:cNvPr>
          <p:cNvSpPr/>
          <p:nvPr/>
        </p:nvSpPr>
        <p:spPr>
          <a:xfrm>
            <a:off x="8874305" y="4232664"/>
            <a:ext cx="3081720" cy="13062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Output:</a:t>
            </a:r>
            <a:br>
              <a:rPr lang="en-US" sz="1400" dirty="0">
                <a:solidFill>
                  <a:schemeClr val="tx1"/>
                </a:solidFill>
              </a:rPr>
            </a:br>
            <a:r>
              <a:rPr lang="en-US" sz="1400" dirty="0">
                <a:solidFill>
                  <a:schemeClr val="tx1"/>
                </a:solidFill>
                <a:latin typeface="Consolas" panose="020B0609020204030204" pitchFamily="49" charset="0"/>
              </a:rPr>
              <a:t>&gt;&gt;</a:t>
            </a:r>
          </a:p>
        </p:txBody>
      </p:sp>
      <p:sp>
        <p:nvSpPr>
          <p:cNvPr id="11" name="Arrow: Right 10">
            <a:extLst>
              <a:ext uri="{FF2B5EF4-FFF2-40B4-BE49-F238E27FC236}">
                <a16:creationId xmlns:a16="http://schemas.microsoft.com/office/drawing/2014/main" id="{FCC16A4B-74AD-CF51-D2BF-EBA2B389AB37}"/>
              </a:ext>
            </a:extLst>
          </p:cNvPr>
          <p:cNvSpPr/>
          <p:nvPr/>
        </p:nvSpPr>
        <p:spPr>
          <a:xfrm>
            <a:off x="5583584" y="1697497"/>
            <a:ext cx="395567" cy="303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8969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If Statements</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4"/>
            <a:ext cx="4943168" cy="4958633"/>
          </a:xfrm>
        </p:spPr>
        <p:txBody>
          <a:bodyPr>
            <a:normAutofit/>
          </a:bodyPr>
          <a:lstStyle/>
          <a:p>
            <a:pPr marL="0" indent="0">
              <a:buNone/>
            </a:pPr>
            <a:r>
              <a:rPr lang="en-US" sz="2800" dirty="0"/>
              <a:t>How does this code work?</a:t>
            </a:r>
          </a:p>
          <a:p>
            <a:pPr marL="0" indent="0">
              <a:buNone/>
            </a:pPr>
            <a:endParaRPr lang="en-US" dirty="0"/>
          </a:p>
          <a:p>
            <a:pPr marL="0" indent="0">
              <a:buNone/>
            </a:pPr>
            <a:r>
              <a:rPr lang="en-US" sz="2800" dirty="0"/>
              <a:t>The first line gets text from the user. Imagine we type in ‘hello’</a:t>
            </a:r>
          </a:p>
        </p:txBody>
      </p:sp>
      <p:sp>
        <p:nvSpPr>
          <p:cNvPr id="6" name="TextBox 5">
            <a:extLst>
              <a:ext uri="{FF2B5EF4-FFF2-40B4-BE49-F238E27FC236}">
                <a16:creationId xmlns:a16="http://schemas.microsoft.com/office/drawing/2014/main" id="{8F4B2F27-21AF-B2E5-7DC2-662830F26ADB}"/>
              </a:ext>
            </a:extLst>
          </p:cNvPr>
          <p:cNvSpPr txBox="1"/>
          <p:nvPr/>
        </p:nvSpPr>
        <p:spPr>
          <a:xfrm>
            <a:off x="5860025" y="1825625"/>
            <a:ext cx="6096000" cy="1815882"/>
          </a:xfrm>
          <a:prstGeom prst="rect">
            <a:avLst/>
          </a:prstGeom>
          <a:solidFill>
            <a:srgbClr val="E6E6E6"/>
          </a:solidFill>
        </p:spPr>
        <p:txBody>
          <a:bodyPr wrap="square" rtlCol="0" anchor="ctr">
            <a:spAutoFit/>
          </a:bodyPr>
          <a:lstStyle/>
          <a:p>
            <a:r>
              <a:rPr lang="en-US" sz="2800" b="0" dirty="0">
                <a:solidFill>
                  <a:srgbClr val="001080"/>
                </a:solidFill>
                <a:effectLst/>
                <a:latin typeface="Consolas" panose="020B0609020204030204" pitchFamily="49" charset="0"/>
              </a:rPr>
              <a:t>text</a:t>
            </a:r>
            <a:r>
              <a:rPr lang="en-US" sz="2800" b="0" dirty="0">
                <a:solidFill>
                  <a:srgbClr val="000000"/>
                </a:solidFill>
                <a:effectLst/>
                <a:latin typeface="Consolas" panose="020B0609020204030204" pitchFamily="49" charset="0"/>
              </a:rPr>
              <a:t> = </a:t>
            </a:r>
            <a:r>
              <a:rPr lang="en-US" sz="2800" b="0" dirty="0">
                <a:solidFill>
                  <a:srgbClr val="795E26"/>
                </a:solidFill>
                <a:effectLst/>
                <a:latin typeface="Consolas" panose="020B0609020204030204" pitchFamily="49" charset="0"/>
              </a:rPr>
              <a:t>input</a:t>
            </a:r>
            <a:r>
              <a:rPr lang="en-US" sz="2800" b="0" dirty="0">
                <a:solidFill>
                  <a:srgbClr val="000000"/>
                </a:solidFill>
                <a:effectLst/>
                <a:latin typeface="Consolas" panose="020B0609020204030204" pitchFamily="49" charset="0"/>
              </a:rPr>
              <a:t>(</a:t>
            </a:r>
            <a:r>
              <a:rPr lang="en-US" sz="2800" b="0" dirty="0">
                <a:solidFill>
                  <a:srgbClr val="A31515"/>
                </a:solidFill>
                <a:effectLst/>
                <a:latin typeface="Consolas" panose="020B0609020204030204" pitchFamily="49" charset="0"/>
              </a:rPr>
              <a:t>"Enter text: "</a:t>
            </a:r>
            <a:r>
              <a:rPr lang="en-US" sz="2800" b="0" dirty="0">
                <a:solidFill>
                  <a:srgbClr val="000000"/>
                </a:solidFill>
                <a:effectLst/>
                <a:latin typeface="Consolas" panose="020B0609020204030204" pitchFamily="49" charset="0"/>
              </a:rPr>
              <a:t>)</a:t>
            </a:r>
          </a:p>
          <a:p>
            <a:endParaRPr lang="en-US" sz="2800" b="0" dirty="0">
              <a:solidFill>
                <a:srgbClr val="000000"/>
              </a:solidFill>
              <a:effectLst/>
              <a:latin typeface="Consolas" panose="020B0609020204030204" pitchFamily="49" charset="0"/>
            </a:endParaRPr>
          </a:p>
          <a:p>
            <a:r>
              <a:rPr lang="en-US" sz="2800" b="0" dirty="0">
                <a:solidFill>
                  <a:srgbClr val="AF00DB"/>
                </a:solidFill>
                <a:effectLst/>
                <a:latin typeface="Consolas" panose="020B0609020204030204" pitchFamily="49" charset="0"/>
              </a:rPr>
              <a:t>if</a:t>
            </a:r>
            <a:r>
              <a:rPr lang="en-US" sz="2800" b="0" dirty="0">
                <a:solidFill>
                  <a:srgbClr val="000000"/>
                </a:solidFill>
                <a:effectLst/>
                <a:latin typeface="Consolas" panose="020B0609020204030204" pitchFamily="49" charset="0"/>
              </a:rPr>
              <a:t> </a:t>
            </a:r>
            <a:r>
              <a:rPr lang="en-US" sz="2800" b="0" dirty="0">
                <a:solidFill>
                  <a:srgbClr val="001080"/>
                </a:solidFill>
                <a:effectLst/>
                <a:latin typeface="Consolas" panose="020B0609020204030204" pitchFamily="49" charset="0"/>
              </a:rPr>
              <a:t>text</a:t>
            </a:r>
            <a:r>
              <a:rPr lang="en-US" sz="2800" b="0" dirty="0">
                <a:solidFill>
                  <a:srgbClr val="000000"/>
                </a:solidFill>
                <a:effectLst/>
                <a:latin typeface="Consolas" panose="020B0609020204030204" pitchFamily="49" charset="0"/>
              </a:rPr>
              <a:t> == </a:t>
            </a:r>
            <a:r>
              <a:rPr lang="en-US" sz="2800" b="0" dirty="0">
                <a:solidFill>
                  <a:srgbClr val="A31515"/>
                </a:solidFill>
                <a:effectLst/>
                <a:latin typeface="Consolas" panose="020B0609020204030204" pitchFamily="49" charset="0"/>
              </a:rPr>
              <a:t>"hello"</a:t>
            </a:r>
            <a:r>
              <a:rPr lang="en-US" sz="2800" b="0" dirty="0">
                <a:solidFill>
                  <a:srgbClr val="000000"/>
                </a:solidFill>
                <a:effectLst/>
                <a:latin typeface="Consolas" panose="020B0609020204030204" pitchFamily="49" charset="0"/>
              </a:rPr>
              <a:t>:</a:t>
            </a:r>
          </a:p>
          <a:p>
            <a:r>
              <a:rPr lang="en-US" sz="2800" b="0" dirty="0">
                <a:solidFill>
                  <a:srgbClr val="000000"/>
                </a:solidFill>
                <a:effectLst/>
                <a:latin typeface="Consolas" panose="020B0609020204030204" pitchFamily="49" charset="0"/>
              </a:rPr>
              <a:t>    </a:t>
            </a:r>
            <a:r>
              <a:rPr lang="en-US" sz="2800" b="0" dirty="0">
                <a:solidFill>
                  <a:srgbClr val="795E26"/>
                </a:solidFill>
                <a:effectLst/>
                <a:latin typeface="Consolas" panose="020B0609020204030204" pitchFamily="49" charset="0"/>
              </a:rPr>
              <a:t>print</a:t>
            </a:r>
            <a:r>
              <a:rPr lang="en-US" sz="2800" b="0" dirty="0">
                <a:solidFill>
                  <a:srgbClr val="000000"/>
                </a:solidFill>
                <a:effectLst/>
                <a:latin typeface="Consolas" panose="020B0609020204030204" pitchFamily="49" charset="0"/>
              </a:rPr>
              <a:t>(</a:t>
            </a:r>
            <a:r>
              <a:rPr lang="en-US" sz="2800" b="0" dirty="0">
                <a:solidFill>
                  <a:srgbClr val="A31515"/>
                </a:solidFill>
                <a:effectLst/>
                <a:latin typeface="Consolas" panose="020B0609020204030204" pitchFamily="49" charset="0"/>
              </a:rPr>
              <a:t>"You said 'hello'!"</a:t>
            </a:r>
            <a:r>
              <a:rPr lang="en-US" sz="2800" b="0" dirty="0">
                <a:solidFill>
                  <a:srgbClr val="000000"/>
                </a:solidFill>
                <a:effectLst/>
                <a:latin typeface="Consolas" panose="020B0609020204030204" pitchFamily="49" charset="0"/>
              </a:rPr>
              <a:t>)</a:t>
            </a:r>
          </a:p>
        </p:txBody>
      </p:sp>
      <p:sp>
        <p:nvSpPr>
          <p:cNvPr id="8" name="Rectangle 7">
            <a:extLst>
              <a:ext uri="{FF2B5EF4-FFF2-40B4-BE49-F238E27FC236}">
                <a16:creationId xmlns:a16="http://schemas.microsoft.com/office/drawing/2014/main" id="{9D6EE011-61AC-7634-DC94-5D009DCFE955}"/>
              </a:ext>
            </a:extLst>
          </p:cNvPr>
          <p:cNvSpPr/>
          <p:nvPr/>
        </p:nvSpPr>
        <p:spPr>
          <a:xfrm>
            <a:off x="5781368" y="4236901"/>
            <a:ext cx="2556387" cy="2230049"/>
          </a:xfrm>
          <a:prstGeom prst="rect">
            <a:avLst/>
          </a:prstGeom>
          <a:solidFill>
            <a:schemeClr val="bg1"/>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tx1"/>
                </a:solidFill>
              </a:rPr>
              <a:t>Memory Diagram Area</a:t>
            </a:r>
          </a:p>
        </p:txBody>
      </p:sp>
      <p:graphicFrame>
        <p:nvGraphicFramePr>
          <p:cNvPr id="9" name="Table 8">
            <a:extLst>
              <a:ext uri="{FF2B5EF4-FFF2-40B4-BE49-F238E27FC236}">
                <a16:creationId xmlns:a16="http://schemas.microsoft.com/office/drawing/2014/main" id="{D38AB913-350F-AA55-4FF2-E51081FF602D}"/>
              </a:ext>
            </a:extLst>
          </p:cNvPr>
          <p:cNvGraphicFramePr>
            <a:graphicFrameLocks noGrp="1"/>
          </p:cNvGraphicFramePr>
          <p:nvPr>
            <p:extLst>
              <p:ext uri="{D42A27DB-BD31-4B8C-83A1-F6EECF244321}">
                <p14:modId xmlns:p14="http://schemas.microsoft.com/office/powerpoint/2010/main" val="530381126"/>
              </p:ext>
            </p:extLst>
          </p:nvPr>
        </p:nvGraphicFramePr>
        <p:xfrm>
          <a:off x="6261309" y="5030003"/>
          <a:ext cx="1437349" cy="274320"/>
        </p:xfrm>
        <a:graphic>
          <a:graphicData uri="http://schemas.openxmlformats.org/drawingml/2006/table">
            <a:tbl>
              <a:tblPr/>
              <a:tblGrid>
                <a:gridCol w="365633">
                  <a:extLst>
                    <a:ext uri="{9D8B030D-6E8A-4147-A177-3AD203B41FA5}">
                      <a16:colId xmlns:a16="http://schemas.microsoft.com/office/drawing/2014/main" val="3115771137"/>
                    </a:ext>
                  </a:extLst>
                </a:gridCol>
                <a:gridCol w="621662">
                  <a:extLst>
                    <a:ext uri="{9D8B030D-6E8A-4147-A177-3AD203B41FA5}">
                      <a16:colId xmlns:a16="http://schemas.microsoft.com/office/drawing/2014/main" val="2037045207"/>
                    </a:ext>
                  </a:extLst>
                </a:gridCol>
                <a:gridCol w="450054">
                  <a:extLst>
                    <a:ext uri="{9D8B030D-6E8A-4147-A177-3AD203B41FA5}">
                      <a16:colId xmlns:a16="http://schemas.microsoft.com/office/drawing/2014/main" val="2590617810"/>
                    </a:ext>
                  </a:extLst>
                </a:gridCol>
              </a:tblGrid>
              <a:tr h="274320">
                <a:tc>
                  <a:txBody>
                    <a:bodyPr/>
                    <a:lstStyle/>
                    <a:p>
                      <a:pPr algn="ctr"/>
                      <a:r>
                        <a:rPr lang="en-US" sz="1400" dirty="0"/>
                        <a:t>text</a:t>
                      </a:r>
                    </a:p>
                  </a:txBody>
                  <a:tcPr marL="0" marR="0" marT="0" marB="0" anchor="ctr">
                    <a:lnL w="12700" cmpd="sng">
                      <a:solidFill>
                        <a:schemeClr val="tx1"/>
                      </a:solidFill>
                      <a:prstDash val="lgDash"/>
                    </a:lnL>
                    <a:lnR w="12700" cap="flat" cmpd="sng" algn="ctr">
                      <a:solidFill>
                        <a:schemeClr val="tx1"/>
                      </a:solidFill>
                      <a:prstDash val="lgDash"/>
                      <a:round/>
                      <a:headEnd type="none" w="med" len="med"/>
                      <a:tailEnd type="none" w="med" len="med"/>
                    </a:lnR>
                    <a:lnT w="12700" cmpd="sng">
                      <a:solidFill>
                        <a:schemeClr val="tx1"/>
                      </a:solidFill>
                      <a:prstDash val="lgDash"/>
                    </a:lnT>
                    <a:lnB w="12700" cmpd="sng">
                      <a:solidFill>
                        <a:schemeClr val="tx1"/>
                      </a:solidFill>
                      <a:prstDash val="lgDash"/>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’hello’</a:t>
                      </a:r>
                    </a:p>
                  </a:txBody>
                  <a:tcPr marL="0" marR="0" marT="0" marB="0" anchor="ct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tcPr>
                </a:tc>
                <a:tc>
                  <a:txBody>
                    <a:bodyPr/>
                    <a:lstStyle/>
                    <a:p>
                      <a:pPr algn="ctr"/>
                      <a:r>
                        <a:rPr lang="en-US" sz="1400" dirty="0"/>
                        <a:t>str</a:t>
                      </a:r>
                    </a:p>
                  </a:txBody>
                  <a:tcPr marL="0" marR="0" marT="0" marB="0" anchor="ctr">
                    <a:lnL w="12700" cap="flat" cmpd="sng" algn="ctr">
                      <a:solidFill>
                        <a:schemeClr val="tx1"/>
                      </a:solidFill>
                      <a:prstDash val="lgDash"/>
                      <a:round/>
                      <a:headEnd type="none" w="med" len="med"/>
                      <a:tailEnd type="none" w="med" len="med"/>
                    </a:lnL>
                    <a:lnR w="12700" cmpd="sng">
                      <a:solidFill>
                        <a:schemeClr val="tx1"/>
                      </a:solidFill>
                      <a:prstDash val="lgDash"/>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tcPr>
                </a:tc>
                <a:extLst>
                  <a:ext uri="{0D108BD9-81ED-4DB2-BD59-A6C34878D82A}">
                    <a16:rowId xmlns:a16="http://schemas.microsoft.com/office/drawing/2014/main" val="2020345532"/>
                  </a:ext>
                </a:extLst>
              </a:tr>
            </a:tbl>
          </a:graphicData>
        </a:graphic>
      </p:graphicFrame>
      <p:sp>
        <p:nvSpPr>
          <p:cNvPr id="10" name="Rectangle 9">
            <a:extLst>
              <a:ext uri="{FF2B5EF4-FFF2-40B4-BE49-F238E27FC236}">
                <a16:creationId xmlns:a16="http://schemas.microsoft.com/office/drawing/2014/main" id="{B7200FEF-7259-ACAC-93DD-8681BB5CA6D6}"/>
              </a:ext>
            </a:extLst>
          </p:cNvPr>
          <p:cNvSpPr/>
          <p:nvPr/>
        </p:nvSpPr>
        <p:spPr>
          <a:xfrm>
            <a:off x="8874305" y="4232664"/>
            <a:ext cx="3081720" cy="13062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Output:</a:t>
            </a:r>
            <a:br>
              <a:rPr lang="en-US" sz="1400" dirty="0">
                <a:solidFill>
                  <a:schemeClr val="tx1"/>
                </a:solidFill>
              </a:rPr>
            </a:br>
            <a:r>
              <a:rPr lang="en-US" sz="1400" dirty="0">
                <a:solidFill>
                  <a:schemeClr val="tx1"/>
                </a:solidFill>
                <a:latin typeface="Consolas" panose="020B0609020204030204" pitchFamily="49" charset="0"/>
              </a:rPr>
              <a:t>&gt;&gt; Enter text: </a:t>
            </a:r>
            <a:r>
              <a:rPr lang="en-US" sz="1400" dirty="0">
                <a:solidFill>
                  <a:srgbClr val="FF0000"/>
                </a:solidFill>
                <a:latin typeface="Consolas" panose="020B0609020204030204" pitchFamily="49" charset="0"/>
              </a:rPr>
              <a:t>hello</a:t>
            </a:r>
          </a:p>
        </p:txBody>
      </p:sp>
      <p:sp>
        <p:nvSpPr>
          <p:cNvPr id="5" name="Arrow: Right 4">
            <a:extLst>
              <a:ext uri="{FF2B5EF4-FFF2-40B4-BE49-F238E27FC236}">
                <a16:creationId xmlns:a16="http://schemas.microsoft.com/office/drawing/2014/main" id="{D3A15371-426E-6035-3FA1-CCEFE41EB7C2}"/>
              </a:ext>
            </a:extLst>
          </p:cNvPr>
          <p:cNvSpPr/>
          <p:nvPr/>
        </p:nvSpPr>
        <p:spPr>
          <a:xfrm>
            <a:off x="5583584" y="1982394"/>
            <a:ext cx="395567" cy="303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709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If Statements</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4"/>
            <a:ext cx="4784012" cy="4958633"/>
          </a:xfrm>
        </p:spPr>
        <p:txBody>
          <a:bodyPr>
            <a:normAutofit/>
          </a:bodyPr>
          <a:lstStyle/>
          <a:p>
            <a:pPr marL="0" indent="0">
              <a:buNone/>
            </a:pPr>
            <a:r>
              <a:rPr lang="en-US" sz="2800" dirty="0"/>
              <a:t>How does this code work?</a:t>
            </a:r>
          </a:p>
          <a:p>
            <a:pPr marL="0" indent="0">
              <a:buNone/>
            </a:pPr>
            <a:endParaRPr lang="en-US" dirty="0"/>
          </a:p>
          <a:p>
            <a:pPr marL="0" indent="0">
              <a:buNone/>
            </a:pPr>
            <a:r>
              <a:rPr lang="en-US" sz="2800" dirty="0"/>
              <a:t>Next, we get to the if statement</a:t>
            </a:r>
          </a:p>
          <a:p>
            <a:r>
              <a:rPr lang="en-US" sz="2800" dirty="0"/>
              <a:t>First, it checks to see if the text variable has the value ‘hello’</a:t>
            </a:r>
          </a:p>
          <a:p>
            <a:r>
              <a:rPr lang="en-US" dirty="0"/>
              <a:t>Then, if that is true, it will go inside the if statement</a:t>
            </a:r>
          </a:p>
          <a:p>
            <a:r>
              <a:rPr lang="en-US" sz="2800" dirty="0"/>
              <a:t>Otherwise, it won’t</a:t>
            </a:r>
          </a:p>
        </p:txBody>
      </p:sp>
      <p:sp>
        <p:nvSpPr>
          <p:cNvPr id="6" name="TextBox 5">
            <a:extLst>
              <a:ext uri="{FF2B5EF4-FFF2-40B4-BE49-F238E27FC236}">
                <a16:creationId xmlns:a16="http://schemas.microsoft.com/office/drawing/2014/main" id="{8F4B2F27-21AF-B2E5-7DC2-662830F26ADB}"/>
              </a:ext>
            </a:extLst>
          </p:cNvPr>
          <p:cNvSpPr txBox="1"/>
          <p:nvPr/>
        </p:nvSpPr>
        <p:spPr>
          <a:xfrm>
            <a:off x="5860025" y="1825625"/>
            <a:ext cx="6096000" cy="1815882"/>
          </a:xfrm>
          <a:prstGeom prst="rect">
            <a:avLst/>
          </a:prstGeom>
          <a:solidFill>
            <a:srgbClr val="E6E6E6"/>
          </a:solidFill>
        </p:spPr>
        <p:txBody>
          <a:bodyPr wrap="square" rtlCol="0" anchor="ctr">
            <a:spAutoFit/>
          </a:bodyPr>
          <a:lstStyle/>
          <a:p>
            <a:r>
              <a:rPr lang="en-US" sz="2800" b="0" dirty="0">
                <a:solidFill>
                  <a:srgbClr val="001080"/>
                </a:solidFill>
                <a:effectLst/>
                <a:latin typeface="Consolas" panose="020B0609020204030204" pitchFamily="49" charset="0"/>
              </a:rPr>
              <a:t>text</a:t>
            </a:r>
            <a:r>
              <a:rPr lang="en-US" sz="2800" b="0" dirty="0">
                <a:solidFill>
                  <a:srgbClr val="000000"/>
                </a:solidFill>
                <a:effectLst/>
                <a:latin typeface="Consolas" panose="020B0609020204030204" pitchFamily="49" charset="0"/>
              </a:rPr>
              <a:t> = </a:t>
            </a:r>
            <a:r>
              <a:rPr lang="en-US" sz="2800" b="0" dirty="0">
                <a:solidFill>
                  <a:srgbClr val="795E26"/>
                </a:solidFill>
                <a:effectLst/>
                <a:latin typeface="Consolas" panose="020B0609020204030204" pitchFamily="49" charset="0"/>
              </a:rPr>
              <a:t>input</a:t>
            </a:r>
            <a:r>
              <a:rPr lang="en-US" sz="2800" b="0" dirty="0">
                <a:solidFill>
                  <a:srgbClr val="000000"/>
                </a:solidFill>
                <a:effectLst/>
                <a:latin typeface="Consolas" panose="020B0609020204030204" pitchFamily="49" charset="0"/>
              </a:rPr>
              <a:t>(</a:t>
            </a:r>
            <a:r>
              <a:rPr lang="en-US" sz="2800" b="0" dirty="0">
                <a:solidFill>
                  <a:srgbClr val="A31515"/>
                </a:solidFill>
                <a:effectLst/>
                <a:latin typeface="Consolas" panose="020B0609020204030204" pitchFamily="49" charset="0"/>
              </a:rPr>
              <a:t>"Enter text: "</a:t>
            </a:r>
            <a:r>
              <a:rPr lang="en-US" sz="2800" b="0" dirty="0">
                <a:solidFill>
                  <a:srgbClr val="000000"/>
                </a:solidFill>
                <a:effectLst/>
                <a:latin typeface="Consolas" panose="020B0609020204030204" pitchFamily="49" charset="0"/>
              </a:rPr>
              <a:t>)</a:t>
            </a:r>
          </a:p>
          <a:p>
            <a:endParaRPr lang="en-US" sz="2800" b="0" dirty="0">
              <a:solidFill>
                <a:srgbClr val="000000"/>
              </a:solidFill>
              <a:effectLst/>
              <a:latin typeface="Consolas" panose="020B0609020204030204" pitchFamily="49" charset="0"/>
            </a:endParaRPr>
          </a:p>
          <a:p>
            <a:r>
              <a:rPr lang="en-US" sz="2800" b="0" dirty="0">
                <a:solidFill>
                  <a:srgbClr val="AF00DB"/>
                </a:solidFill>
                <a:effectLst/>
                <a:latin typeface="Consolas" panose="020B0609020204030204" pitchFamily="49" charset="0"/>
              </a:rPr>
              <a:t>if</a:t>
            </a:r>
            <a:r>
              <a:rPr lang="en-US" sz="2800" b="0" dirty="0">
                <a:solidFill>
                  <a:srgbClr val="000000"/>
                </a:solidFill>
                <a:effectLst/>
                <a:latin typeface="Consolas" panose="020B0609020204030204" pitchFamily="49" charset="0"/>
              </a:rPr>
              <a:t> </a:t>
            </a:r>
            <a:r>
              <a:rPr lang="en-US" sz="2800" b="0" dirty="0">
                <a:solidFill>
                  <a:srgbClr val="001080"/>
                </a:solidFill>
                <a:effectLst/>
                <a:latin typeface="Consolas" panose="020B0609020204030204" pitchFamily="49" charset="0"/>
              </a:rPr>
              <a:t>text</a:t>
            </a:r>
            <a:r>
              <a:rPr lang="en-US" sz="2800" b="0" dirty="0">
                <a:solidFill>
                  <a:srgbClr val="000000"/>
                </a:solidFill>
                <a:effectLst/>
                <a:latin typeface="Consolas" panose="020B0609020204030204" pitchFamily="49" charset="0"/>
              </a:rPr>
              <a:t> == </a:t>
            </a:r>
            <a:r>
              <a:rPr lang="en-US" sz="2800" b="0" dirty="0">
                <a:solidFill>
                  <a:srgbClr val="A31515"/>
                </a:solidFill>
                <a:effectLst/>
                <a:latin typeface="Consolas" panose="020B0609020204030204" pitchFamily="49" charset="0"/>
              </a:rPr>
              <a:t>"hello"</a:t>
            </a:r>
            <a:r>
              <a:rPr lang="en-US" sz="2800" b="0" dirty="0">
                <a:solidFill>
                  <a:srgbClr val="000000"/>
                </a:solidFill>
                <a:effectLst/>
                <a:latin typeface="Consolas" panose="020B0609020204030204" pitchFamily="49" charset="0"/>
              </a:rPr>
              <a:t>:</a:t>
            </a:r>
          </a:p>
          <a:p>
            <a:r>
              <a:rPr lang="en-US" sz="2800" b="0" dirty="0">
                <a:solidFill>
                  <a:srgbClr val="000000"/>
                </a:solidFill>
                <a:effectLst/>
                <a:latin typeface="Consolas" panose="020B0609020204030204" pitchFamily="49" charset="0"/>
              </a:rPr>
              <a:t>    </a:t>
            </a:r>
            <a:r>
              <a:rPr lang="en-US" sz="2800" b="0" dirty="0">
                <a:solidFill>
                  <a:srgbClr val="795E26"/>
                </a:solidFill>
                <a:effectLst/>
                <a:latin typeface="Consolas" panose="020B0609020204030204" pitchFamily="49" charset="0"/>
              </a:rPr>
              <a:t>print</a:t>
            </a:r>
            <a:r>
              <a:rPr lang="en-US" sz="2800" b="0" dirty="0">
                <a:solidFill>
                  <a:srgbClr val="000000"/>
                </a:solidFill>
                <a:effectLst/>
                <a:latin typeface="Consolas" panose="020B0609020204030204" pitchFamily="49" charset="0"/>
              </a:rPr>
              <a:t>(</a:t>
            </a:r>
            <a:r>
              <a:rPr lang="en-US" sz="2800" b="0" dirty="0">
                <a:solidFill>
                  <a:srgbClr val="A31515"/>
                </a:solidFill>
                <a:effectLst/>
                <a:latin typeface="Consolas" panose="020B0609020204030204" pitchFamily="49" charset="0"/>
              </a:rPr>
              <a:t>"You said 'hello'!"</a:t>
            </a:r>
            <a:r>
              <a:rPr lang="en-US" sz="2800" b="0" dirty="0">
                <a:solidFill>
                  <a:srgbClr val="000000"/>
                </a:solidFill>
                <a:effectLst/>
                <a:latin typeface="Consolas" panose="020B0609020204030204" pitchFamily="49" charset="0"/>
              </a:rPr>
              <a:t>)</a:t>
            </a:r>
          </a:p>
        </p:txBody>
      </p:sp>
      <p:sp>
        <p:nvSpPr>
          <p:cNvPr id="4" name="Arrow: Right 3">
            <a:extLst>
              <a:ext uri="{FF2B5EF4-FFF2-40B4-BE49-F238E27FC236}">
                <a16:creationId xmlns:a16="http://schemas.microsoft.com/office/drawing/2014/main" id="{6C150ED8-F10D-FA7F-C647-94A9677B89D0}"/>
              </a:ext>
            </a:extLst>
          </p:cNvPr>
          <p:cNvSpPr/>
          <p:nvPr/>
        </p:nvSpPr>
        <p:spPr>
          <a:xfrm>
            <a:off x="5583584" y="2821857"/>
            <a:ext cx="395567" cy="303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D6EE011-61AC-7634-DC94-5D009DCFE955}"/>
              </a:ext>
            </a:extLst>
          </p:cNvPr>
          <p:cNvSpPr/>
          <p:nvPr/>
        </p:nvSpPr>
        <p:spPr>
          <a:xfrm>
            <a:off x="5781368" y="4236901"/>
            <a:ext cx="2556387" cy="2230049"/>
          </a:xfrm>
          <a:prstGeom prst="rect">
            <a:avLst/>
          </a:prstGeom>
          <a:solidFill>
            <a:schemeClr val="bg1"/>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tx1"/>
                </a:solidFill>
              </a:rPr>
              <a:t>Memory Diagram Area</a:t>
            </a:r>
          </a:p>
        </p:txBody>
      </p:sp>
      <p:graphicFrame>
        <p:nvGraphicFramePr>
          <p:cNvPr id="9" name="Table 8">
            <a:extLst>
              <a:ext uri="{FF2B5EF4-FFF2-40B4-BE49-F238E27FC236}">
                <a16:creationId xmlns:a16="http://schemas.microsoft.com/office/drawing/2014/main" id="{D38AB913-350F-AA55-4FF2-E51081FF602D}"/>
              </a:ext>
            </a:extLst>
          </p:cNvPr>
          <p:cNvGraphicFramePr>
            <a:graphicFrameLocks noGrp="1"/>
          </p:cNvGraphicFramePr>
          <p:nvPr/>
        </p:nvGraphicFramePr>
        <p:xfrm>
          <a:off x="6261309" y="5030003"/>
          <a:ext cx="1437349" cy="274320"/>
        </p:xfrm>
        <a:graphic>
          <a:graphicData uri="http://schemas.openxmlformats.org/drawingml/2006/table">
            <a:tbl>
              <a:tblPr/>
              <a:tblGrid>
                <a:gridCol w="365633">
                  <a:extLst>
                    <a:ext uri="{9D8B030D-6E8A-4147-A177-3AD203B41FA5}">
                      <a16:colId xmlns:a16="http://schemas.microsoft.com/office/drawing/2014/main" val="3115771137"/>
                    </a:ext>
                  </a:extLst>
                </a:gridCol>
                <a:gridCol w="621662">
                  <a:extLst>
                    <a:ext uri="{9D8B030D-6E8A-4147-A177-3AD203B41FA5}">
                      <a16:colId xmlns:a16="http://schemas.microsoft.com/office/drawing/2014/main" val="2037045207"/>
                    </a:ext>
                  </a:extLst>
                </a:gridCol>
                <a:gridCol w="450054">
                  <a:extLst>
                    <a:ext uri="{9D8B030D-6E8A-4147-A177-3AD203B41FA5}">
                      <a16:colId xmlns:a16="http://schemas.microsoft.com/office/drawing/2014/main" val="2590617810"/>
                    </a:ext>
                  </a:extLst>
                </a:gridCol>
              </a:tblGrid>
              <a:tr h="274320">
                <a:tc>
                  <a:txBody>
                    <a:bodyPr/>
                    <a:lstStyle/>
                    <a:p>
                      <a:pPr algn="ctr"/>
                      <a:r>
                        <a:rPr lang="en-US" sz="1400" dirty="0"/>
                        <a:t>text</a:t>
                      </a:r>
                    </a:p>
                  </a:txBody>
                  <a:tcPr marL="0" marR="0" marT="0" marB="0" anchor="ctr">
                    <a:lnL w="12700" cmpd="sng">
                      <a:solidFill>
                        <a:schemeClr val="tx1"/>
                      </a:solidFill>
                      <a:prstDash val="lgDash"/>
                    </a:lnL>
                    <a:lnR w="12700" cap="flat" cmpd="sng" algn="ctr">
                      <a:solidFill>
                        <a:schemeClr val="tx1"/>
                      </a:solidFill>
                      <a:prstDash val="lgDash"/>
                      <a:round/>
                      <a:headEnd type="none" w="med" len="med"/>
                      <a:tailEnd type="none" w="med" len="med"/>
                    </a:lnR>
                    <a:lnT w="12700" cmpd="sng">
                      <a:solidFill>
                        <a:schemeClr val="tx1"/>
                      </a:solidFill>
                      <a:prstDash val="lgDash"/>
                    </a:lnT>
                    <a:lnB w="12700" cmpd="sng">
                      <a:solidFill>
                        <a:schemeClr val="tx1"/>
                      </a:solidFill>
                      <a:prstDash val="lgDash"/>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’hello’</a:t>
                      </a:r>
                    </a:p>
                  </a:txBody>
                  <a:tcPr marL="0" marR="0" marT="0" marB="0" anchor="ct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tcPr>
                </a:tc>
                <a:tc>
                  <a:txBody>
                    <a:bodyPr/>
                    <a:lstStyle/>
                    <a:p>
                      <a:pPr algn="ctr"/>
                      <a:r>
                        <a:rPr lang="en-US" sz="1400" dirty="0"/>
                        <a:t>str</a:t>
                      </a:r>
                    </a:p>
                  </a:txBody>
                  <a:tcPr marL="0" marR="0" marT="0" marB="0" anchor="ctr">
                    <a:lnL w="12700" cap="flat" cmpd="sng" algn="ctr">
                      <a:solidFill>
                        <a:schemeClr val="tx1"/>
                      </a:solidFill>
                      <a:prstDash val="lgDash"/>
                      <a:round/>
                      <a:headEnd type="none" w="med" len="med"/>
                      <a:tailEnd type="none" w="med" len="med"/>
                    </a:lnL>
                    <a:lnR w="12700" cmpd="sng">
                      <a:solidFill>
                        <a:schemeClr val="tx1"/>
                      </a:solidFill>
                      <a:prstDash val="lgDash"/>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tcPr>
                </a:tc>
                <a:extLst>
                  <a:ext uri="{0D108BD9-81ED-4DB2-BD59-A6C34878D82A}">
                    <a16:rowId xmlns:a16="http://schemas.microsoft.com/office/drawing/2014/main" val="2020345532"/>
                  </a:ext>
                </a:extLst>
              </a:tr>
            </a:tbl>
          </a:graphicData>
        </a:graphic>
      </p:graphicFrame>
      <p:sp>
        <p:nvSpPr>
          <p:cNvPr id="10" name="Rectangle 9">
            <a:extLst>
              <a:ext uri="{FF2B5EF4-FFF2-40B4-BE49-F238E27FC236}">
                <a16:creationId xmlns:a16="http://schemas.microsoft.com/office/drawing/2014/main" id="{B7200FEF-7259-ACAC-93DD-8681BB5CA6D6}"/>
              </a:ext>
            </a:extLst>
          </p:cNvPr>
          <p:cNvSpPr/>
          <p:nvPr/>
        </p:nvSpPr>
        <p:spPr>
          <a:xfrm>
            <a:off x="8874305" y="4232664"/>
            <a:ext cx="3081720" cy="13062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Output:</a:t>
            </a:r>
            <a:br>
              <a:rPr lang="en-US" sz="1400" dirty="0">
                <a:solidFill>
                  <a:schemeClr val="tx1"/>
                </a:solidFill>
              </a:rPr>
            </a:br>
            <a:r>
              <a:rPr lang="en-US" sz="1400" dirty="0">
                <a:solidFill>
                  <a:schemeClr val="tx1"/>
                </a:solidFill>
                <a:latin typeface="Consolas" panose="020B0609020204030204" pitchFamily="49" charset="0"/>
              </a:rPr>
              <a:t>&gt;&gt; Enter text: </a:t>
            </a:r>
            <a:r>
              <a:rPr lang="en-US" sz="1400" dirty="0">
                <a:solidFill>
                  <a:srgbClr val="FF0000"/>
                </a:solidFill>
                <a:latin typeface="Consolas" panose="020B0609020204030204" pitchFamily="49" charset="0"/>
              </a:rPr>
              <a:t>hello</a:t>
            </a:r>
          </a:p>
        </p:txBody>
      </p:sp>
    </p:spTree>
    <p:extLst>
      <p:ext uri="{BB962C8B-B14F-4D97-AF65-F5344CB8AC3E}">
        <p14:creationId xmlns:p14="http://schemas.microsoft.com/office/powerpoint/2010/main" val="2554437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If Statements</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4"/>
            <a:ext cx="4784012" cy="4958633"/>
          </a:xfrm>
        </p:spPr>
        <p:txBody>
          <a:bodyPr>
            <a:normAutofit/>
          </a:bodyPr>
          <a:lstStyle/>
          <a:p>
            <a:pPr marL="0" indent="0">
              <a:buNone/>
            </a:pPr>
            <a:r>
              <a:rPr lang="en-US" sz="2800" dirty="0"/>
              <a:t>How does this code work?</a:t>
            </a:r>
          </a:p>
          <a:p>
            <a:pPr marL="0" indent="0">
              <a:buNone/>
            </a:pPr>
            <a:endParaRPr lang="en-US" dirty="0"/>
          </a:p>
          <a:p>
            <a:pPr marL="0" indent="0">
              <a:buNone/>
            </a:pPr>
            <a:r>
              <a:rPr lang="en-US" dirty="0"/>
              <a:t>In this case, since we entered ‘hello’, it goes inside the if statement and prints</a:t>
            </a:r>
          </a:p>
        </p:txBody>
      </p:sp>
      <p:sp>
        <p:nvSpPr>
          <p:cNvPr id="6" name="TextBox 5">
            <a:extLst>
              <a:ext uri="{FF2B5EF4-FFF2-40B4-BE49-F238E27FC236}">
                <a16:creationId xmlns:a16="http://schemas.microsoft.com/office/drawing/2014/main" id="{8F4B2F27-21AF-B2E5-7DC2-662830F26ADB}"/>
              </a:ext>
            </a:extLst>
          </p:cNvPr>
          <p:cNvSpPr txBox="1"/>
          <p:nvPr/>
        </p:nvSpPr>
        <p:spPr>
          <a:xfrm>
            <a:off x="5860025" y="1825625"/>
            <a:ext cx="6096000" cy="1815882"/>
          </a:xfrm>
          <a:prstGeom prst="rect">
            <a:avLst/>
          </a:prstGeom>
          <a:solidFill>
            <a:srgbClr val="E6E6E6"/>
          </a:solidFill>
        </p:spPr>
        <p:txBody>
          <a:bodyPr wrap="square" rtlCol="0" anchor="ctr">
            <a:spAutoFit/>
          </a:bodyPr>
          <a:lstStyle/>
          <a:p>
            <a:r>
              <a:rPr lang="en-US" sz="2800" b="0" dirty="0">
                <a:solidFill>
                  <a:srgbClr val="001080"/>
                </a:solidFill>
                <a:effectLst/>
                <a:latin typeface="Consolas" panose="020B0609020204030204" pitchFamily="49" charset="0"/>
              </a:rPr>
              <a:t>text</a:t>
            </a:r>
            <a:r>
              <a:rPr lang="en-US" sz="2800" b="0" dirty="0">
                <a:solidFill>
                  <a:srgbClr val="000000"/>
                </a:solidFill>
                <a:effectLst/>
                <a:latin typeface="Consolas" panose="020B0609020204030204" pitchFamily="49" charset="0"/>
              </a:rPr>
              <a:t> = </a:t>
            </a:r>
            <a:r>
              <a:rPr lang="en-US" sz="2800" b="0" dirty="0">
                <a:solidFill>
                  <a:srgbClr val="795E26"/>
                </a:solidFill>
                <a:effectLst/>
                <a:latin typeface="Consolas" panose="020B0609020204030204" pitchFamily="49" charset="0"/>
              </a:rPr>
              <a:t>input</a:t>
            </a:r>
            <a:r>
              <a:rPr lang="en-US" sz="2800" b="0" dirty="0">
                <a:solidFill>
                  <a:srgbClr val="000000"/>
                </a:solidFill>
                <a:effectLst/>
                <a:latin typeface="Consolas" panose="020B0609020204030204" pitchFamily="49" charset="0"/>
              </a:rPr>
              <a:t>(</a:t>
            </a:r>
            <a:r>
              <a:rPr lang="en-US" sz="2800" b="0" dirty="0">
                <a:solidFill>
                  <a:srgbClr val="A31515"/>
                </a:solidFill>
                <a:effectLst/>
                <a:latin typeface="Consolas" panose="020B0609020204030204" pitchFamily="49" charset="0"/>
              </a:rPr>
              <a:t>"Enter text: "</a:t>
            </a:r>
            <a:r>
              <a:rPr lang="en-US" sz="2800" b="0" dirty="0">
                <a:solidFill>
                  <a:srgbClr val="000000"/>
                </a:solidFill>
                <a:effectLst/>
                <a:latin typeface="Consolas" panose="020B0609020204030204" pitchFamily="49" charset="0"/>
              </a:rPr>
              <a:t>)</a:t>
            </a:r>
          </a:p>
          <a:p>
            <a:endParaRPr lang="en-US" sz="2800" b="0" dirty="0">
              <a:solidFill>
                <a:srgbClr val="000000"/>
              </a:solidFill>
              <a:effectLst/>
              <a:latin typeface="Consolas" panose="020B0609020204030204" pitchFamily="49" charset="0"/>
            </a:endParaRPr>
          </a:p>
          <a:p>
            <a:r>
              <a:rPr lang="en-US" sz="2800" b="0" dirty="0">
                <a:solidFill>
                  <a:srgbClr val="AF00DB"/>
                </a:solidFill>
                <a:effectLst/>
                <a:latin typeface="Consolas" panose="020B0609020204030204" pitchFamily="49" charset="0"/>
              </a:rPr>
              <a:t>if</a:t>
            </a:r>
            <a:r>
              <a:rPr lang="en-US" sz="2800" b="0" dirty="0">
                <a:solidFill>
                  <a:srgbClr val="000000"/>
                </a:solidFill>
                <a:effectLst/>
                <a:latin typeface="Consolas" panose="020B0609020204030204" pitchFamily="49" charset="0"/>
              </a:rPr>
              <a:t> </a:t>
            </a:r>
            <a:r>
              <a:rPr lang="en-US" sz="2800" b="0" dirty="0">
                <a:solidFill>
                  <a:srgbClr val="001080"/>
                </a:solidFill>
                <a:effectLst/>
                <a:latin typeface="Consolas" panose="020B0609020204030204" pitchFamily="49" charset="0"/>
              </a:rPr>
              <a:t>text</a:t>
            </a:r>
            <a:r>
              <a:rPr lang="en-US" sz="2800" b="0" dirty="0">
                <a:solidFill>
                  <a:srgbClr val="000000"/>
                </a:solidFill>
                <a:effectLst/>
                <a:latin typeface="Consolas" panose="020B0609020204030204" pitchFamily="49" charset="0"/>
              </a:rPr>
              <a:t> == </a:t>
            </a:r>
            <a:r>
              <a:rPr lang="en-US" sz="2800" b="0" dirty="0">
                <a:solidFill>
                  <a:srgbClr val="A31515"/>
                </a:solidFill>
                <a:effectLst/>
                <a:latin typeface="Consolas" panose="020B0609020204030204" pitchFamily="49" charset="0"/>
              </a:rPr>
              <a:t>"hello"</a:t>
            </a:r>
            <a:r>
              <a:rPr lang="en-US" sz="2800" b="0" dirty="0">
                <a:solidFill>
                  <a:srgbClr val="000000"/>
                </a:solidFill>
                <a:effectLst/>
                <a:latin typeface="Consolas" panose="020B0609020204030204" pitchFamily="49" charset="0"/>
              </a:rPr>
              <a:t>:</a:t>
            </a:r>
          </a:p>
          <a:p>
            <a:r>
              <a:rPr lang="en-US" sz="2800" b="0" dirty="0">
                <a:solidFill>
                  <a:srgbClr val="000000"/>
                </a:solidFill>
                <a:effectLst/>
                <a:latin typeface="Consolas" panose="020B0609020204030204" pitchFamily="49" charset="0"/>
              </a:rPr>
              <a:t>    </a:t>
            </a:r>
            <a:r>
              <a:rPr lang="en-US" sz="2800" b="0" dirty="0">
                <a:solidFill>
                  <a:srgbClr val="795E26"/>
                </a:solidFill>
                <a:effectLst/>
                <a:latin typeface="Consolas" panose="020B0609020204030204" pitchFamily="49" charset="0"/>
              </a:rPr>
              <a:t>print</a:t>
            </a:r>
            <a:r>
              <a:rPr lang="en-US" sz="2800" b="0" dirty="0">
                <a:solidFill>
                  <a:srgbClr val="000000"/>
                </a:solidFill>
                <a:effectLst/>
                <a:latin typeface="Consolas" panose="020B0609020204030204" pitchFamily="49" charset="0"/>
              </a:rPr>
              <a:t>(</a:t>
            </a:r>
            <a:r>
              <a:rPr lang="en-US" sz="2800" b="0" dirty="0">
                <a:solidFill>
                  <a:srgbClr val="A31515"/>
                </a:solidFill>
                <a:effectLst/>
                <a:latin typeface="Consolas" panose="020B0609020204030204" pitchFamily="49" charset="0"/>
              </a:rPr>
              <a:t>"You said 'hello'!"</a:t>
            </a:r>
            <a:r>
              <a:rPr lang="en-US" sz="2800" b="0" dirty="0">
                <a:solidFill>
                  <a:srgbClr val="000000"/>
                </a:solidFill>
                <a:effectLst/>
                <a:latin typeface="Consolas" panose="020B0609020204030204" pitchFamily="49" charset="0"/>
              </a:rPr>
              <a:t>)</a:t>
            </a:r>
          </a:p>
        </p:txBody>
      </p:sp>
      <p:sp>
        <p:nvSpPr>
          <p:cNvPr id="4" name="Arrow: Right 3">
            <a:extLst>
              <a:ext uri="{FF2B5EF4-FFF2-40B4-BE49-F238E27FC236}">
                <a16:creationId xmlns:a16="http://schemas.microsoft.com/office/drawing/2014/main" id="{6C150ED8-F10D-FA7F-C647-94A9677B89D0}"/>
              </a:ext>
            </a:extLst>
          </p:cNvPr>
          <p:cNvSpPr/>
          <p:nvPr/>
        </p:nvSpPr>
        <p:spPr>
          <a:xfrm>
            <a:off x="6271142" y="3277156"/>
            <a:ext cx="395567" cy="303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D6EE011-61AC-7634-DC94-5D009DCFE955}"/>
              </a:ext>
            </a:extLst>
          </p:cNvPr>
          <p:cNvSpPr/>
          <p:nvPr/>
        </p:nvSpPr>
        <p:spPr>
          <a:xfrm>
            <a:off x="5781368" y="4236901"/>
            <a:ext cx="2556387" cy="2230049"/>
          </a:xfrm>
          <a:prstGeom prst="rect">
            <a:avLst/>
          </a:prstGeom>
          <a:solidFill>
            <a:schemeClr val="bg1"/>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tx1"/>
                </a:solidFill>
              </a:rPr>
              <a:t>Memory Diagram Area</a:t>
            </a:r>
          </a:p>
        </p:txBody>
      </p:sp>
      <p:graphicFrame>
        <p:nvGraphicFramePr>
          <p:cNvPr id="9" name="Table 8">
            <a:extLst>
              <a:ext uri="{FF2B5EF4-FFF2-40B4-BE49-F238E27FC236}">
                <a16:creationId xmlns:a16="http://schemas.microsoft.com/office/drawing/2014/main" id="{D38AB913-350F-AA55-4FF2-E51081FF602D}"/>
              </a:ext>
            </a:extLst>
          </p:cNvPr>
          <p:cNvGraphicFramePr>
            <a:graphicFrameLocks noGrp="1"/>
          </p:cNvGraphicFramePr>
          <p:nvPr/>
        </p:nvGraphicFramePr>
        <p:xfrm>
          <a:off x="6261309" y="5030003"/>
          <a:ext cx="1437349" cy="274320"/>
        </p:xfrm>
        <a:graphic>
          <a:graphicData uri="http://schemas.openxmlformats.org/drawingml/2006/table">
            <a:tbl>
              <a:tblPr/>
              <a:tblGrid>
                <a:gridCol w="365633">
                  <a:extLst>
                    <a:ext uri="{9D8B030D-6E8A-4147-A177-3AD203B41FA5}">
                      <a16:colId xmlns:a16="http://schemas.microsoft.com/office/drawing/2014/main" val="3115771137"/>
                    </a:ext>
                  </a:extLst>
                </a:gridCol>
                <a:gridCol w="621662">
                  <a:extLst>
                    <a:ext uri="{9D8B030D-6E8A-4147-A177-3AD203B41FA5}">
                      <a16:colId xmlns:a16="http://schemas.microsoft.com/office/drawing/2014/main" val="2037045207"/>
                    </a:ext>
                  </a:extLst>
                </a:gridCol>
                <a:gridCol w="450054">
                  <a:extLst>
                    <a:ext uri="{9D8B030D-6E8A-4147-A177-3AD203B41FA5}">
                      <a16:colId xmlns:a16="http://schemas.microsoft.com/office/drawing/2014/main" val="2590617810"/>
                    </a:ext>
                  </a:extLst>
                </a:gridCol>
              </a:tblGrid>
              <a:tr h="274320">
                <a:tc>
                  <a:txBody>
                    <a:bodyPr/>
                    <a:lstStyle/>
                    <a:p>
                      <a:pPr algn="ctr"/>
                      <a:r>
                        <a:rPr lang="en-US" sz="1400" dirty="0"/>
                        <a:t>text</a:t>
                      </a:r>
                    </a:p>
                  </a:txBody>
                  <a:tcPr marL="0" marR="0" marT="0" marB="0" anchor="ctr">
                    <a:lnL w="12700" cmpd="sng">
                      <a:solidFill>
                        <a:schemeClr val="tx1"/>
                      </a:solidFill>
                      <a:prstDash val="lgDash"/>
                    </a:lnL>
                    <a:lnR w="12700" cap="flat" cmpd="sng" algn="ctr">
                      <a:solidFill>
                        <a:schemeClr val="tx1"/>
                      </a:solidFill>
                      <a:prstDash val="lgDash"/>
                      <a:round/>
                      <a:headEnd type="none" w="med" len="med"/>
                      <a:tailEnd type="none" w="med" len="med"/>
                    </a:lnR>
                    <a:lnT w="12700" cmpd="sng">
                      <a:solidFill>
                        <a:schemeClr val="tx1"/>
                      </a:solidFill>
                      <a:prstDash val="lgDash"/>
                    </a:lnT>
                    <a:lnB w="12700" cmpd="sng">
                      <a:solidFill>
                        <a:schemeClr val="tx1"/>
                      </a:solidFill>
                      <a:prstDash val="lgDash"/>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’hello’</a:t>
                      </a:r>
                    </a:p>
                  </a:txBody>
                  <a:tcPr marL="0" marR="0" marT="0" marB="0" anchor="ct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tcPr>
                </a:tc>
                <a:tc>
                  <a:txBody>
                    <a:bodyPr/>
                    <a:lstStyle/>
                    <a:p>
                      <a:pPr algn="ctr"/>
                      <a:r>
                        <a:rPr lang="en-US" sz="1400" dirty="0"/>
                        <a:t>str</a:t>
                      </a:r>
                    </a:p>
                  </a:txBody>
                  <a:tcPr marL="0" marR="0" marT="0" marB="0" anchor="ctr">
                    <a:lnL w="12700" cap="flat" cmpd="sng" algn="ctr">
                      <a:solidFill>
                        <a:schemeClr val="tx1"/>
                      </a:solidFill>
                      <a:prstDash val="lgDash"/>
                      <a:round/>
                      <a:headEnd type="none" w="med" len="med"/>
                      <a:tailEnd type="none" w="med" len="med"/>
                    </a:lnL>
                    <a:lnR w="12700" cmpd="sng">
                      <a:solidFill>
                        <a:schemeClr val="tx1"/>
                      </a:solidFill>
                      <a:prstDash val="lgDash"/>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tcPr>
                </a:tc>
                <a:extLst>
                  <a:ext uri="{0D108BD9-81ED-4DB2-BD59-A6C34878D82A}">
                    <a16:rowId xmlns:a16="http://schemas.microsoft.com/office/drawing/2014/main" val="2020345532"/>
                  </a:ext>
                </a:extLst>
              </a:tr>
            </a:tbl>
          </a:graphicData>
        </a:graphic>
      </p:graphicFrame>
      <p:sp>
        <p:nvSpPr>
          <p:cNvPr id="10" name="Rectangle 9">
            <a:extLst>
              <a:ext uri="{FF2B5EF4-FFF2-40B4-BE49-F238E27FC236}">
                <a16:creationId xmlns:a16="http://schemas.microsoft.com/office/drawing/2014/main" id="{B7200FEF-7259-ACAC-93DD-8681BB5CA6D6}"/>
              </a:ext>
            </a:extLst>
          </p:cNvPr>
          <p:cNvSpPr/>
          <p:nvPr/>
        </p:nvSpPr>
        <p:spPr>
          <a:xfrm>
            <a:off x="8874305" y="4232664"/>
            <a:ext cx="3081720" cy="13062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Output:</a:t>
            </a:r>
            <a:br>
              <a:rPr lang="en-US" sz="1400" dirty="0">
                <a:solidFill>
                  <a:schemeClr val="tx1"/>
                </a:solidFill>
              </a:rPr>
            </a:br>
            <a:r>
              <a:rPr lang="en-US" sz="1400" dirty="0">
                <a:solidFill>
                  <a:schemeClr val="tx1"/>
                </a:solidFill>
                <a:latin typeface="Consolas" panose="020B0609020204030204" pitchFamily="49" charset="0"/>
              </a:rPr>
              <a:t>&gt;&gt; Enter text: </a:t>
            </a:r>
            <a:r>
              <a:rPr lang="en-US" sz="1400" dirty="0">
                <a:solidFill>
                  <a:srgbClr val="FF0000"/>
                </a:solidFill>
                <a:latin typeface="Consolas" panose="020B0609020204030204" pitchFamily="49" charset="0"/>
              </a:rPr>
              <a:t>hello</a:t>
            </a:r>
          </a:p>
          <a:p>
            <a:r>
              <a:rPr lang="en-US" sz="1400" dirty="0">
                <a:solidFill>
                  <a:schemeClr val="tx1"/>
                </a:solidFill>
                <a:latin typeface="Consolas" panose="020B0609020204030204" pitchFamily="49" charset="0"/>
              </a:rPr>
              <a:t>&gt;&gt; </a:t>
            </a:r>
            <a:r>
              <a:rPr lang="en-US" sz="1400" b="0" dirty="0">
                <a:solidFill>
                  <a:schemeClr val="tx1"/>
                </a:solidFill>
                <a:effectLst/>
                <a:latin typeface="Consolas" panose="020B0609020204030204" pitchFamily="49" charset="0"/>
              </a:rPr>
              <a:t>You said 'hello'!</a:t>
            </a:r>
            <a:endParaRPr lang="en-US" sz="1400" dirty="0">
              <a:solidFill>
                <a:schemeClr val="tx1"/>
              </a:solidFill>
              <a:latin typeface="Consolas" panose="020B0609020204030204" pitchFamily="49" charset="0"/>
            </a:endParaRPr>
          </a:p>
        </p:txBody>
      </p:sp>
    </p:spTree>
    <p:extLst>
      <p:ext uri="{BB962C8B-B14F-4D97-AF65-F5344CB8AC3E}">
        <p14:creationId xmlns:p14="http://schemas.microsoft.com/office/powerpoint/2010/main" val="753036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Else</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4756355" cy="4351338"/>
          </a:xfrm>
        </p:spPr>
        <p:txBody>
          <a:bodyPr>
            <a:normAutofit/>
          </a:bodyPr>
          <a:lstStyle/>
          <a:p>
            <a:pPr marL="0" indent="0">
              <a:buNone/>
            </a:pPr>
            <a:r>
              <a:rPr lang="en-US" sz="3200" dirty="0"/>
              <a:t>Sometimes, you want code to be run if the condition is false. This can be done with an </a:t>
            </a:r>
            <a:r>
              <a:rPr lang="en-US" sz="3200" b="1" dirty="0"/>
              <a:t>Else statement</a:t>
            </a:r>
          </a:p>
          <a:p>
            <a:pPr marL="0" indent="0">
              <a:buNone/>
            </a:pPr>
            <a:endParaRPr lang="en-US" sz="3200" dirty="0"/>
          </a:p>
          <a:p>
            <a:pPr marL="0" indent="0">
              <a:buNone/>
            </a:pPr>
            <a:r>
              <a:rPr lang="en-US" sz="3200" dirty="0"/>
              <a:t>Here is code to determine if today is Sunday!</a:t>
            </a:r>
          </a:p>
        </p:txBody>
      </p:sp>
      <p:sp>
        <p:nvSpPr>
          <p:cNvPr id="4" name="TextBox 3">
            <a:extLst>
              <a:ext uri="{FF2B5EF4-FFF2-40B4-BE49-F238E27FC236}">
                <a16:creationId xmlns:a16="http://schemas.microsoft.com/office/drawing/2014/main" id="{8286DE6A-8397-2FBF-418A-61DCB3D1FA5A}"/>
              </a:ext>
            </a:extLst>
          </p:cNvPr>
          <p:cNvSpPr txBox="1"/>
          <p:nvPr/>
        </p:nvSpPr>
        <p:spPr>
          <a:xfrm>
            <a:off x="5860025" y="1610181"/>
            <a:ext cx="6096000" cy="2246769"/>
          </a:xfrm>
          <a:prstGeom prst="rect">
            <a:avLst/>
          </a:prstGeom>
          <a:solidFill>
            <a:srgbClr val="E6E6E6"/>
          </a:solidFill>
        </p:spPr>
        <p:txBody>
          <a:bodyPr wrap="square" rtlCol="0" anchor="ctr">
            <a:spAutoFit/>
          </a:bodyPr>
          <a:lstStyle/>
          <a:p>
            <a:r>
              <a:rPr lang="en-US" sz="2800" b="0" dirty="0">
                <a:solidFill>
                  <a:srgbClr val="001080"/>
                </a:solidFill>
                <a:effectLst/>
                <a:latin typeface="Consolas" panose="020B0609020204030204" pitchFamily="49" charset="0"/>
              </a:rPr>
              <a:t>day</a:t>
            </a:r>
            <a:r>
              <a:rPr lang="en-US" sz="2800" b="0" dirty="0">
                <a:solidFill>
                  <a:srgbClr val="000000"/>
                </a:solidFill>
                <a:effectLst/>
                <a:latin typeface="Consolas" panose="020B0609020204030204" pitchFamily="49" charset="0"/>
              </a:rPr>
              <a:t> = </a:t>
            </a:r>
            <a:r>
              <a:rPr lang="en-US" sz="2800" b="0" dirty="0">
                <a:solidFill>
                  <a:srgbClr val="795E26"/>
                </a:solidFill>
                <a:effectLst/>
                <a:latin typeface="Consolas" panose="020B0609020204030204" pitchFamily="49" charset="0"/>
              </a:rPr>
              <a:t>input</a:t>
            </a:r>
            <a:r>
              <a:rPr lang="en-US" sz="2800" b="0" dirty="0">
                <a:solidFill>
                  <a:srgbClr val="000000"/>
                </a:solidFill>
                <a:effectLst/>
                <a:latin typeface="Consolas" panose="020B0609020204030204" pitchFamily="49" charset="0"/>
              </a:rPr>
              <a:t>(</a:t>
            </a:r>
            <a:r>
              <a:rPr lang="en-US" sz="2800" b="0" dirty="0">
                <a:solidFill>
                  <a:srgbClr val="A31515"/>
                </a:solidFill>
                <a:effectLst/>
                <a:latin typeface="Consolas" panose="020B0609020204030204" pitchFamily="49" charset="0"/>
              </a:rPr>
              <a:t>"Enter day: "</a:t>
            </a:r>
            <a:r>
              <a:rPr lang="en-US" sz="2800" b="0" dirty="0">
                <a:solidFill>
                  <a:srgbClr val="000000"/>
                </a:solidFill>
                <a:effectLst/>
                <a:latin typeface="Consolas" panose="020B0609020204030204" pitchFamily="49" charset="0"/>
              </a:rPr>
              <a:t>)</a:t>
            </a:r>
          </a:p>
          <a:p>
            <a:r>
              <a:rPr lang="en-US" sz="2800" b="0" dirty="0">
                <a:solidFill>
                  <a:srgbClr val="AF00DB"/>
                </a:solidFill>
                <a:effectLst/>
                <a:latin typeface="Consolas" panose="020B0609020204030204" pitchFamily="49" charset="0"/>
              </a:rPr>
              <a:t>if</a:t>
            </a:r>
            <a:r>
              <a:rPr lang="en-US" sz="2800" b="0" dirty="0">
                <a:solidFill>
                  <a:srgbClr val="000000"/>
                </a:solidFill>
                <a:effectLst/>
                <a:latin typeface="Consolas" panose="020B0609020204030204" pitchFamily="49" charset="0"/>
              </a:rPr>
              <a:t> </a:t>
            </a:r>
            <a:r>
              <a:rPr lang="en-US" sz="2800" b="0" dirty="0">
                <a:solidFill>
                  <a:srgbClr val="001080"/>
                </a:solidFill>
                <a:effectLst/>
                <a:latin typeface="Consolas" panose="020B0609020204030204" pitchFamily="49" charset="0"/>
              </a:rPr>
              <a:t>day</a:t>
            </a:r>
            <a:r>
              <a:rPr lang="en-US" sz="2800" b="0" dirty="0">
                <a:solidFill>
                  <a:srgbClr val="000000"/>
                </a:solidFill>
                <a:effectLst/>
                <a:latin typeface="Consolas" panose="020B0609020204030204" pitchFamily="49" charset="0"/>
              </a:rPr>
              <a:t> == </a:t>
            </a:r>
            <a:r>
              <a:rPr lang="en-US" sz="2800" b="0" dirty="0">
                <a:solidFill>
                  <a:srgbClr val="A31515"/>
                </a:solidFill>
                <a:effectLst/>
                <a:latin typeface="Consolas" panose="020B0609020204030204" pitchFamily="49" charset="0"/>
              </a:rPr>
              <a:t>'Sunday'</a:t>
            </a:r>
            <a:r>
              <a:rPr lang="en-US" sz="2800" b="0" dirty="0">
                <a:solidFill>
                  <a:srgbClr val="000000"/>
                </a:solidFill>
                <a:effectLst/>
                <a:latin typeface="Consolas" panose="020B0609020204030204" pitchFamily="49" charset="0"/>
              </a:rPr>
              <a:t>:</a:t>
            </a:r>
          </a:p>
          <a:p>
            <a:r>
              <a:rPr lang="en-US" sz="2800" b="0" dirty="0">
                <a:solidFill>
                  <a:srgbClr val="000000"/>
                </a:solidFill>
                <a:effectLst/>
                <a:latin typeface="Consolas" panose="020B0609020204030204" pitchFamily="49" charset="0"/>
              </a:rPr>
              <a:t>    </a:t>
            </a:r>
            <a:r>
              <a:rPr lang="en-US" sz="2800" b="0" dirty="0">
                <a:solidFill>
                  <a:srgbClr val="795E26"/>
                </a:solidFill>
                <a:effectLst/>
                <a:latin typeface="Consolas" panose="020B0609020204030204" pitchFamily="49" charset="0"/>
              </a:rPr>
              <a:t>print</a:t>
            </a:r>
            <a:r>
              <a:rPr lang="en-US" sz="2800" b="0" dirty="0">
                <a:solidFill>
                  <a:srgbClr val="000000"/>
                </a:solidFill>
                <a:effectLst/>
                <a:latin typeface="Consolas" panose="020B0609020204030204" pitchFamily="49" charset="0"/>
              </a:rPr>
              <a:t>(</a:t>
            </a:r>
            <a:r>
              <a:rPr lang="en-US" sz="2800" b="0" dirty="0">
                <a:solidFill>
                  <a:srgbClr val="A31515"/>
                </a:solidFill>
                <a:effectLst/>
                <a:latin typeface="Consolas" panose="020B0609020204030204" pitchFamily="49" charset="0"/>
              </a:rPr>
              <a:t>'Today is Sunday'</a:t>
            </a:r>
            <a:r>
              <a:rPr lang="en-US" sz="2800" b="0" dirty="0">
                <a:solidFill>
                  <a:srgbClr val="000000"/>
                </a:solidFill>
                <a:effectLst/>
                <a:latin typeface="Consolas" panose="020B0609020204030204" pitchFamily="49" charset="0"/>
              </a:rPr>
              <a:t>)</a:t>
            </a:r>
          </a:p>
          <a:p>
            <a:r>
              <a:rPr lang="en-US" sz="2800" b="0" dirty="0">
                <a:solidFill>
                  <a:srgbClr val="AF00DB"/>
                </a:solidFill>
                <a:effectLst/>
                <a:latin typeface="Consolas" panose="020B0609020204030204" pitchFamily="49" charset="0"/>
              </a:rPr>
              <a:t>else</a:t>
            </a:r>
            <a:r>
              <a:rPr lang="en-US" sz="2800" b="0" dirty="0">
                <a:solidFill>
                  <a:srgbClr val="000000"/>
                </a:solidFill>
                <a:effectLst/>
                <a:latin typeface="Consolas" panose="020B0609020204030204" pitchFamily="49" charset="0"/>
              </a:rPr>
              <a:t>:</a:t>
            </a:r>
          </a:p>
          <a:p>
            <a:r>
              <a:rPr lang="en-US" sz="2800" b="0" dirty="0">
                <a:solidFill>
                  <a:srgbClr val="000000"/>
                </a:solidFill>
                <a:effectLst/>
                <a:latin typeface="Consolas" panose="020B0609020204030204" pitchFamily="49" charset="0"/>
              </a:rPr>
              <a:t>    </a:t>
            </a:r>
            <a:r>
              <a:rPr lang="en-US" sz="2800" b="0" dirty="0">
                <a:solidFill>
                  <a:srgbClr val="795E26"/>
                </a:solidFill>
                <a:effectLst/>
                <a:latin typeface="Consolas" panose="020B0609020204030204" pitchFamily="49" charset="0"/>
              </a:rPr>
              <a:t>print</a:t>
            </a:r>
            <a:r>
              <a:rPr lang="en-US" sz="2800" b="0" dirty="0">
                <a:solidFill>
                  <a:srgbClr val="000000"/>
                </a:solidFill>
                <a:effectLst/>
                <a:latin typeface="Consolas" panose="020B0609020204030204" pitchFamily="49" charset="0"/>
              </a:rPr>
              <a:t>(</a:t>
            </a:r>
            <a:r>
              <a:rPr lang="en-US" sz="2800" b="0" dirty="0">
                <a:solidFill>
                  <a:srgbClr val="A31515"/>
                </a:solidFill>
                <a:effectLst/>
                <a:latin typeface="Consolas" panose="020B0609020204030204" pitchFamily="49" charset="0"/>
              </a:rPr>
              <a:t>'It is not Sunday'</a:t>
            </a:r>
            <a:r>
              <a:rPr lang="en-US" sz="28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1440419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Else</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4756355" cy="4351338"/>
          </a:xfrm>
        </p:spPr>
        <p:txBody>
          <a:bodyPr>
            <a:normAutofit lnSpcReduction="10000"/>
          </a:bodyPr>
          <a:lstStyle/>
          <a:p>
            <a:pPr marL="0" indent="0">
              <a:buNone/>
            </a:pPr>
            <a:r>
              <a:rPr lang="en-US" sz="3200" dirty="0"/>
              <a:t>An else statement always comes after an if statement’s code block</a:t>
            </a:r>
          </a:p>
          <a:p>
            <a:pPr marL="0" indent="0">
              <a:buNone/>
            </a:pPr>
            <a:r>
              <a:rPr lang="en-US" sz="3200" dirty="0"/>
              <a:t>Only runs when the if’s condition is </a:t>
            </a:r>
            <a:r>
              <a:rPr lang="en-US" sz="3200" b="1" dirty="0"/>
              <a:t>false</a:t>
            </a:r>
          </a:p>
          <a:p>
            <a:pPr marL="0" indent="0">
              <a:buNone/>
            </a:pPr>
            <a:r>
              <a:rPr lang="en-US" sz="3200" dirty="0"/>
              <a:t>It needs:</a:t>
            </a:r>
          </a:p>
          <a:p>
            <a:pPr marL="514350" indent="-514350">
              <a:buFont typeface="+mj-lt"/>
              <a:buAutoNum type="arabicPeriod"/>
            </a:pPr>
            <a:r>
              <a:rPr lang="en-US" sz="3200" dirty="0"/>
              <a:t>The word ‘else’</a:t>
            </a:r>
          </a:p>
          <a:p>
            <a:pPr marL="514350" indent="-514350">
              <a:buFont typeface="+mj-lt"/>
              <a:buAutoNum type="arabicPeriod"/>
            </a:pPr>
            <a:r>
              <a:rPr lang="en-US" sz="3200" dirty="0"/>
              <a:t>A colon</a:t>
            </a:r>
          </a:p>
          <a:p>
            <a:pPr marL="514350" indent="-514350">
              <a:buFont typeface="+mj-lt"/>
              <a:buAutoNum type="arabicPeriod"/>
            </a:pPr>
            <a:r>
              <a:rPr lang="en-US" sz="3200" dirty="0"/>
              <a:t>A code block</a:t>
            </a:r>
          </a:p>
        </p:txBody>
      </p:sp>
      <p:sp>
        <p:nvSpPr>
          <p:cNvPr id="4" name="TextBox 3">
            <a:extLst>
              <a:ext uri="{FF2B5EF4-FFF2-40B4-BE49-F238E27FC236}">
                <a16:creationId xmlns:a16="http://schemas.microsoft.com/office/drawing/2014/main" id="{8286DE6A-8397-2FBF-418A-61DCB3D1FA5A}"/>
              </a:ext>
            </a:extLst>
          </p:cNvPr>
          <p:cNvSpPr txBox="1"/>
          <p:nvPr/>
        </p:nvSpPr>
        <p:spPr>
          <a:xfrm>
            <a:off x="5860025" y="1610181"/>
            <a:ext cx="6096000" cy="2246769"/>
          </a:xfrm>
          <a:prstGeom prst="rect">
            <a:avLst/>
          </a:prstGeom>
          <a:solidFill>
            <a:srgbClr val="E6E6E6"/>
          </a:solidFill>
        </p:spPr>
        <p:txBody>
          <a:bodyPr wrap="square" rtlCol="0" anchor="ctr">
            <a:spAutoFit/>
          </a:bodyPr>
          <a:lstStyle/>
          <a:p>
            <a:r>
              <a:rPr lang="en-US" sz="2800" b="0" dirty="0">
                <a:solidFill>
                  <a:srgbClr val="001080"/>
                </a:solidFill>
                <a:effectLst/>
                <a:latin typeface="Consolas" panose="020B0609020204030204" pitchFamily="49" charset="0"/>
              </a:rPr>
              <a:t>day</a:t>
            </a:r>
            <a:r>
              <a:rPr lang="en-US" sz="2800" b="0" dirty="0">
                <a:solidFill>
                  <a:srgbClr val="000000"/>
                </a:solidFill>
                <a:effectLst/>
                <a:latin typeface="Consolas" panose="020B0609020204030204" pitchFamily="49" charset="0"/>
              </a:rPr>
              <a:t> = </a:t>
            </a:r>
            <a:r>
              <a:rPr lang="en-US" sz="2800" b="0" dirty="0">
                <a:solidFill>
                  <a:srgbClr val="795E26"/>
                </a:solidFill>
                <a:effectLst/>
                <a:latin typeface="Consolas" panose="020B0609020204030204" pitchFamily="49" charset="0"/>
              </a:rPr>
              <a:t>input</a:t>
            </a:r>
            <a:r>
              <a:rPr lang="en-US" sz="2800" b="0" dirty="0">
                <a:solidFill>
                  <a:srgbClr val="000000"/>
                </a:solidFill>
                <a:effectLst/>
                <a:latin typeface="Consolas" panose="020B0609020204030204" pitchFamily="49" charset="0"/>
              </a:rPr>
              <a:t>(</a:t>
            </a:r>
            <a:r>
              <a:rPr lang="en-US" sz="2800" b="0" dirty="0">
                <a:solidFill>
                  <a:srgbClr val="A31515"/>
                </a:solidFill>
                <a:effectLst/>
                <a:latin typeface="Consolas" panose="020B0609020204030204" pitchFamily="49" charset="0"/>
              </a:rPr>
              <a:t>"Enter day: "</a:t>
            </a:r>
            <a:r>
              <a:rPr lang="en-US" sz="2800" b="0" dirty="0">
                <a:solidFill>
                  <a:srgbClr val="000000"/>
                </a:solidFill>
                <a:effectLst/>
                <a:latin typeface="Consolas" panose="020B0609020204030204" pitchFamily="49" charset="0"/>
              </a:rPr>
              <a:t>)</a:t>
            </a:r>
          </a:p>
          <a:p>
            <a:r>
              <a:rPr lang="en-US" sz="2800" b="0" dirty="0">
                <a:solidFill>
                  <a:srgbClr val="AF00DB"/>
                </a:solidFill>
                <a:effectLst/>
                <a:latin typeface="Consolas" panose="020B0609020204030204" pitchFamily="49" charset="0"/>
              </a:rPr>
              <a:t>if</a:t>
            </a:r>
            <a:r>
              <a:rPr lang="en-US" sz="2800" b="0" dirty="0">
                <a:solidFill>
                  <a:srgbClr val="000000"/>
                </a:solidFill>
                <a:effectLst/>
                <a:latin typeface="Consolas" panose="020B0609020204030204" pitchFamily="49" charset="0"/>
              </a:rPr>
              <a:t> </a:t>
            </a:r>
            <a:r>
              <a:rPr lang="en-US" sz="2800" b="0" dirty="0">
                <a:solidFill>
                  <a:srgbClr val="001080"/>
                </a:solidFill>
                <a:effectLst/>
                <a:latin typeface="Consolas" panose="020B0609020204030204" pitchFamily="49" charset="0"/>
              </a:rPr>
              <a:t>day</a:t>
            </a:r>
            <a:r>
              <a:rPr lang="en-US" sz="2800" b="0" dirty="0">
                <a:solidFill>
                  <a:srgbClr val="000000"/>
                </a:solidFill>
                <a:effectLst/>
                <a:latin typeface="Consolas" panose="020B0609020204030204" pitchFamily="49" charset="0"/>
              </a:rPr>
              <a:t> == </a:t>
            </a:r>
            <a:r>
              <a:rPr lang="en-US" sz="2800" b="0" dirty="0">
                <a:solidFill>
                  <a:srgbClr val="A31515"/>
                </a:solidFill>
                <a:effectLst/>
                <a:latin typeface="Consolas" panose="020B0609020204030204" pitchFamily="49" charset="0"/>
              </a:rPr>
              <a:t>'Sunday'</a:t>
            </a:r>
            <a:r>
              <a:rPr lang="en-US" sz="2800" b="0" dirty="0">
                <a:solidFill>
                  <a:srgbClr val="000000"/>
                </a:solidFill>
                <a:effectLst/>
                <a:latin typeface="Consolas" panose="020B0609020204030204" pitchFamily="49" charset="0"/>
              </a:rPr>
              <a:t>:</a:t>
            </a:r>
          </a:p>
          <a:p>
            <a:r>
              <a:rPr lang="en-US" sz="2800" b="0" dirty="0">
                <a:solidFill>
                  <a:srgbClr val="000000"/>
                </a:solidFill>
                <a:effectLst/>
                <a:latin typeface="Consolas" panose="020B0609020204030204" pitchFamily="49" charset="0"/>
              </a:rPr>
              <a:t>    </a:t>
            </a:r>
            <a:r>
              <a:rPr lang="en-US" sz="2800" b="0" dirty="0">
                <a:solidFill>
                  <a:srgbClr val="795E26"/>
                </a:solidFill>
                <a:effectLst/>
                <a:latin typeface="Consolas" panose="020B0609020204030204" pitchFamily="49" charset="0"/>
              </a:rPr>
              <a:t>print</a:t>
            </a:r>
            <a:r>
              <a:rPr lang="en-US" sz="2800" b="0" dirty="0">
                <a:solidFill>
                  <a:srgbClr val="000000"/>
                </a:solidFill>
                <a:effectLst/>
                <a:latin typeface="Consolas" panose="020B0609020204030204" pitchFamily="49" charset="0"/>
              </a:rPr>
              <a:t>(</a:t>
            </a:r>
            <a:r>
              <a:rPr lang="en-US" sz="2800" b="0" dirty="0">
                <a:solidFill>
                  <a:srgbClr val="A31515"/>
                </a:solidFill>
                <a:effectLst/>
                <a:latin typeface="Consolas" panose="020B0609020204030204" pitchFamily="49" charset="0"/>
              </a:rPr>
              <a:t>'Today is Sunday'</a:t>
            </a:r>
            <a:r>
              <a:rPr lang="en-US" sz="2800" b="0" dirty="0">
                <a:solidFill>
                  <a:srgbClr val="000000"/>
                </a:solidFill>
                <a:effectLst/>
                <a:latin typeface="Consolas" panose="020B0609020204030204" pitchFamily="49" charset="0"/>
              </a:rPr>
              <a:t>)</a:t>
            </a:r>
          </a:p>
          <a:p>
            <a:r>
              <a:rPr lang="en-US" sz="2800" b="0" dirty="0">
                <a:solidFill>
                  <a:srgbClr val="AF00DB"/>
                </a:solidFill>
                <a:effectLst/>
                <a:latin typeface="Consolas" panose="020B0609020204030204" pitchFamily="49" charset="0"/>
              </a:rPr>
              <a:t>else</a:t>
            </a:r>
            <a:r>
              <a:rPr lang="en-US" sz="2800" b="0" dirty="0">
                <a:solidFill>
                  <a:srgbClr val="000000"/>
                </a:solidFill>
                <a:effectLst/>
                <a:latin typeface="Consolas" panose="020B0609020204030204" pitchFamily="49" charset="0"/>
              </a:rPr>
              <a:t>:</a:t>
            </a:r>
          </a:p>
          <a:p>
            <a:r>
              <a:rPr lang="en-US" sz="2800" b="0" dirty="0">
                <a:solidFill>
                  <a:srgbClr val="000000"/>
                </a:solidFill>
                <a:effectLst/>
                <a:latin typeface="Consolas" panose="020B0609020204030204" pitchFamily="49" charset="0"/>
              </a:rPr>
              <a:t>    </a:t>
            </a:r>
            <a:r>
              <a:rPr lang="en-US" sz="2800" b="0" dirty="0">
                <a:solidFill>
                  <a:srgbClr val="795E26"/>
                </a:solidFill>
                <a:effectLst/>
                <a:latin typeface="Consolas" panose="020B0609020204030204" pitchFamily="49" charset="0"/>
              </a:rPr>
              <a:t>print</a:t>
            </a:r>
            <a:r>
              <a:rPr lang="en-US" sz="2800" b="0" dirty="0">
                <a:solidFill>
                  <a:srgbClr val="000000"/>
                </a:solidFill>
                <a:effectLst/>
                <a:latin typeface="Consolas" panose="020B0609020204030204" pitchFamily="49" charset="0"/>
              </a:rPr>
              <a:t>(</a:t>
            </a:r>
            <a:r>
              <a:rPr lang="en-US" sz="2800" b="0" dirty="0">
                <a:solidFill>
                  <a:srgbClr val="A31515"/>
                </a:solidFill>
                <a:effectLst/>
                <a:latin typeface="Consolas" panose="020B0609020204030204" pitchFamily="49" charset="0"/>
              </a:rPr>
              <a:t>'It is not Sunday'</a:t>
            </a:r>
            <a:r>
              <a:rPr lang="en-US" sz="2800" b="0" dirty="0">
                <a:solidFill>
                  <a:srgbClr val="000000"/>
                </a:solidFill>
                <a:effectLst/>
                <a:latin typeface="Consolas" panose="020B0609020204030204" pitchFamily="49" charset="0"/>
              </a:rPr>
              <a:t>)</a:t>
            </a:r>
          </a:p>
        </p:txBody>
      </p:sp>
      <p:sp>
        <p:nvSpPr>
          <p:cNvPr id="5" name="TextBox 4">
            <a:extLst>
              <a:ext uri="{FF2B5EF4-FFF2-40B4-BE49-F238E27FC236}">
                <a16:creationId xmlns:a16="http://schemas.microsoft.com/office/drawing/2014/main" id="{B4B5AC62-8BD8-6B2E-B68A-46C5872075F1}"/>
              </a:ext>
            </a:extLst>
          </p:cNvPr>
          <p:cNvSpPr txBox="1"/>
          <p:nvPr/>
        </p:nvSpPr>
        <p:spPr>
          <a:xfrm>
            <a:off x="5968181" y="4424516"/>
            <a:ext cx="5722373" cy="1384995"/>
          </a:xfrm>
          <a:prstGeom prst="rect">
            <a:avLst/>
          </a:prstGeom>
          <a:noFill/>
        </p:spPr>
        <p:txBody>
          <a:bodyPr wrap="square" rtlCol="0">
            <a:spAutoFit/>
          </a:bodyPr>
          <a:lstStyle/>
          <a:p>
            <a:r>
              <a:rPr lang="en-US" sz="2800" dirty="0"/>
              <a:t>Note: It does not need a conditional since its condition is when the if statement’s condition is false!</a:t>
            </a:r>
          </a:p>
        </p:txBody>
      </p:sp>
    </p:spTree>
    <p:extLst>
      <p:ext uri="{BB962C8B-B14F-4D97-AF65-F5344CB8AC3E}">
        <p14:creationId xmlns:p14="http://schemas.microsoft.com/office/powerpoint/2010/main" val="317863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Else</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4756355" cy="4351338"/>
          </a:xfrm>
        </p:spPr>
        <p:txBody>
          <a:bodyPr>
            <a:normAutofit/>
          </a:bodyPr>
          <a:lstStyle/>
          <a:p>
            <a:pPr marL="0" indent="0">
              <a:buNone/>
            </a:pPr>
            <a:r>
              <a:rPr lang="en-US" sz="3200" dirty="0"/>
              <a:t>This code has the following control flow diagram:</a:t>
            </a:r>
          </a:p>
        </p:txBody>
      </p:sp>
      <p:sp>
        <p:nvSpPr>
          <p:cNvPr id="4" name="TextBox 3">
            <a:extLst>
              <a:ext uri="{FF2B5EF4-FFF2-40B4-BE49-F238E27FC236}">
                <a16:creationId xmlns:a16="http://schemas.microsoft.com/office/drawing/2014/main" id="{8286DE6A-8397-2FBF-418A-61DCB3D1FA5A}"/>
              </a:ext>
            </a:extLst>
          </p:cNvPr>
          <p:cNvSpPr txBox="1"/>
          <p:nvPr/>
        </p:nvSpPr>
        <p:spPr>
          <a:xfrm>
            <a:off x="700549" y="3310916"/>
            <a:ext cx="6096000" cy="2246769"/>
          </a:xfrm>
          <a:prstGeom prst="rect">
            <a:avLst/>
          </a:prstGeom>
          <a:solidFill>
            <a:srgbClr val="E6E6E6"/>
          </a:solidFill>
        </p:spPr>
        <p:txBody>
          <a:bodyPr wrap="square" rtlCol="0" anchor="ctr">
            <a:spAutoFit/>
          </a:bodyPr>
          <a:lstStyle/>
          <a:p>
            <a:r>
              <a:rPr lang="en-US" sz="2800" b="0" dirty="0">
                <a:solidFill>
                  <a:srgbClr val="001080"/>
                </a:solidFill>
                <a:effectLst/>
                <a:latin typeface="Consolas" panose="020B0609020204030204" pitchFamily="49" charset="0"/>
              </a:rPr>
              <a:t>day</a:t>
            </a:r>
            <a:r>
              <a:rPr lang="en-US" sz="2800" b="0" dirty="0">
                <a:solidFill>
                  <a:srgbClr val="000000"/>
                </a:solidFill>
                <a:effectLst/>
                <a:latin typeface="Consolas" panose="020B0609020204030204" pitchFamily="49" charset="0"/>
              </a:rPr>
              <a:t> = </a:t>
            </a:r>
            <a:r>
              <a:rPr lang="en-US" sz="2800" b="0" dirty="0">
                <a:solidFill>
                  <a:srgbClr val="795E26"/>
                </a:solidFill>
                <a:effectLst/>
                <a:latin typeface="Consolas" panose="020B0609020204030204" pitchFamily="49" charset="0"/>
              </a:rPr>
              <a:t>input</a:t>
            </a:r>
            <a:r>
              <a:rPr lang="en-US" sz="2800" b="0" dirty="0">
                <a:solidFill>
                  <a:srgbClr val="000000"/>
                </a:solidFill>
                <a:effectLst/>
                <a:latin typeface="Consolas" panose="020B0609020204030204" pitchFamily="49" charset="0"/>
              </a:rPr>
              <a:t>(</a:t>
            </a:r>
            <a:r>
              <a:rPr lang="en-US" sz="2800" b="0" dirty="0">
                <a:solidFill>
                  <a:srgbClr val="A31515"/>
                </a:solidFill>
                <a:effectLst/>
                <a:latin typeface="Consolas" panose="020B0609020204030204" pitchFamily="49" charset="0"/>
              </a:rPr>
              <a:t>"Enter day: "</a:t>
            </a:r>
            <a:r>
              <a:rPr lang="en-US" sz="2800" b="0" dirty="0">
                <a:solidFill>
                  <a:srgbClr val="000000"/>
                </a:solidFill>
                <a:effectLst/>
                <a:latin typeface="Consolas" panose="020B0609020204030204" pitchFamily="49" charset="0"/>
              </a:rPr>
              <a:t>)</a:t>
            </a:r>
          </a:p>
          <a:p>
            <a:r>
              <a:rPr lang="en-US" sz="2800" b="0" dirty="0">
                <a:solidFill>
                  <a:srgbClr val="AF00DB"/>
                </a:solidFill>
                <a:effectLst/>
                <a:latin typeface="Consolas" panose="020B0609020204030204" pitchFamily="49" charset="0"/>
              </a:rPr>
              <a:t>if</a:t>
            </a:r>
            <a:r>
              <a:rPr lang="en-US" sz="2800" b="0" dirty="0">
                <a:solidFill>
                  <a:srgbClr val="000000"/>
                </a:solidFill>
                <a:effectLst/>
                <a:latin typeface="Consolas" panose="020B0609020204030204" pitchFamily="49" charset="0"/>
              </a:rPr>
              <a:t> </a:t>
            </a:r>
            <a:r>
              <a:rPr lang="en-US" sz="2800" b="0" dirty="0">
                <a:solidFill>
                  <a:srgbClr val="001080"/>
                </a:solidFill>
                <a:effectLst/>
                <a:latin typeface="Consolas" panose="020B0609020204030204" pitchFamily="49" charset="0"/>
              </a:rPr>
              <a:t>day</a:t>
            </a:r>
            <a:r>
              <a:rPr lang="en-US" sz="2800" b="0" dirty="0">
                <a:solidFill>
                  <a:srgbClr val="000000"/>
                </a:solidFill>
                <a:effectLst/>
                <a:latin typeface="Consolas" panose="020B0609020204030204" pitchFamily="49" charset="0"/>
              </a:rPr>
              <a:t> == </a:t>
            </a:r>
            <a:r>
              <a:rPr lang="en-US" sz="2800" b="0" dirty="0">
                <a:solidFill>
                  <a:srgbClr val="A31515"/>
                </a:solidFill>
                <a:effectLst/>
                <a:latin typeface="Consolas" panose="020B0609020204030204" pitchFamily="49" charset="0"/>
              </a:rPr>
              <a:t>'Sunday'</a:t>
            </a:r>
            <a:r>
              <a:rPr lang="en-US" sz="2800" b="0" dirty="0">
                <a:solidFill>
                  <a:srgbClr val="000000"/>
                </a:solidFill>
                <a:effectLst/>
                <a:latin typeface="Consolas" panose="020B0609020204030204" pitchFamily="49" charset="0"/>
              </a:rPr>
              <a:t>:</a:t>
            </a:r>
          </a:p>
          <a:p>
            <a:r>
              <a:rPr lang="en-US" sz="2800" b="0" dirty="0">
                <a:solidFill>
                  <a:srgbClr val="000000"/>
                </a:solidFill>
                <a:effectLst/>
                <a:latin typeface="Consolas" panose="020B0609020204030204" pitchFamily="49" charset="0"/>
              </a:rPr>
              <a:t>    </a:t>
            </a:r>
            <a:r>
              <a:rPr lang="en-US" sz="2800" b="0" dirty="0">
                <a:solidFill>
                  <a:srgbClr val="795E26"/>
                </a:solidFill>
                <a:effectLst/>
                <a:latin typeface="Consolas" panose="020B0609020204030204" pitchFamily="49" charset="0"/>
              </a:rPr>
              <a:t>print</a:t>
            </a:r>
            <a:r>
              <a:rPr lang="en-US" sz="2800" b="0" dirty="0">
                <a:solidFill>
                  <a:srgbClr val="000000"/>
                </a:solidFill>
                <a:effectLst/>
                <a:latin typeface="Consolas" panose="020B0609020204030204" pitchFamily="49" charset="0"/>
              </a:rPr>
              <a:t>(</a:t>
            </a:r>
            <a:r>
              <a:rPr lang="en-US" sz="2800" b="0" dirty="0">
                <a:solidFill>
                  <a:srgbClr val="A31515"/>
                </a:solidFill>
                <a:effectLst/>
                <a:latin typeface="Consolas" panose="020B0609020204030204" pitchFamily="49" charset="0"/>
              </a:rPr>
              <a:t>'Today is Sunday'</a:t>
            </a:r>
            <a:r>
              <a:rPr lang="en-US" sz="2800" b="0" dirty="0">
                <a:solidFill>
                  <a:srgbClr val="000000"/>
                </a:solidFill>
                <a:effectLst/>
                <a:latin typeface="Consolas" panose="020B0609020204030204" pitchFamily="49" charset="0"/>
              </a:rPr>
              <a:t>)</a:t>
            </a:r>
          </a:p>
          <a:p>
            <a:r>
              <a:rPr lang="en-US" sz="2800" b="0" dirty="0">
                <a:solidFill>
                  <a:srgbClr val="AF00DB"/>
                </a:solidFill>
                <a:effectLst/>
                <a:latin typeface="Consolas" panose="020B0609020204030204" pitchFamily="49" charset="0"/>
              </a:rPr>
              <a:t>else</a:t>
            </a:r>
            <a:r>
              <a:rPr lang="en-US" sz="2800" b="0" dirty="0">
                <a:solidFill>
                  <a:srgbClr val="000000"/>
                </a:solidFill>
                <a:effectLst/>
                <a:latin typeface="Consolas" panose="020B0609020204030204" pitchFamily="49" charset="0"/>
              </a:rPr>
              <a:t>:</a:t>
            </a:r>
          </a:p>
          <a:p>
            <a:r>
              <a:rPr lang="en-US" sz="2800" b="0" dirty="0">
                <a:solidFill>
                  <a:srgbClr val="000000"/>
                </a:solidFill>
                <a:effectLst/>
                <a:latin typeface="Consolas" panose="020B0609020204030204" pitchFamily="49" charset="0"/>
              </a:rPr>
              <a:t>    </a:t>
            </a:r>
            <a:r>
              <a:rPr lang="en-US" sz="2800" b="0" dirty="0">
                <a:solidFill>
                  <a:srgbClr val="795E26"/>
                </a:solidFill>
                <a:effectLst/>
                <a:latin typeface="Consolas" panose="020B0609020204030204" pitchFamily="49" charset="0"/>
              </a:rPr>
              <a:t>print</a:t>
            </a:r>
            <a:r>
              <a:rPr lang="en-US" sz="2800" b="0" dirty="0">
                <a:solidFill>
                  <a:srgbClr val="000000"/>
                </a:solidFill>
                <a:effectLst/>
                <a:latin typeface="Consolas" panose="020B0609020204030204" pitchFamily="49" charset="0"/>
              </a:rPr>
              <a:t>(</a:t>
            </a:r>
            <a:r>
              <a:rPr lang="en-US" sz="2800" b="0" dirty="0">
                <a:solidFill>
                  <a:srgbClr val="A31515"/>
                </a:solidFill>
                <a:effectLst/>
                <a:latin typeface="Consolas" panose="020B0609020204030204" pitchFamily="49" charset="0"/>
              </a:rPr>
              <a:t>'It is not Sunday'</a:t>
            </a:r>
            <a:r>
              <a:rPr lang="en-US" sz="2800" b="0" dirty="0">
                <a:solidFill>
                  <a:srgbClr val="000000"/>
                </a:solidFill>
                <a:effectLst/>
                <a:latin typeface="Consolas" panose="020B0609020204030204" pitchFamily="49" charset="0"/>
              </a:rPr>
              <a:t>)</a:t>
            </a:r>
          </a:p>
        </p:txBody>
      </p:sp>
      <p:sp>
        <p:nvSpPr>
          <p:cNvPr id="6" name="Rectangle 5">
            <a:extLst>
              <a:ext uri="{FF2B5EF4-FFF2-40B4-BE49-F238E27FC236}">
                <a16:creationId xmlns:a16="http://schemas.microsoft.com/office/drawing/2014/main" id="{4D6D1E74-6935-2374-CCDF-43C9E86F5D22}"/>
              </a:ext>
            </a:extLst>
          </p:cNvPr>
          <p:cNvSpPr/>
          <p:nvPr/>
        </p:nvSpPr>
        <p:spPr>
          <a:xfrm>
            <a:off x="9035844" y="1027906"/>
            <a:ext cx="1386349" cy="5997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Start</a:t>
            </a:r>
          </a:p>
        </p:txBody>
      </p:sp>
      <p:sp>
        <p:nvSpPr>
          <p:cNvPr id="8" name="Rectangle 7">
            <a:extLst>
              <a:ext uri="{FF2B5EF4-FFF2-40B4-BE49-F238E27FC236}">
                <a16:creationId xmlns:a16="http://schemas.microsoft.com/office/drawing/2014/main" id="{032B589A-072C-1C33-A5E8-FC7C8AAA71F8}"/>
              </a:ext>
            </a:extLst>
          </p:cNvPr>
          <p:cNvSpPr/>
          <p:nvPr/>
        </p:nvSpPr>
        <p:spPr>
          <a:xfrm>
            <a:off x="8630263" y="1985607"/>
            <a:ext cx="2197509" cy="5997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dirty="0">
                <a:solidFill>
                  <a:schemeClr val="tx1"/>
                </a:solidFill>
                <a:effectLst/>
                <a:cs typeface="Arial" panose="020B0604020202020204" pitchFamily="34" charset="0"/>
              </a:rPr>
              <a:t>What day is it?</a:t>
            </a:r>
          </a:p>
        </p:txBody>
      </p:sp>
      <p:sp>
        <p:nvSpPr>
          <p:cNvPr id="9" name="Rectangle: Rounded Corners 8">
            <a:extLst>
              <a:ext uri="{FF2B5EF4-FFF2-40B4-BE49-F238E27FC236}">
                <a16:creationId xmlns:a16="http://schemas.microsoft.com/office/drawing/2014/main" id="{F5BECD52-890D-302A-5B30-0E3CFE25663F}"/>
              </a:ext>
            </a:extLst>
          </p:cNvPr>
          <p:cNvSpPr/>
          <p:nvPr/>
        </p:nvSpPr>
        <p:spPr>
          <a:xfrm>
            <a:off x="8464342" y="2913444"/>
            <a:ext cx="2529349" cy="513736"/>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cs typeface="Arial" panose="020B0604020202020204" pitchFamily="34" charset="0"/>
              </a:rPr>
              <a:t>Is today Sunday?</a:t>
            </a:r>
          </a:p>
        </p:txBody>
      </p:sp>
      <p:sp>
        <p:nvSpPr>
          <p:cNvPr id="10" name="Rectangle 9">
            <a:extLst>
              <a:ext uri="{FF2B5EF4-FFF2-40B4-BE49-F238E27FC236}">
                <a16:creationId xmlns:a16="http://schemas.microsoft.com/office/drawing/2014/main" id="{B1BA1F69-7194-BBE8-E4F1-0DC388E389D9}"/>
              </a:ext>
            </a:extLst>
          </p:cNvPr>
          <p:cNvSpPr/>
          <p:nvPr/>
        </p:nvSpPr>
        <p:spPr>
          <a:xfrm>
            <a:off x="7145896" y="4001294"/>
            <a:ext cx="2920181" cy="5997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cs typeface="Arial" panose="020B0604020202020204" pitchFamily="34" charset="0"/>
              </a:rPr>
              <a:t>Print that it is Sunday</a:t>
            </a:r>
          </a:p>
        </p:txBody>
      </p:sp>
      <p:sp>
        <p:nvSpPr>
          <p:cNvPr id="11" name="Rectangle 10">
            <a:extLst>
              <a:ext uri="{FF2B5EF4-FFF2-40B4-BE49-F238E27FC236}">
                <a16:creationId xmlns:a16="http://schemas.microsoft.com/office/drawing/2014/main" id="{049A7D73-65E7-012C-8092-E701E8AAC96D}"/>
              </a:ext>
            </a:extLst>
          </p:cNvPr>
          <p:cNvSpPr/>
          <p:nvPr/>
        </p:nvSpPr>
        <p:spPr>
          <a:xfrm>
            <a:off x="9240477" y="4845220"/>
            <a:ext cx="2920181" cy="5997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cs typeface="Arial" panose="020B0604020202020204" pitchFamily="34" charset="0"/>
              </a:rPr>
              <a:t>Print it is not Sunday</a:t>
            </a:r>
          </a:p>
        </p:txBody>
      </p:sp>
      <p:cxnSp>
        <p:nvCxnSpPr>
          <p:cNvPr id="13" name="Straight Arrow Connector 12">
            <a:extLst>
              <a:ext uri="{FF2B5EF4-FFF2-40B4-BE49-F238E27FC236}">
                <a16:creationId xmlns:a16="http://schemas.microsoft.com/office/drawing/2014/main" id="{F5400ADE-B942-C427-CC1D-B993F6523273}"/>
              </a:ext>
            </a:extLst>
          </p:cNvPr>
          <p:cNvCxnSpPr>
            <a:stCxn id="6" idx="2"/>
            <a:endCxn id="8" idx="0"/>
          </p:cNvCxnSpPr>
          <p:nvPr/>
        </p:nvCxnSpPr>
        <p:spPr>
          <a:xfrm flipH="1">
            <a:off x="9729018" y="1627674"/>
            <a:ext cx="1" cy="3579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959E5ABF-C9D1-4A12-5A0F-F016CE305EAC}"/>
              </a:ext>
            </a:extLst>
          </p:cNvPr>
          <p:cNvCxnSpPr>
            <a:stCxn id="8" idx="2"/>
            <a:endCxn id="9" idx="0"/>
          </p:cNvCxnSpPr>
          <p:nvPr/>
        </p:nvCxnSpPr>
        <p:spPr>
          <a:xfrm flipH="1">
            <a:off x="9729017" y="2585375"/>
            <a:ext cx="1" cy="3280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EF5EFC3D-4D4E-94DC-0AE4-3A62FC594AEE}"/>
              </a:ext>
            </a:extLst>
          </p:cNvPr>
          <p:cNvCxnSpPr>
            <a:stCxn id="9" idx="1"/>
            <a:endCxn id="10" idx="0"/>
          </p:cNvCxnSpPr>
          <p:nvPr/>
        </p:nvCxnSpPr>
        <p:spPr>
          <a:xfrm>
            <a:off x="8464342" y="3170312"/>
            <a:ext cx="141645" cy="8309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B383415B-EE5A-1CCA-5B6C-8B8E97049C3A}"/>
              </a:ext>
            </a:extLst>
          </p:cNvPr>
          <p:cNvCxnSpPr>
            <a:stCxn id="9" idx="3"/>
            <a:endCxn id="11" idx="0"/>
          </p:cNvCxnSpPr>
          <p:nvPr/>
        </p:nvCxnSpPr>
        <p:spPr>
          <a:xfrm flipH="1">
            <a:off x="10700568" y="3170312"/>
            <a:ext cx="293123" cy="16749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7618A915-FD19-AD4B-D0CB-3759DB758A1D}"/>
              </a:ext>
            </a:extLst>
          </p:cNvPr>
          <p:cNvSpPr txBox="1"/>
          <p:nvPr/>
        </p:nvSpPr>
        <p:spPr>
          <a:xfrm>
            <a:off x="7806813" y="3427180"/>
            <a:ext cx="599972" cy="369332"/>
          </a:xfrm>
          <a:prstGeom prst="rect">
            <a:avLst/>
          </a:prstGeom>
          <a:noFill/>
        </p:spPr>
        <p:txBody>
          <a:bodyPr wrap="none" rtlCol="0">
            <a:spAutoFit/>
          </a:bodyPr>
          <a:lstStyle/>
          <a:p>
            <a:r>
              <a:rPr lang="en-US" dirty="0"/>
              <a:t>True</a:t>
            </a:r>
          </a:p>
        </p:txBody>
      </p:sp>
      <p:sp>
        <p:nvSpPr>
          <p:cNvPr id="25" name="TextBox 24">
            <a:extLst>
              <a:ext uri="{FF2B5EF4-FFF2-40B4-BE49-F238E27FC236}">
                <a16:creationId xmlns:a16="http://schemas.microsoft.com/office/drawing/2014/main" id="{CF6DEEAD-4364-DFE8-6DAA-9AB199098A52}"/>
              </a:ext>
            </a:extLst>
          </p:cNvPr>
          <p:cNvSpPr txBox="1"/>
          <p:nvPr/>
        </p:nvSpPr>
        <p:spPr>
          <a:xfrm>
            <a:off x="10891479" y="3931846"/>
            <a:ext cx="652936" cy="369332"/>
          </a:xfrm>
          <a:prstGeom prst="rect">
            <a:avLst/>
          </a:prstGeom>
          <a:noFill/>
        </p:spPr>
        <p:txBody>
          <a:bodyPr wrap="none" rtlCol="0">
            <a:spAutoFit/>
          </a:bodyPr>
          <a:lstStyle/>
          <a:p>
            <a:r>
              <a:rPr lang="en-US" dirty="0"/>
              <a:t>False</a:t>
            </a:r>
          </a:p>
        </p:txBody>
      </p:sp>
    </p:spTree>
    <p:extLst>
      <p:ext uri="{BB962C8B-B14F-4D97-AF65-F5344CB8AC3E}">
        <p14:creationId xmlns:p14="http://schemas.microsoft.com/office/powerpoint/2010/main" val="3258360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5E29E-0DB1-A83C-E2A0-20EFC2A0C58A}"/>
              </a:ext>
            </a:extLst>
          </p:cNvPr>
          <p:cNvSpPr>
            <a:spLocks noGrp="1"/>
          </p:cNvSpPr>
          <p:nvPr>
            <p:ph type="title"/>
          </p:nvPr>
        </p:nvSpPr>
        <p:spPr>
          <a:xfrm>
            <a:off x="838200" y="365125"/>
            <a:ext cx="10515600" cy="1325563"/>
          </a:xfrm>
        </p:spPr>
        <p:txBody>
          <a:bodyPr anchor="ctr">
            <a:normAutofit/>
          </a:bodyPr>
          <a:lstStyle/>
          <a:p>
            <a:r>
              <a:rPr lang="en-US" dirty="0"/>
              <a:t>Learning Goals Slide</a:t>
            </a:r>
          </a:p>
        </p:txBody>
      </p:sp>
      <p:pic>
        <p:nvPicPr>
          <p:cNvPr id="6" name="Picture 5" descr="A picture containing a sticky note that says &quot;To do&quot;">
            <a:extLst>
              <a:ext uri="{FF2B5EF4-FFF2-40B4-BE49-F238E27FC236}">
                <a16:creationId xmlns:a16="http://schemas.microsoft.com/office/drawing/2014/main" id="{D08F58A1-8D54-6135-4224-DCD32024E8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278412"/>
            <a:ext cx="5181600" cy="3445764"/>
          </a:xfrm>
          <a:prstGeom prst="rect">
            <a:avLst/>
          </a:prstGeom>
          <a:noFill/>
        </p:spPr>
      </p:pic>
      <p:sp>
        <p:nvSpPr>
          <p:cNvPr id="4" name="Content Placeholder 3">
            <a:extLst>
              <a:ext uri="{FF2B5EF4-FFF2-40B4-BE49-F238E27FC236}">
                <a16:creationId xmlns:a16="http://schemas.microsoft.com/office/drawing/2014/main" id="{BE201F96-018B-B2EC-3ED3-CB77F76AED86}"/>
              </a:ext>
            </a:extLst>
          </p:cNvPr>
          <p:cNvSpPr>
            <a:spLocks noGrp="1"/>
          </p:cNvSpPr>
          <p:nvPr>
            <p:ph sz="half" idx="2"/>
          </p:nvPr>
        </p:nvSpPr>
        <p:spPr>
          <a:xfrm>
            <a:off x="6172200" y="1825625"/>
            <a:ext cx="5181600" cy="4351338"/>
          </a:xfrm>
        </p:spPr>
        <p:txBody>
          <a:bodyPr>
            <a:normAutofit/>
          </a:bodyPr>
          <a:lstStyle/>
          <a:p>
            <a:pPr marL="0" indent="0">
              <a:buNone/>
            </a:pPr>
            <a:r>
              <a:rPr lang="en-US" dirty="0"/>
              <a:t>Control flow diagrams</a:t>
            </a:r>
          </a:p>
          <a:p>
            <a:pPr>
              <a:buFont typeface="Calibri" panose="020F0502020204030204" pitchFamily="34" charset="0"/>
              <a:buChar char="-"/>
            </a:pPr>
            <a:r>
              <a:rPr lang="en-US" dirty="0"/>
              <a:t>What are they, how to make and use them</a:t>
            </a:r>
          </a:p>
          <a:p>
            <a:pPr>
              <a:buFont typeface="Calibri" panose="020F0502020204030204" pitchFamily="34" charset="0"/>
              <a:buChar char="-"/>
            </a:pPr>
            <a:r>
              <a:rPr lang="en-US" dirty="0"/>
              <a:t>How to go from if/</a:t>
            </a:r>
            <a:r>
              <a:rPr lang="en-US" dirty="0" err="1"/>
              <a:t>elif</a:t>
            </a:r>
            <a:r>
              <a:rPr lang="en-US" dirty="0"/>
              <a:t>/else to them and back</a:t>
            </a:r>
          </a:p>
          <a:p>
            <a:pPr marL="0" indent="0">
              <a:buNone/>
            </a:pPr>
            <a:r>
              <a:rPr lang="en-US" dirty="0"/>
              <a:t>If/</a:t>
            </a:r>
            <a:r>
              <a:rPr lang="en-US" dirty="0" err="1"/>
              <a:t>elif</a:t>
            </a:r>
            <a:r>
              <a:rPr lang="en-US" dirty="0"/>
              <a:t>/else statements</a:t>
            </a:r>
          </a:p>
          <a:p>
            <a:pPr marL="0" indent="0">
              <a:buNone/>
            </a:pPr>
            <a:r>
              <a:rPr lang="en-US" dirty="0"/>
              <a:t>- What are they, why are they useful, and how to write them</a:t>
            </a:r>
          </a:p>
          <a:p>
            <a:pPr marL="0" indent="0">
              <a:buNone/>
            </a:pPr>
            <a:endParaRPr lang="en-US" dirty="0"/>
          </a:p>
        </p:txBody>
      </p:sp>
    </p:spTree>
    <p:extLst>
      <p:ext uri="{BB962C8B-B14F-4D97-AF65-F5344CB8AC3E}">
        <p14:creationId xmlns:p14="http://schemas.microsoft.com/office/powerpoint/2010/main" val="2372682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If/Else Activity 1</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4756355" cy="4351338"/>
          </a:xfrm>
        </p:spPr>
        <p:txBody>
          <a:bodyPr>
            <a:normAutofit/>
          </a:bodyPr>
          <a:lstStyle/>
          <a:p>
            <a:pPr marL="0" indent="0">
              <a:buNone/>
            </a:pPr>
            <a:r>
              <a:rPr lang="en-US" sz="3200" dirty="0"/>
              <a:t>Write an if/else statement for the following control flow diagram</a:t>
            </a:r>
          </a:p>
        </p:txBody>
      </p:sp>
      <p:sp>
        <p:nvSpPr>
          <p:cNvPr id="5" name="Rectangle 4">
            <a:extLst>
              <a:ext uri="{FF2B5EF4-FFF2-40B4-BE49-F238E27FC236}">
                <a16:creationId xmlns:a16="http://schemas.microsoft.com/office/drawing/2014/main" id="{080E290D-02BB-C863-68EA-F2F55E92C282}"/>
              </a:ext>
            </a:extLst>
          </p:cNvPr>
          <p:cNvSpPr/>
          <p:nvPr/>
        </p:nvSpPr>
        <p:spPr>
          <a:xfrm>
            <a:off x="8228986" y="762435"/>
            <a:ext cx="1386349" cy="5997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Start</a:t>
            </a:r>
          </a:p>
        </p:txBody>
      </p:sp>
      <p:sp>
        <p:nvSpPr>
          <p:cNvPr id="7" name="Rectangle 6">
            <a:extLst>
              <a:ext uri="{FF2B5EF4-FFF2-40B4-BE49-F238E27FC236}">
                <a16:creationId xmlns:a16="http://schemas.microsoft.com/office/drawing/2014/main" id="{8F61EA3D-3868-7962-4C87-FE812B9C23A3}"/>
              </a:ext>
            </a:extLst>
          </p:cNvPr>
          <p:cNvSpPr/>
          <p:nvPr/>
        </p:nvSpPr>
        <p:spPr>
          <a:xfrm>
            <a:off x="6999956" y="1720136"/>
            <a:ext cx="3844408" cy="5997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dirty="0">
                <a:solidFill>
                  <a:schemeClr val="tx1"/>
                </a:solidFill>
                <a:effectLst/>
                <a:cs typeface="Arial" panose="020B0604020202020204" pitchFamily="34" charset="0"/>
              </a:rPr>
              <a:t>What is your favorite color?</a:t>
            </a:r>
          </a:p>
        </p:txBody>
      </p:sp>
      <p:sp>
        <p:nvSpPr>
          <p:cNvPr id="12" name="Rectangle: Rounded Corners 11">
            <a:extLst>
              <a:ext uri="{FF2B5EF4-FFF2-40B4-BE49-F238E27FC236}">
                <a16:creationId xmlns:a16="http://schemas.microsoft.com/office/drawing/2014/main" id="{9C6683B6-6F71-1AC1-2C2F-DCECA2B8E7C3}"/>
              </a:ext>
            </a:extLst>
          </p:cNvPr>
          <p:cNvSpPr/>
          <p:nvPr/>
        </p:nvSpPr>
        <p:spPr>
          <a:xfrm>
            <a:off x="7657484" y="2647973"/>
            <a:ext cx="2529349" cy="513736"/>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cs typeface="Arial" panose="020B0604020202020204" pitchFamily="34" charset="0"/>
              </a:rPr>
              <a:t>Is it Orange</a:t>
            </a:r>
          </a:p>
        </p:txBody>
      </p:sp>
      <p:sp>
        <p:nvSpPr>
          <p:cNvPr id="14" name="Rectangle 13">
            <a:extLst>
              <a:ext uri="{FF2B5EF4-FFF2-40B4-BE49-F238E27FC236}">
                <a16:creationId xmlns:a16="http://schemas.microsoft.com/office/drawing/2014/main" id="{79E5A40E-F822-60FE-1762-73C30374223E}"/>
              </a:ext>
            </a:extLst>
          </p:cNvPr>
          <p:cNvSpPr/>
          <p:nvPr/>
        </p:nvSpPr>
        <p:spPr>
          <a:xfrm>
            <a:off x="6096001" y="3735823"/>
            <a:ext cx="3406256" cy="5997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cs typeface="Arial" panose="020B0604020202020204" pitchFamily="34" charset="0"/>
              </a:rPr>
              <a:t>Print: Whoa! That’s Mine</a:t>
            </a:r>
          </a:p>
        </p:txBody>
      </p:sp>
      <p:sp>
        <p:nvSpPr>
          <p:cNvPr id="16" name="Rectangle 15">
            <a:extLst>
              <a:ext uri="{FF2B5EF4-FFF2-40B4-BE49-F238E27FC236}">
                <a16:creationId xmlns:a16="http://schemas.microsoft.com/office/drawing/2014/main" id="{6317B9AB-150B-C298-8EF2-293A311D65B3}"/>
              </a:ext>
            </a:extLst>
          </p:cNvPr>
          <p:cNvSpPr/>
          <p:nvPr/>
        </p:nvSpPr>
        <p:spPr>
          <a:xfrm>
            <a:off x="8433619" y="4579749"/>
            <a:ext cx="2920181" cy="5997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cs typeface="Arial" panose="020B0604020202020204" pitchFamily="34" charset="0"/>
              </a:rPr>
              <a:t>Print: Huh, Cool</a:t>
            </a:r>
          </a:p>
        </p:txBody>
      </p:sp>
      <p:cxnSp>
        <p:nvCxnSpPr>
          <p:cNvPr id="18" name="Straight Arrow Connector 17">
            <a:extLst>
              <a:ext uri="{FF2B5EF4-FFF2-40B4-BE49-F238E27FC236}">
                <a16:creationId xmlns:a16="http://schemas.microsoft.com/office/drawing/2014/main" id="{80FE2895-BB39-037D-B74F-6B9A26E0F37B}"/>
              </a:ext>
            </a:extLst>
          </p:cNvPr>
          <p:cNvCxnSpPr>
            <a:cxnSpLocks/>
            <a:stCxn id="5" idx="2"/>
            <a:endCxn id="7" idx="0"/>
          </p:cNvCxnSpPr>
          <p:nvPr/>
        </p:nvCxnSpPr>
        <p:spPr>
          <a:xfrm flipH="1">
            <a:off x="8922160" y="1362203"/>
            <a:ext cx="1" cy="3579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4BE445A9-3CFA-0806-1C26-4E63379C0757}"/>
              </a:ext>
            </a:extLst>
          </p:cNvPr>
          <p:cNvCxnSpPr>
            <a:cxnSpLocks/>
            <a:stCxn id="7" idx="2"/>
            <a:endCxn id="12" idx="0"/>
          </p:cNvCxnSpPr>
          <p:nvPr/>
        </p:nvCxnSpPr>
        <p:spPr>
          <a:xfrm flipH="1">
            <a:off x="8922159" y="2319904"/>
            <a:ext cx="1" cy="3280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41C990D0-7E69-322D-B24C-BAD1CD9C4B51}"/>
              </a:ext>
            </a:extLst>
          </p:cNvPr>
          <p:cNvCxnSpPr>
            <a:cxnSpLocks/>
            <a:stCxn id="12" idx="1"/>
            <a:endCxn id="14" idx="0"/>
          </p:cNvCxnSpPr>
          <p:nvPr/>
        </p:nvCxnSpPr>
        <p:spPr>
          <a:xfrm>
            <a:off x="7657484" y="2904841"/>
            <a:ext cx="141645" cy="8309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CE60CECB-EDA3-DB79-CDFD-727639E6C10B}"/>
              </a:ext>
            </a:extLst>
          </p:cNvPr>
          <p:cNvCxnSpPr>
            <a:stCxn id="12" idx="3"/>
            <a:endCxn id="16" idx="0"/>
          </p:cNvCxnSpPr>
          <p:nvPr/>
        </p:nvCxnSpPr>
        <p:spPr>
          <a:xfrm flipH="1">
            <a:off x="9893710" y="2904841"/>
            <a:ext cx="293123" cy="16749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FE836CBB-B87A-E12A-0EE3-AEFA26921667}"/>
              </a:ext>
            </a:extLst>
          </p:cNvPr>
          <p:cNvSpPr txBox="1"/>
          <p:nvPr/>
        </p:nvSpPr>
        <p:spPr>
          <a:xfrm>
            <a:off x="6999955" y="3161709"/>
            <a:ext cx="599972" cy="369332"/>
          </a:xfrm>
          <a:prstGeom prst="rect">
            <a:avLst/>
          </a:prstGeom>
          <a:noFill/>
        </p:spPr>
        <p:txBody>
          <a:bodyPr wrap="none" rtlCol="0">
            <a:spAutoFit/>
          </a:bodyPr>
          <a:lstStyle/>
          <a:p>
            <a:r>
              <a:rPr lang="en-US" dirty="0"/>
              <a:t>True</a:t>
            </a:r>
          </a:p>
        </p:txBody>
      </p:sp>
      <p:sp>
        <p:nvSpPr>
          <p:cNvPr id="26" name="TextBox 25">
            <a:extLst>
              <a:ext uri="{FF2B5EF4-FFF2-40B4-BE49-F238E27FC236}">
                <a16:creationId xmlns:a16="http://schemas.microsoft.com/office/drawing/2014/main" id="{6F18CEEB-F629-7912-07C5-CC405D019EF0}"/>
              </a:ext>
            </a:extLst>
          </p:cNvPr>
          <p:cNvSpPr txBox="1"/>
          <p:nvPr/>
        </p:nvSpPr>
        <p:spPr>
          <a:xfrm>
            <a:off x="10084621" y="3666375"/>
            <a:ext cx="652936" cy="369332"/>
          </a:xfrm>
          <a:prstGeom prst="rect">
            <a:avLst/>
          </a:prstGeom>
          <a:noFill/>
        </p:spPr>
        <p:txBody>
          <a:bodyPr wrap="none" rtlCol="0">
            <a:spAutoFit/>
          </a:bodyPr>
          <a:lstStyle/>
          <a:p>
            <a:r>
              <a:rPr lang="en-US" dirty="0"/>
              <a:t>False</a:t>
            </a:r>
          </a:p>
        </p:txBody>
      </p:sp>
    </p:spTree>
    <p:extLst>
      <p:ext uri="{BB962C8B-B14F-4D97-AF65-F5344CB8AC3E}">
        <p14:creationId xmlns:p14="http://schemas.microsoft.com/office/powerpoint/2010/main" val="1026588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If/Else Activity 1</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4756355" cy="4351338"/>
          </a:xfrm>
        </p:spPr>
        <p:txBody>
          <a:bodyPr>
            <a:normAutofit/>
          </a:bodyPr>
          <a:lstStyle/>
          <a:p>
            <a:pPr marL="0" indent="0">
              <a:buNone/>
            </a:pPr>
            <a:r>
              <a:rPr lang="en-US" sz="3200" dirty="0"/>
              <a:t>Write an if/else statement for the following control flow diagram</a:t>
            </a:r>
          </a:p>
        </p:txBody>
      </p:sp>
      <p:sp>
        <p:nvSpPr>
          <p:cNvPr id="5" name="Rectangle 4">
            <a:extLst>
              <a:ext uri="{FF2B5EF4-FFF2-40B4-BE49-F238E27FC236}">
                <a16:creationId xmlns:a16="http://schemas.microsoft.com/office/drawing/2014/main" id="{080E290D-02BB-C863-68EA-F2F55E92C282}"/>
              </a:ext>
            </a:extLst>
          </p:cNvPr>
          <p:cNvSpPr/>
          <p:nvPr/>
        </p:nvSpPr>
        <p:spPr>
          <a:xfrm>
            <a:off x="8228986" y="762435"/>
            <a:ext cx="1386349" cy="5997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Start</a:t>
            </a:r>
          </a:p>
        </p:txBody>
      </p:sp>
      <p:sp>
        <p:nvSpPr>
          <p:cNvPr id="7" name="Rectangle 6">
            <a:extLst>
              <a:ext uri="{FF2B5EF4-FFF2-40B4-BE49-F238E27FC236}">
                <a16:creationId xmlns:a16="http://schemas.microsoft.com/office/drawing/2014/main" id="{8F61EA3D-3868-7962-4C87-FE812B9C23A3}"/>
              </a:ext>
            </a:extLst>
          </p:cNvPr>
          <p:cNvSpPr/>
          <p:nvPr/>
        </p:nvSpPr>
        <p:spPr>
          <a:xfrm>
            <a:off x="6999956" y="1720136"/>
            <a:ext cx="3844408" cy="5997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dirty="0">
                <a:solidFill>
                  <a:schemeClr val="tx1"/>
                </a:solidFill>
                <a:effectLst/>
                <a:cs typeface="Arial" panose="020B0604020202020204" pitchFamily="34" charset="0"/>
              </a:rPr>
              <a:t>What is your favorite color?</a:t>
            </a:r>
          </a:p>
        </p:txBody>
      </p:sp>
      <p:sp>
        <p:nvSpPr>
          <p:cNvPr id="12" name="Rectangle: Rounded Corners 11">
            <a:extLst>
              <a:ext uri="{FF2B5EF4-FFF2-40B4-BE49-F238E27FC236}">
                <a16:creationId xmlns:a16="http://schemas.microsoft.com/office/drawing/2014/main" id="{9C6683B6-6F71-1AC1-2C2F-DCECA2B8E7C3}"/>
              </a:ext>
            </a:extLst>
          </p:cNvPr>
          <p:cNvSpPr/>
          <p:nvPr/>
        </p:nvSpPr>
        <p:spPr>
          <a:xfrm>
            <a:off x="7657484" y="2647973"/>
            <a:ext cx="2529349" cy="513736"/>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cs typeface="Arial" panose="020B0604020202020204" pitchFamily="34" charset="0"/>
              </a:rPr>
              <a:t>Is it Orange</a:t>
            </a:r>
          </a:p>
        </p:txBody>
      </p:sp>
      <p:sp>
        <p:nvSpPr>
          <p:cNvPr id="14" name="Rectangle 13">
            <a:extLst>
              <a:ext uri="{FF2B5EF4-FFF2-40B4-BE49-F238E27FC236}">
                <a16:creationId xmlns:a16="http://schemas.microsoft.com/office/drawing/2014/main" id="{79E5A40E-F822-60FE-1762-73C30374223E}"/>
              </a:ext>
            </a:extLst>
          </p:cNvPr>
          <p:cNvSpPr/>
          <p:nvPr/>
        </p:nvSpPr>
        <p:spPr>
          <a:xfrm>
            <a:off x="6096001" y="3735823"/>
            <a:ext cx="3406256" cy="5997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cs typeface="Arial" panose="020B0604020202020204" pitchFamily="34" charset="0"/>
              </a:rPr>
              <a:t>Print: Whoa! That’s Mine</a:t>
            </a:r>
          </a:p>
        </p:txBody>
      </p:sp>
      <p:sp>
        <p:nvSpPr>
          <p:cNvPr id="16" name="Rectangle 15">
            <a:extLst>
              <a:ext uri="{FF2B5EF4-FFF2-40B4-BE49-F238E27FC236}">
                <a16:creationId xmlns:a16="http://schemas.microsoft.com/office/drawing/2014/main" id="{6317B9AB-150B-C298-8EF2-293A311D65B3}"/>
              </a:ext>
            </a:extLst>
          </p:cNvPr>
          <p:cNvSpPr/>
          <p:nvPr/>
        </p:nvSpPr>
        <p:spPr>
          <a:xfrm>
            <a:off x="8433619" y="4579749"/>
            <a:ext cx="2920181" cy="5997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cs typeface="Arial" panose="020B0604020202020204" pitchFamily="34" charset="0"/>
              </a:rPr>
              <a:t>Print: Huh, Cool</a:t>
            </a:r>
          </a:p>
        </p:txBody>
      </p:sp>
      <p:cxnSp>
        <p:nvCxnSpPr>
          <p:cNvPr id="18" name="Straight Arrow Connector 17">
            <a:extLst>
              <a:ext uri="{FF2B5EF4-FFF2-40B4-BE49-F238E27FC236}">
                <a16:creationId xmlns:a16="http://schemas.microsoft.com/office/drawing/2014/main" id="{80FE2895-BB39-037D-B74F-6B9A26E0F37B}"/>
              </a:ext>
            </a:extLst>
          </p:cNvPr>
          <p:cNvCxnSpPr>
            <a:cxnSpLocks/>
            <a:stCxn id="5" idx="2"/>
            <a:endCxn id="7" idx="0"/>
          </p:cNvCxnSpPr>
          <p:nvPr/>
        </p:nvCxnSpPr>
        <p:spPr>
          <a:xfrm flipH="1">
            <a:off x="8922160" y="1362203"/>
            <a:ext cx="1" cy="3579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4BE445A9-3CFA-0806-1C26-4E63379C0757}"/>
              </a:ext>
            </a:extLst>
          </p:cNvPr>
          <p:cNvCxnSpPr>
            <a:cxnSpLocks/>
            <a:stCxn id="7" idx="2"/>
            <a:endCxn id="12" idx="0"/>
          </p:cNvCxnSpPr>
          <p:nvPr/>
        </p:nvCxnSpPr>
        <p:spPr>
          <a:xfrm flipH="1">
            <a:off x="8922159" y="2319904"/>
            <a:ext cx="1" cy="3280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41C990D0-7E69-322D-B24C-BAD1CD9C4B51}"/>
              </a:ext>
            </a:extLst>
          </p:cNvPr>
          <p:cNvCxnSpPr>
            <a:cxnSpLocks/>
            <a:stCxn id="12" idx="1"/>
            <a:endCxn id="14" idx="0"/>
          </p:cNvCxnSpPr>
          <p:nvPr/>
        </p:nvCxnSpPr>
        <p:spPr>
          <a:xfrm>
            <a:off x="7657484" y="2904841"/>
            <a:ext cx="141645" cy="8309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CE60CECB-EDA3-DB79-CDFD-727639E6C10B}"/>
              </a:ext>
            </a:extLst>
          </p:cNvPr>
          <p:cNvCxnSpPr>
            <a:stCxn id="12" idx="3"/>
            <a:endCxn id="16" idx="0"/>
          </p:cNvCxnSpPr>
          <p:nvPr/>
        </p:nvCxnSpPr>
        <p:spPr>
          <a:xfrm flipH="1">
            <a:off x="9893710" y="2904841"/>
            <a:ext cx="293123" cy="16749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FE836CBB-B87A-E12A-0EE3-AEFA26921667}"/>
              </a:ext>
            </a:extLst>
          </p:cNvPr>
          <p:cNvSpPr txBox="1"/>
          <p:nvPr/>
        </p:nvSpPr>
        <p:spPr>
          <a:xfrm>
            <a:off x="6999955" y="3161709"/>
            <a:ext cx="599972" cy="369332"/>
          </a:xfrm>
          <a:prstGeom prst="rect">
            <a:avLst/>
          </a:prstGeom>
          <a:noFill/>
        </p:spPr>
        <p:txBody>
          <a:bodyPr wrap="none" rtlCol="0">
            <a:spAutoFit/>
          </a:bodyPr>
          <a:lstStyle/>
          <a:p>
            <a:r>
              <a:rPr lang="en-US" dirty="0"/>
              <a:t>True</a:t>
            </a:r>
          </a:p>
        </p:txBody>
      </p:sp>
      <p:sp>
        <p:nvSpPr>
          <p:cNvPr id="26" name="TextBox 25">
            <a:extLst>
              <a:ext uri="{FF2B5EF4-FFF2-40B4-BE49-F238E27FC236}">
                <a16:creationId xmlns:a16="http://schemas.microsoft.com/office/drawing/2014/main" id="{6F18CEEB-F629-7912-07C5-CC405D019EF0}"/>
              </a:ext>
            </a:extLst>
          </p:cNvPr>
          <p:cNvSpPr txBox="1"/>
          <p:nvPr/>
        </p:nvSpPr>
        <p:spPr>
          <a:xfrm>
            <a:off x="10084621" y="3666375"/>
            <a:ext cx="652936" cy="369332"/>
          </a:xfrm>
          <a:prstGeom prst="rect">
            <a:avLst/>
          </a:prstGeom>
          <a:noFill/>
        </p:spPr>
        <p:txBody>
          <a:bodyPr wrap="none" rtlCol="0">
            <a:spAutoFit/>
          </a:bodyPr>
          <a:lstStyle/>
          <a:p>
            <a:r>
              <a:rPr lang="en-US" dirty="0"/>
              <a:t>False</a:t>
            </a:r>
          </a:p>
        </p:txBody>
      </p:sp>
      <p:sp>
        <p:nvSpPr>
          <p:cNvPr id="4" name="TextBox 3">
            <a:extLst>
              <a:ext uri="{FF2B5EF4-FFF2-40B4-BE49-F238E27FC236}">
                <a16:creationId xmlns:a16="http://schemas.microsoft.com/office/drawing/2014/main" id="{1E2E4E49-6AAB-A1DA-0DE2-396D9CEFA014}"/>
              </a:ext>
            </a:extLst>
          </p:cNvPr>
          <p:cNvSpPr txBox="1"/>
          <p:nvPr/>
        </p:nvSpPr>
        <p:spPr>
          <a:xfrm>
            <a:off x="605357" y="4372846"/>
            <a:ext cx="6538451" cy="2246769"/>
          </a:xfrm>
          <a:prstGeom prst="rect">
            <a:avLst/>
          </a:prstGeom>
          <a:solidFill>
            <a:srgbClr val="E6E6E6"/>
          </a:solidFill>
        </p:spPr>
        <p:txBody>
          <a:bodyPr wrap="square" rtlCol="0" anchor="ctr">
            <a:spAutoFit/>
          </a:bodyPr>
          <a:lstStyle/>
          <a:p>
            <a:r>
              <a:rPr lang="en-US" sz="2800" b="0" dirty="0">
                <a:solidFill>
                  <a:srgbClr val="001080"/>
                </a:solidFill>
                <a:effectLst/>
                <a:latin typeface="Consolas" panose="020B0609020204030204" pitchFamily="49" charset="0"/>
              </a:rPr>
              <a:t>color</a:t>
            </a:r>
            <a:r>
              <a:rPr lang="en-US" sz="2800" b="0" dirty="0">
                <a:solidFill>
                  <a:srgbClr val="000000"/>
                </a:solidFill>
                <a:effectLst/>
                <a:latin typeface="Consolas" panose="020B0609020204030204" pitchFamily="49" charset="0"/>
              </a:rPr>
              <a:t> = </a:t>
            </a:r>
            <a:r>
              <a:rPr lang="en-US" sz="2800" b="0" dirty="0">
                <a:solidFill>
                  <a:srgbClr val="795E26"/>
                </a:solidFill>
                <a:effectLst/>
                <a:latin typeface="Consolas" panose="020B0609020204030204" pitchFamily="49" charset="0"/>
              </a:rPr>
              <a:t>input</a:t>
            </a:r>
            <a:r>
              <a:rPr lang="en-US" sz="2800" b="0" dirty="0">
                <a:solidFill>
                  <a:srgbClr val="000000"/>
                </a:solidFill>
                <a:effectLst/>
                <a:latin typeface="Consolas" panose="020B0609020204030204" pitchFamily="49" charset="0"/>
              </a:rPr>
              <a:t>(</a:t>
            </a:r>
            <a:r>
              <a:rPr lang="en-US" sz="2800" b="0" dirty="0">
                <a:solidFill>
                  <a:srgbClr val="A31515"/>
                </a:solidFill>
                <a:effectLst/>
                <a:latin typeface="Consolas" panose="020B0609020204030204" pitchFamily="49" charset="0"/>
              </a:rPr>
              <a:t>"Enter a color: "</a:t>
            </a:r>
            <a:r>
              <a:rPr lang="en-US" sz="2800" b="0" dirty="0">
                <a:solidFill>
                  <a:srgbClr val="000000"/>
                </a:solidFill>
                <a:effectLst/>
                <a:latin typeface="Consolas" panose="020B0609020204030204" pitchFamily="49" charset="0"/>
              </a:rPr>
              <a:t>)</a:t>
            </a:r>
          </a:p>
          <a:p>
            <a:r>
              <a:rPr lang="en-US" sz="2800" b="0" dirty="0">
                <a:solidFill>
                  <a:srgbClr val="AF00DB"/>
                </a:solidFill>
                <a:effectLst/>
                <a:latin typeface="Consolas" panose="020B0609020204030204" pitchFamily="49" charset="0"/>
              </a:rPr>
              <a:t>if</a:t>
            </a:r>
            <a:r>
              <a:rPr lang="en-US" sz="2800" b="0" dirty="0">
                <a:solidFill>
                  <a:srgbClr val="000000"/>
                </a:solidFill>
                <a:effectLst/>
                <a:latin typeface="Consolas" panose="020B0609020204030204" pitchFamily="49" charset="0"/>
              </a:rPr>
              <a:t> </a:t>
            </a:r>
            <a:r>
              <a:rPr lang="en-US" sz="2800" b="0" dirty="0">
                <a:solidFill>
                  <a:srgbClr val="001080"/>
                </a:solidFill>
                <a:effectLst/>
                <a:latin typeface="Consolas" panose="020B0609020204030204" pitchFamily="49" charset="0"/>
              </a:rPr>
              <a:t>color</a:t>
            </a:r>
            <a:r>
              <a:rPr lang="en-US" sz="2800" b="0" dirty="0">
                <a:solidFill>
                  <a:srgbClr val="000000"/>
                </a:solidFill>
                <a:effectLst/>
                <a:latin typeface="Consolas" panose="020B0609020204030204" pitchFamily="49" charset="0"/>
              </a:rPr>
              <a:t> == </a:t>
            </a:r>
            <a:r>
              <a:rPr lang="en-US" sz="2800" b="0" dirty="0">
                <a:solidFill>
                  <a:srgbClr val="A31515"/>
                </a:solidFill>
                <a:effectLst/>
                <a:latin typeface="Consolas" panose="020B0609020204030204" pitchFamily="49" charset="0"/>
              </a:rPr>
              <a:t>'Orange'</a:t>
            </a:r>
            <a:r>
              <a:rPr lang="en-US" sz="2800" b="0" dirty="0">
                <a:solidFill>
                  <a:srgbClr val="000000"/>
                </a:solidFill>
                <a:effectLst/>
                <a:latin typeface="Consolas" panose="020B0609020204030204" pitchFamily="49" charset="0"/>
              </a:rPr>
              <a:t>:</a:t>
            </a:r>
          </a:p>
          <a:p>
            <a:r>
              <a:rPr lang="en-US" sz="2800" b="0" dirty="0">
                <a:solidFill>
                  <a:srgbClr val="000000"/>
                </a:solidFill>
                <a:effectLst/>
                <a:latin typeface="Consolas" panose="020B0609020204030204" pitchFamily="49" charset="0"/>
              </a:rPr>
              <a:t>    </a:t>
            </a:r>
            <a:r>
              <a:rPr lang="en-US" sz="2800" b="0" dirty="0">
                <a:solidFill>
                  <a:srgbClr val="795E26"/>
                </a:solidFill>
                <a:effectLst/>
                <a:latin typeface="Consolas" panose="020B0609020204030204" pitchFamily="49" charset="0"/>
              </a:rPr>
              <a:t>print</a:t>
            </a:r>
            <a:r>
              <a:rPr lang="en-US" sz="2800" b="0" dirty="0">
                <a:solidFill>
                  <a:srgbClr val="000000"/>
                </a:solidFill>
                <a:effectLst/>
                <a:latin typeface="Consolas" panose="020B0609020204030204" pitchFamily="49" charset="0"/>
              </a:rPr>
              <a:t>(</a:t>
            </a:r>
            <a:r>
              <a:rPr lang="en-US" sz="2800" b="0" dirty="0">
                <a:solidFill>
                  <a:srgbClr val="A31515"/>
                </a:solidFill>
                <a:effectLst/>
                <a:latin typeface="Consolas" panose="020B0609020204030204" pitchFamily="49" charset="0"/>
              </a:rPr>
              <a:t>'Whoa! That’s Mine'</a:t>
            </a:r>
            <a:r>
              <a:rPr lang="en-US" sz="2800" b="0" dirty="0">
                <a:solidFill>
                  <a:srgbClr val="000000"/>
                </a:solidFill>
                <a:effectLst/>
                <a:latin typeface="Consolas" panose="020B0609020204030204" pitchFamily="49" charset="0"/>
              </a:rPr>
              <a:t>)</a:t>
            </a:r>
          </a:p>
          <a:p>
            <a:r>
              <a:rPr lang="en-US" sz="2800" b="0" dirty="0">
                <a:solidFill>
                  <a:srgbClr val="AF00DB"/>
                </a:solidFill>
                <a:effectLst/>
                <a:latin typeface="Consolas" panose="020B0609020204030204" pitchFamily="49" charset="0"/>
              </a:rPr>
              <a:t>else</a:t>
            </a:r>
            <a:r>
              <a:rPr lang="en-US" sz="2800" b="0" dirty="0">
                <a:solidFill>
                  <a:srgbClr val="000000"/>
                </a:solidFill>
                <a:effectLst/>
                <a:latin typeface="Consolas" panose="020B0609020204030204" pitchFamily="49" charset="0"/>
              </a:rPr>
              <a:t>:</a:t>
            </a:r>
          </a:p>
          <a:p>
            <a:r>
              <a:rPr lang="en-US" sz="2800" b="0" dirty="0">
                <a:solidFill>
                  <a:srgbClr val="000000"/>
                </a:solidFill>
                <a:effectLst/>
                <a:latin typeface="Consolas" panose="020B0609020204030204" pitchFamily="49" charset="0"/>
              </a:rPr>
              <a:t>    </a:t>
            </a:r>
            <a:r>
              <a:rPr lang="en-US" sz="2800" b="0" dirty="0">
                <a:solidFill>
                  <a:srgbClr val="795E26"/>
                </a:solidFill>
                <a:effectLst/>
                <a:latin typeface="Consolas" panose="020B0609020204030204" pitchFamily="49" charset="0"/>
              </a:rPr>
              <a:t>print</a:t>
            </a:r>
            <a:r>
              <a:rPr lang="en-US" sz="2800" b="0" dirty="0">
                <a:solidFill>
                  <a:srgbClr val="000000"/>
                </a:solidFill>
                <a:effectLst/>
                <a:latin typeface="Consolas" panose="020B0609020204030204" pitchFamily="49" charset="0"/>
              </a:rPr>
              <a:t>(</a:t>
            </a:r>
            <a:r>
              <a:rPr lang="en-US" sz="2800" b="0" dirty="0">
                <a:solidFill>
                  <a:srgbClr val="A31515"/>
                </a:solidFill>
                <a:effectLst/>
                <a:latin typeface="Consolas" panose="020B0609020204030204" pitchFamily="49" charset="0"/>
              </a:rPr>
              <a:t>'Huh, Cool'</a:t>
            </a:r>
            <a:r>
              <a:rPr lang="en-US" sz="28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3679012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If/Else Activity 2</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7440561" cy="4351338"/>
          </a:xfrm>
        </p:spPr>
        <p:txBody>
          <a:bodyPr>
            <a:normAutofit/>
          </a:bodyPr>
          <a:lstStyle/>
          <a:p>
            <a:pPr marL="0" indent="0">
              <a:buNone/>
            </a:pPr>
            <a:r>
              <a:rPr lang="en-US" sz="3200" dirty="0"/>
              <a:t>Write a control flow diagram for this code</a:t>
            </a:r>
          </a:p>
          <a:p>
            <a:pPr marL="0" indent="0">
              <a:buNone/>
            </a:pPr>
            <a:endParaRPr lang="en-US" sz="3200" dirty="0"/>
          </a:p>
          <a:p>
            <a:pPr marL="0" indent="0">
              <a:buNone/>
            </a:pPr>
            <a:r>
              <a:rPr lang="en-US" sz="3200" dirty="0"/>
              <a:t>Then, describe what the code is doing in a sentence (or two)</a:t>
            </a:r>
          </a:p>
        </p:txBody>
      </p:sp>
      <p:sp>
        <p:nvSpPr>
          <p:cNvPr id="4" name="TextBox 3">
            <a:extLst>
              <a:ext uri="{FF2B5EF4-FFF2-40B4-BE49-F238E27FC236}">
                <a16:creationId xmlns:a16="http://schemas.microsoft.com/office/drawing/2014/main" id="{8286DE6A-8397-2FBF-418A-61DCB3D1FA5A}"/>
              </a:ext>
            </a:extLst>
          </p:cNvPr>
          <p:cNvSpPr txBox="1"/>
          <p:nvPr/>
        </p:nvSpPr>
        <p:spPr>
          <a:xfrm>
            <a:off x="3355259" y="4136826"/>
            <a:ext cx="8620432" cy="2246769"/>
          </a:xfrm>
          <a:prstGeom prst="rect">
            <a:avLst/>
          </a:prstGeom>
          <a:solidFill>
            <a:srgbClr val="E6E6E6"/>
          </a:solidFill>
        </p:spPr>
        <p:txBody>
          <a:bodyPr wrap="square" rtlCol="0" anchor="ctr">
            <a:spAutoFit/>
          </a:bodyPr>
          <a:lstStyle/>
          <a:p>
            <a:r>
              <a:rPr lang="en-US" sz="2800" b="0" dirty="0" err="1">
                <a:solidFill>
                  <a:srgbClr val="001080"/>
                </a:solidFill>
                <a:effectLst/>
                <a:latin typeface="Consolas" panose="020B0609020204030204" pitchFamily="49" charset="0"/>
              </a:rPr>
              <a:t>my_num</a:t>
            </a:r>
            <a:r>
              <a:rPr lang="en-US" sz="2800" b="0" dirty="0">
                <a:solidFill>
                  <a:srgbClr val="000000"/>
                </a:solidFill>
                <a:effectLst/>
                <a:latin typeface="Consolas" panose="020B0609020204030204" pitchFamily="49" charset="0"/>
              </a:rPr>
              <a:t> = </a:t>
            </a:r>
            <a:r>
              <a:rPr lang="en-US" sz="2800" b="0" dirty="0">
                <a:solidFill>
                  <a:srgbClr val="267F99"/>
                </a:solidFill>
                <a:effectLst/>
                <a:latin typeface="Consolas" panose="020B0609020204030204" pitchFamily="49" charset="0"/>
              </a:rPr>
              <a:t>int</a:t>
            </a:r>
            <a:r>
              <a:rPr lang="en-US" sz="2800" b="0" dirty="0">
                <a:solidFill>
                  <a:srgbClr val="000000"/>
                </a:solidFill>
                <a:effectLst/>
                <a:latin typeface="Consolas" panose="020B0609020204030204" pitchFamily="49" charset="0"/>
              </a:rPr>
              <a:t>(</a:t>
            </a:r>
            <a:r>
              <a:rPr lang="en-US" sz="2800" b="0" dirty="0">
                <a:solidFill>
                  <a:srgbClr val="795E26"/>
                </a:solidFill>
                <a:effectLst/>
                <a:latin typeface="Consolas" panose="020B0609020204030204" pitchFamily="49" charset="0"/>
              </a:rPr>
              <a:t>input</a:t>
            </a:r>
            <a:r>
              <a:rPr lang="en-US" sz="2800" b="0" dirty="0">
                <a:solidFill>
                  <a:srgbClr val="000000"/>
                </a:solidFill>
                <a:effectLst/>
                <a:latin typeface="Consolas" panose="020B0609020204030204" pitchFamily="49" charset="0"/>
              </a:rPr>
              <a:t>(</a:t>
            </a:r>
            <a:r>
              <a:rPr lang="en-US" sz="2800" b="0" dirty="0">
                <a:solidFill>
                  <a:srgbClr val="A31515"/>
                </a:solidFill>
                <a:effectLst/>
                <a:latin typeface="Consolas" panose="020B0609020204030204" pitchFamily="49" charset="0"/>
              </a:rPr>
              <a:t>"Enter a number: "</a:t>
            </a:r>
            <a:r>
              <a:rPr lang="en-US" sz="2800" b="0" dirty="0">
                <a:solidFill>
                  <a:srgbClr val="000000"/>
                </a:solidFill>
                <a:effectLst/>
                <a:latin typeface="Consolas" panose="020B0609020204030204" pitchFamily="49" charset="0"/>
              </a:rPr>
              <a:t>))</a:t>
            </a:r>
          </a:p>
          <a:p>
            <a:r>
              <a:rPr lang="en-US" sz="2800" b="0" dirty="0">
                <a:solidFill>
                  <a:srgbClr val="AF00DB"/>
                </a:solidFill>
                <a:effectLst/>
                <a:latin typeface="Consolas" panose="020B0609020204030204" pitchFamily="49" charset="0"/>
              </a:rPr>
              <a:t>if</a:t>
            </a:r>
            <a:r>
              <a:rPr lang="en-US" sz="2800" b="0" dirty="0">
                <a:solidFill>
                  <a:srgbClr val="000000"/>
                </a:solidFill>
                <a:effectLst/>
                <a:latin typeface="Consolas" panose="020B0609020204030204" pitchFamily="49" charset="0"/>
              </a:rPr>
              <a:t> </a:t>
            </a:r>
            <a:r>
              <a:rPr lang="en-US" sz="2800" b="0" dirty="0" err="1">
                <a:solidFill>
                  <a:srgbClr val="001080"/>
                </a:solidFill>
                <a:effectLst/>
                <a:latin typeface="Consolas" panose="020B0609020204030204" pitchFamily="49" charset="0"/>
              </a:rPr>
              <a:t>my_num</a:t>
            </a:r>
            <a:r>
              <a:rPr lang="en-US" sz="2800" b="0" dirty="0">
                <a:solidFill>
                  <a:srgbClr val="000000"/>
                </a:solidFill>
                <a:effectLst/>
                <a:latin typeface="Consolas" panose="020B0609020204030204" pitchFamily="49" charset="0"/>
              </a:rPr>
              <a:t> &gt;= </a:t>
            </a:r>
            <a:r>
              <a:rPr lang="en-US" sz="2800" b="0" dirty="0">
                <a:solidFill>
                  <a:srgbClr val="098658"/>
                </a:solidFill>
                <a:effectLst/>
                <a:latin typeface="Consolas" panose="020B0609020204030204" pitchFamily="49" charset="0"/>
              </a:rPr>
              <a:t>0</a:t>
            </a:r>
            <a:r>
              <a:rPr lang="en-US" sz="2800" b="0" dirty="0">
                <a:solidFill>
                  <a:srgbClr val="000000"/>
                </a:solidFill>
                <a:effectLst/>
                <a:latin typeface="Consolas" panose="020B0609020204030204" pitchFamily="49" charset="0"/>
              </a:rPr>
              <a:t>:</a:t>
            </a:r>
          </a:p>
          <a:p>
            <a:r>
              <a:rPr lang="en-US" sz="2800" b="0" dirty="0">
                <a:solidFill>
                  <a:srgbClr val="000000"/>
                </a:solidFill>
                <a:effectLst/>
                <a:latin typeface="Consolas" panose="020B0609020204030204" pitchFamily="49" charset="0"/>
              </a:rPr>
              <a:t>    </a:t>
            </a:r>
            <a:r>
              <a:rPr lang="en-US" sz="2800" b="0" dirty="0">
                <a:solidFill>
                  <a:srgbClr val="795E26"/>
                </a:solidFill>
                <a:effectLst/>
                <a:latin typeface="Consolas" panose="020B0609020204030204" pitchFamily="49" charset="0"/>
              </a:rPr>
              <a:t>print</a:t>
            </a:r>
            <a:r>
              <a:rPr lang="en-US" sz="2800" b="0" dirty="0">
                <a:solidFill>
                  <a:srgbClr val="000000"/>
                </a:solidFill>
                <a:effectLst/>
                <a:latin typeface="Consolas" panose="020B0609020204030204" pitchFamily="49" charset="0"/>
              </a:rPr>
              <a:t>(</a:t>
            </a:r>
            <a:r>
              <a:rPr lang="en-US" sz="2800" b="0" dirty="0">
                <a:solidFill>
                  <a:srgbClr val="A31515"/>
                </a:solidFill>
                <a:effectLst/>
                <a:latin typeface="Consolas" panose="020B0609020204030204" pitchFamily="49" charset="0"/>
              </a:rPr>
              <a:t>'Your number is positive'</a:t>
            </a:r>
            <a:r>
              <a:rPr lang="en-US" sz="2800" b="0" dirty="0">
                <a:solidFill>
                  <a:srgbClr val="000000"/>
                </a:solidFill>
                <a:effectLst/>
                <a:latin typeface="Consolas" panose="020B0609020204030204" pitchFamily="49" charset="0"/>
              </a:rPr>
              <a:t>)</a:t>
            </a:r>
          </a:p>
          <a:p>
            <a:r>
              <a:rPr lang="en-US" sz="2800" b="0" dirty="0">
                <a:solidFill>
                  <a:srgbClr val="AF00DB"/>
                </a:solidFill>
                <a:effectLst/>
                <a:latin typeface="Consolas" panose="020B0609020204030204" pitchFamily="49" charset="0"/>
              </a:rPr>
              <a:t>else</a:t>
            </a:r>
            <a:r>
              <a:rPr lang="en-US" sz="2800" b="0" dirty="0">
                <a:solidFill>
                  <a:srgbClr val="000000"/>
                </a:solidFill>
                <a:effectLst/>
                <a:latin typeface="Consolas" panose="020B0609020204030204" pitchFamily="49" charset="0"/>
              </a:rPr>
              <a:t>:</a:t>
            </a:r>
          </a:p>
          <a:p>
            <a:r>
              <a:rPr lang="en-US" sz="2800" b="0" dirty="0">
                <a:solidFill>
                  <a:srgbClr val="000000"/>
                </a:solidFill>
                <a:effectLst/>
                <a:latin typeface="Consolas" panose="020B0609020204030204" pitchFamily="49" charset="0"/>
              </a:rPr>
              <a:t>    </a:t>
            </a:r>
            <a:r>
              <a:rPr lang="en-US" sz="2800" b="0" dirty="0">
                <a:solidFill>
                  <a:srgbClr val="795E26"/>
                </a:solidFill>
                <a:effectLst/>
                <a:latin typeface="Consolas" panose="020B0609020204030204" pitchFamily="49" charset="0"/>
              </a:rPr>
              <a:t>print</a:t>
            </a:r>
            <a:r>
              <a:rPr lang="en-US" sz="2800" b="0" dirty="0">
                <a:solidFill>
                  <a:srgbClr val="000000"/>
                </a:solidFill>
                <a:effectLst/>
                <a:latin typeface="Consolas" panose="020B0609020204030204" pitchFamily="49" charset="0"/>
              </a:rPr>
              <a:t>(</a:t>
            </a:r>
            <a:r>
              <a:rPr lang="en-US" sz="2800" b="0" dirty="0">
                <a:solidFill>
                  <a:srgbClr val="A31515"/>
                </a:solidFill>
                <a:effectLst/>
                <a:latin typeface="Consolas" panose="020B0609020204030204" pitchFamily="49" charset="0"/>
              </a:rPr>
              <a:t>'Your number is negative'</a:t>
            </a:r>
            <a:r>
              <a:rPr lang="en-US" sz="28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1425459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If/Else Activity 2</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5346285" cy="4351338"/>
          </a:xfrm>
        </p:spPr>
        <p:txBody>
          <a:bodyPr>
            <a:normAutofit/>
          </a:bodyPr>
          <a:lstStyle/>
          <a:p>
            <a:pPr marL="0" indent="0">
              <a:buNone/>
            </a:pPr>
            <a:r>
              <a:rPr lang="en-US" sz="3200" dirty="0"/>
              <a:t>Write a control flow diagram for this code</a:t>
            </a:r>
          </a:p>
          <a:p>
            <a:pPr marL="0" indent="0">
              <a:buNone/>
            </a:pPr>
            <a:endParaRPr lang="en-US" sz="3200" dirty="0"/>
          </a:p>
          <a:p>
            <a:pPr marL="0" indent="0">
              <a:buNone/>
            </a:pPr>
            <a:r>
              <a:rPr lang="en-US" sz="3200" dirty="0"/>
              <a:t>Then, describe what the code is doing in a sentence (or two): </a:t>
            </a:r>
            <a:r>
              <a:rPr lang="en-US" sz="3200" dirty="0">
                <a:solidFill>
                  <a:srgbClr val="FF0000"/>
                </a:solidFill>
              </a:rPr>
              <a:t>It tells you if the number was positive or negative.</a:t>
            </a:r>
          </a:p>
        </p:txBody>
      </p:sp>
      <p:sp>
        <p:nvSpPr>
          <p:cNvPr id="5" name="Rectangle 4">
            <a:extLst>
              <a:ext uri="{FF2B5EF4-FFF2-40B4-BE49-F238E27FC236}">
                <a16:creationId xmlns:a16="http://schemas.microsoft.com/office/drawing/2014/main" id="{25D666F1-B2B8-5FBA-A123-17BE71C3908C}"/>
              </a:ext>
            </a:extLst>
          </p:cNvPr>
          <p:cNvSpPr/>
          <p:nvPr/>
        </p:nvSpPr>
        <p:spPr>
          <a:xfrm>
            <a:off x="8228986" y="762435"/>
            <a:ext cx="1386349" cy="5997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Start</a:t>
            </a:r>
          </a:p>
        </p:txBody>
      </p:sp>
      <p:sp>
        <p:nvSpPr>
          <p:cNvPr id="6" name="Rectangle 5">
            <a:extLst>
              <a:ext uri="{FF2B5EF4-FFF2-40B4-BE49-F238E27FC236}">
                <a16:creationId xmlns:a16="http://schemas.microsoft.com/office/drawing/2014/main" id="{230DDCFB-D31D-1256-D5FC-0876C8ED480D}"/>
              </a:ext>
            </a:extLst>
          </p:cNvPr>
          <p:cNvSpPr/>
          <p:nvPr/>
        </p:nvSpPr>
        <p:spPr>
          <a:xfrm>
            <a:off x="6999956" y="1720136"/>
            <a:ext cx="3844408" cy="5997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dirty="0">
                <a:solidFill>
                  <a:schemeClr val="tx1"/>
                </a:solidFill>
                <a:effectLst/>
                <a:cs typeface="Arial" panose="020B0604020202020204" pitchFamily="34" charset="0"/>
              </a:rPr>
              <a:t>Enter a Number</a:t>
            </a:r>
          </a:p>
        </p:txBody>
      </p:sp>
      <p:sp>
        <p:nvSpPr>
          <p:cNvPr id="7" name="Rectangle: Rounded Corners 6">
            <a:extLst>
              <a:ext uri="{FF2B5EF4-FFF2-40B4-BE49-F238E27FC236}">
                <a16:creationId xmlns:a16="http://schemas.microsoft.com/office/drawing/2014/main" id="{BB504B56-4054-142D-8B06-F7E4C8967B46}"/>
              </a:ext>
            </a:extLst>
          </p:cNvPr>
          <p:cNvSpPr/>
          <p:nvPr/>
        </p:nvSpPr>
        <p:spPr>
          <a:xfrm>
            <a:off x="7384025" y="2647973"/>
            <a:ext cx="3076268" cy="513736"/>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cs typeface="Arial" panose="020B0604020202020204" pitchFamily="34" charset="0"/>
              </a:rPr>
              <a:t>Is it greater than 0?</a:t>
            </a:r>
          </a:p>
        </p:txBody>
      </p:sp>
      <p:sp>
        <p:nvSpPr>
          <p:cNvPr id="8" name="Rectangle 7">
            <a:extLst>
              <a:ext uri="{FF2B5EF4-FFF2-40B4-BE49-F238E27FC236}">
                <a16:creationId xmlns:a16="http://schemas.microsoft.com/office/drawing/2014/main" id="{F9192D64-931E-6CF5-B44C-84BAA41870F2}"/>
              </a:ext>
            </a:extLst>
          </p:cNvPr>
          <p:cNvSpPr/>
          <p:nvPr/>
        </p:nvSpPr>
        <p:spPr>
          <a:xfrm>
            <a:off x="6096001" y="3735823"/>
            <a:ext cx="3406256" cy="5997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cs typeface="Arial" panose="020B0604020202020204" pitchFamily="34" charset="0"/>
              </a:rPr>
              <a:t>Print: It’s Positive</a:t>
            </a:r>
          </a:p>
        </p:txBody>
      </p:sp>
      <p:sp>
        <p:nvSpPr>
          <p:cNvPr id="9" name="Rectangle 8">
            <a:extLst>
              <a:ext uri="{FF2B5EF4-FFF2-40B4-BE49-F238E27FC236}">
                <a16:creationId xmlns:a16="http://schemas.microsoft.com/office/drawing/2014/main" id="{AB25863D-8B53-BDD7-79C6-D68A76B0039C}"/>
              </a:ext>
            </a:extLst>
          </p:cNvPr>
          <p:cNvSpPr/>
          <p:nvPr/>
        </p:nvSpPr>
        <p:spPr>
          <a:xfrm>
            <a:off x="8433619" y="4579749"/>
            <a:ext cx="2920181" cy="5997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cs typeface="Arial" panose="020B0604020202020204" pitchFamily="34" charset="0"/>
              </a:rPr>
              <a:t>Print: It’s Negative</a:t>
            </a:r>
          </a:p>
        </p:txBody>
      </p:sp>
      <p:cxnSp>
        <p:nvCxnSpPr>
          <p:cNvPr id="10" name="Straight Arrow Connector 9">
            <a:extLst>
              <a:ext uri="{FF2B5EF4-FFF2-40B4-BE49-F238E27FC236}">
                <a16:creationId xmlns:a16="http://schemas.microsoft.com/office/drawing/2014/main" id="{10116AB2-5FDE-C13C-0EDE-C28DFDBEC25B}"/>
              </a:ext>
            </a:extLst>
          </p:cNvPr>
          <p:cNvCxnSpPr>
            <a:cxnSpLocks/>
            <a:stCxn id="5" idx="2"/>
            <a:endCxn id="6" idx="0"/>
          </p:cNvCxnSpPr>
          <p:nvPr/>
        </p:nvCxnSpPr>
        <p:spPr>
          <a:xfrm flipH="1">
            <a:off x="8922160" y="1362203"/>
            <a:ext cx="1" cy="3579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8DF8EF7B-1CD0-A3B1-F5C7-9C1A07224F12}"/>
              </a:ext>
            </a:extLst>
          </p:cNvPr>
          <p:cNvCxnSpPr>
            <a:cxnSpLocks/>
            <a:stCxn id="6" idx="2"/>
            <a:endCxn id="7" idx="0"/>
          </p:cNvCxnSpPr>
          <p:nvPr/>
        </p:nvCxnSpPr>
        <p:spPr>
          <a:xfrm flipH="1">
            <a:off x="8922159" y="2319904"/>
            <a:ext cx="1" cy="3280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C80DAE02-A238-0DFA-46FE-540EBD08B25A}"/>
              </a:ext>
            </a:extLst>
          </p:cNvPr>
          <p:cNvCxnSpPr>
            <a:cxnSpLocks/>
            <a:stCxn id="7" idx="1"/>
            <a:endCxn id="8" idx="0"/>
          </p:cNvCxnSpPr>
          <p:nvPr/>
        </p:nvCxnSpPr>
        <p:spPr>
          <a:xfrm>
            <a:off x="7384025" y="2904841"/>
            <a:ext cx="415104" cy="8309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0AA41B2-1DA1-4FFB-28FC-3F8200997766}"/>
              </a:ext>
            </a:extLst>
          </p:cNvPr>
          <p:cNvCxnSpPr>
            <a:cxnSpLocks/>
            <a:stCxn id="7" idx="3"/>
            <a:endCxn id="9" idx="0"/>
          </p:cNvCxnSpPr>
          <p:nvPr/>
        </p:nvCxnSpPr>
        <p:spPr>
          <a:xfrm flipH="1">
            <a:off x="9893710" y="2904841"/>
            <a:ext cx="566583" cy="16749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E49C1444-B8CE-635F-C203-C7EB0651EBFA}"/>
              </a:ext>
            </a:extLst>
          </p:cNvPr>
          <p:cNvSpPr txBox="1"/>
          <p:nvPr/>
        </p:nvSpPr>
        <p:spPr>
          <a:xfrm>
            <a:off x="6999955" y="3161709"/>
            <a:ext cx="599972" cy="369332"/>
          </a:xfrm>
          <a:prstGeom prst="rect">
            <a:avLst/>
          </a:prstGeom>
          <a:noFill/>
        </p:spPr>
        <p:txBody>
          <a:bodyPr wrap="none" rtlCol="0">
            <a:spAutoFit/>
          </a:bodyPr>
          <a:lstStyle/>
          <a:p>
            <a:r>
              <a:rPr lang="en-US" dirty="0"/>
              <a:t>True</a:t>
            </a:r>
          </a:p>
        </p:txBody>
      </p:sp>
      <p:sp>
        <p:nvSpPr>
          <p:cNvPr id="15" name="TextBox 14">
            <a:extLst>
              <a:ext uri="{FF2B5EF4-FFF2-40B4-BE49-F238E27FC236}">
                <a16:creationId xmlns:a16="http://schemas.microsoft.com/office/drawing/2014/main" id="{275B5498-0888-E8C1-5862-AF3F78C50BAB}"/>
              </a:ext>
            </a:extLst>
          </p:cNvPr>
          <p:cNvSpPr txBox="1"/>
          <p:nvPr/>
        </p:nvSpPr>
        <p:spPr>
          <a:xfrm>
            <a:off x="10084621" y="3666375"/>
            <a:ext cx="652936" cy="369332"/>
          </a:xfrm>
          <a:prstGeom prst="rect">
            <a:avLst/>
          </a:prstGeom>
          <a:noFill/>
        </p:spPr>
        <p:txBody>
          <a:bodyPr wrap="none" rtlCol="0">
            <a:spAutoFit/>
          </a:bodyPr>
          <a:lstStyle/>
          <a:p>
            <a:r>
              <a:rPr lang="en-US" dirty="0"/>
              <a:t>False</a:t>
            </a:r>
          </a:p>
        </p:txBody>
      </p:sp>
    </p:spTree>
    <p:extLst>
      <p:ext uri="{BB962C8B-B14F-4D97-AF65-F5344CB8AC3E}">
        <p14:creationId xmlns:p14="http://schemas.microsoft.com/office/powerpoint/2010/main" val="2002663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A22B4-B2F0-2AB6-464D-C52FE563E5D0}"/>
              </a:ext>
            </a:extLst>
          </p:cNvPr>
          <p:cNvSpPr>
            <a:spLocks noGrp="1"/>
          </p:cNvSpPr>
          <p:nvPr>
            <p:ph type="title"/>
          </p:nvPr>
        </p:nvSpPr>
        <p:spPr>
          <a:xfrm>
            <a:off x="7928493" y="1333501"/>
            <a:ext cx="3556000" cy="1819275"/>
          </a:xfrm>
        </p:spPr>
        <p:txBody>
          <a:bodyPr>
            <a:normAutofit/>
          </a:bodyPr>
          <a:lstStyle/>
          <a:p>
            <a:r>
              <a:rPr lang="en-US" dirty="0" err="1"/>
              <a:t>Elif</a:t>
            </a:r>
            <a:endParaRPr lang="en-US" dirty="0"/>
          </a:p>
        </p:txBody>
      </p:sp>
      <p:pic>
        <p:nvPicPr>
          <p:cNvPr id="7" name="Picture 6" descr="A sign on a brick wall">
            <a:extLst>
              <a:ext uri="{FF2B5EF4-FFF2-40B4-BE49-F238E27FC236}">
                <a16:creationId xmlns:a16="http://schemas.microsoft.com/office/drawing/2014/main" id="{81ECAEE5-C469-8E1A-50E9-D029A8A39F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287" y="1333501"/>
            <a:ext cx="6651268" cy="4434178"/>
          </a:xfrm>
          <a:prstGeom prst="rect">
            <a:avLst/>
          </a:prstGeom>
        </p:spPr>
      </p:pic>
    </p:spTree>
    <p:extLst>
      <p:ext uri="{BB962C8B-B14F-4D97-AF65-F5344CB8AC3E}">
        <p14:creationId xmlns:p14="http://schemas.microsoft.com/office/powerpoint/2010/main" val="1828595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err="1"/>
              <a:t>Elif</a:t>
            </a:r>
            <a:endParaRPr lang="en-US" dirty="0"/>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1" y="1825625"/>
            <a:ext cx="5061154" cy="4351338"/>
          </a:xfrm>
        </p:spPr>
        <p:txBody>
          <a:bodyPr>
            <a:normAutofit/>
          </a:bodyPr>
          <a:lstStyle/>
          <a:p>
            <a:pPr marL="0" indent="0">
              <a:buNone/>
            </a:pPr>
            <a:r>
              <a:rPr lang="en-US" sz="3200" dirty="0"/>
              <a:t>Sometimes, a situation requires multiple conditions</a:t>
            </a:r>
          </a:p>
          <a:p>
            <a:pPr marL="0" indent="0">
              <a:buNone/>
            </a:pPr>
            <a:endParaRPr lang="en-US" sz="3200" dirty="0"/>
          </a:p>
          <a:p>
            <a:pPr marL="0" indent="0">
              <a:buNone/>
            </a:pPr>
            <a:r>
              <a:rPr lang="en-US" sz="3200" dirty="0"/>
              <a:t>In this case, you can use an </a:t>
            </a:r>
            <a:r>
              <a:rPr lang="en-US" sz="3200" b="1" dirty="0" err="1"/>
              <a:t>elif</a:t>
            </a:r>
            <a:r>
              <a:rPr lang="en-US" sz="3200" b="1" dirty="0"/>
              <a:t> </a:t>
            </a:r>
            <a:r>
              <a:rPr lang="en-US" sz="3200" dirty="0"/>
              <a:t>statement</a:t>
            </a:r>
          </a:p>
          <a:p>
            <a:pPr marL="0" indent="0">
              <a:buNone/>
            </a:pPr>
            <a:endParaRPr lang="en-US" sz="3200" dirty="0"/>
          </a:p>
          <a:p>
            <a:pPr marL="0" indent="0">
              <a:buNone/>
            </a:pPr>
            <a:r>
              <a:rPr lang="en-US" sz="3200" dirty="0" err="1"/>
              <a:t>Elif</a:t>
            </a:r>
            <a:r>
              <a:rPr lang="en-US" sz="3200" dirty="0"/>
              <a:t> means “Else if”</a:t>
            </a:r>
          </a:p>
        </p:txBody>
      </p:sp>
      <p:sp>
        <p:nvSpPr>
          <p:cNvPr id="4" name="TextBox 3">
            <a:extLst>
              <a:ext uri="{FF2B5EF4-FFF2-40B4-BE49-F238E27FC236}">
                <a16:creationId xmlns:a16="http://schemas.microsoft.com/office/drawing/2014/main" id="{8286DE6A-8397-2FBF-418A-61DCB3D1FA5A}"/>
              </a:ext>
            </a:extLst>
          </p:cNvPr>
          <p:cNvSpPr txBox="1"/>
          <p:nvPr/>
        </p:nvSpPr>
        <p:spPr>
          <a:xfrm>
            <a:off x="5899355" y="755640"/>
            <a:ext cx="5978013" cy="2677656"/>
          </a:xfrm>
          <a:prstGeom prst="rect">
            <a:avLst/>
          </a:prstGeom>
          <a:solidFill>
            <a:srgbClr val="E6E6E6"/>
          </a:solidFill>
        </p:spPr>
        <p:txBody>
          <a:bodyPr wrap="square" rtlCol="0" anchor="ctr">
            <a:spAutoFit/>
          </a:bodyPr>
          <a:lstStyle/>
          <a:p>
            <a:r>
              <a:rPr lang="en-US" sz="2400" b="0" dirty="0">
                <a:solidFill>
                  <a:srgbClr val="001080"/>
                </a:solidFill>
                <a:effectLst/>
                <a:latin typeface="Consolas" panose="020B0609020204030204" pitchFamily="49" charset="0"/>
              </a:rPr>
              <a:t>num</a:t>
            </a:r>
            <a:r>
              <a:rPr lang="en-US" sz="2400" b="0" dirty="0">
                <a:solidFill>
                  <a:srgbClr val="000000"/>
                </a:solidFill>
                <a:effectLst/>
                <a:latin typeface="Consolas" panose="020B0609020204030204" pitchFamily="49" charset="0"/>
              </a:rPr>
              <a:t> = </a:t>
            </a:r>
            <a:r>
              <a:rPr lang="en-US" sz="2400" b="0" dirty="0">
                <a:solidFill>
                  <a:srgbClr val="267F99"/>
                </a:solidFill>
                <a:effectLst/>
                <a:latin typeface="Consolas" panose="020B0609020204030204" pitchFamily="49" charset="0"/>
              </a:rPr>
              <a:t>int</a:t>
            </a:r>
            <a:r>
              <a:rPr lang="en-US" sz="2400" b="0" dirty="0">
                <a:solidFill>
                  <a:srgbClr val="000000"/>
                </a:solidFill>
                <a:effectLst/>
                <a:latin typeface="Consolas" panose="020B0609020204030204" pitchFamily="49" charset="0"/>
              </a:rPr>
              <a:t>(</a:t>
            </a:r>
            <a:r>
              <a:rPr lang="en-US" sz="2400" b="0" dirty="0">
                <a:solidFill>
                  <a:srgbClr val="795E26"/>
                </a:solidFill>
                <a:effectLst/>
                <a:latin typeface="Consolas" panose="020B0609020204030204" pitchFamily="49" charset="0"/>
              </a:rPr>
              <a:t>input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"Enter number: "</a:t>
            </a:r>
            <a:r>
              <a:rPr lang="en-US" sz="2400" b="0" dirty="0">
                <a:solidFill>
                  <a:srgbClr val="000000"/>
                </a:solidFill>
                <a:effectLst/>
                <a:latin typeface="Consolas" panose="020B0609020204030204" pitchFamily="49" charset="0"/>
              </a:rPr>
              <a:t>))</a:t>
            </a:r>
          </a:p>
          <a:p>
            <a:r>
              <a:rPr lang="en-US" sz="2400" b="0" dirty="0">
                <a:solidFill>
                  <a:srgbClr val="AF00DB"/>
                </a:solidFill>
                <a:effectLst/>
                <a:latin typeface="Consolas" panose="020B0609020204030204" pitchFamily="49" charset="0"/>
              </a:rPr>
              <a:t>if</a:t>
            </a:r>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num</a:t>
            </a:r>
            <a:r>
              <a:rPr lang="en-US" sz="2400" b="0" dirty="0">
                <a:solidFill>
                  <a:srgbClr val="000000"/>
                </a:solidFill>
                <a:effectLst/>
                <a:latin typeface="Consolas" panose="020B0609020204030204" pitchFamily="49" charset="0"/>
              </a:rPr>
              <a:t> &lt; </a:t>
            </a:r>
            <a:r>
              <a:rPr lang="en-US" sz="2400" b="0" dirty="0">
                <a:solidFill>
                  <a:srgbClr val="098658"/>
                </a:solidFill>
                <a:effectLst/>
                <a:latin typeface="Consolas" panose="020B0609020204030204" pitchFamily="49" charset="0"/>
              </a:rPr>
              <a:t>27</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print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'less than 27'</a:t>
            </a:r>
            <a:r>
              <a:rPr lang="en-US" sz="2400" b="0" dirty="0">
                <a:solidFill>
                  <a:srgbClr val="000000"/>
                </a:solidFill>
                <a:effectLst/>
                <a:latin typeface="Consolas" panose="020B0609020204030204" pitchFamily="49" charset="0"/>
              </a:rPr>
              <a:t>)</a:t>
            </a:r>
          </a:p>
          <a:p>
            <a:r>
              <a:rPr lang="en-US" sz="2400" b="0" dirty="0" err="1">
                <a:solidFill>
                  <a:srgbClr val="AF00DB"/>
                </a:solidFill>
                <a:effectLst/>
                <a:latin typeface="Consolas" panose="020B0609020204030204" pitchFamily="49" charset="0"/>
              </a:rPr>
              <a:t>elif</a:t>
            </a:r>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num</a:t>
            </a:r>
            <a:r>
              <a:rPr lang="en-US" sz="2400" b="0" dirty="0">
                <a:solidFill>
                  <a:srgbClr val="000000"/>
                </a:solidFill>
                <a:effectLst/>
                <a:latin typeface="Consolas" panose="020B0609020204030204" pitchFamily="49" charset="0"/>
              </a:rPr>
              <a:t> &gt; </a:t>
            </a:r>
            <a:r>
              <a:rPr lang="en-US" sz="2400" b="0" dirty="0">
                <a:solidFill>
                  <a:srgbClr val="098658"/>
                </a:solidFill>
                <a:effectLst/>
                <a:latin typeface="Consolas" panose="020B0609020204030204" pitchFamily="49" charset="0"/>
              </a:rPr>
              <a:t>27</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print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'greater than 27'</a:t>
            </a:r>
            <a:r>
              <a:rPr lang="en-US" sz="2400" b="0" dirty="0">
                <a:solidFill>
                  <a:srgbClr val="000000"/>
                </a:solidFill>
                <a:effectLst/>
                <a:latin typeface="Consolas" panose="020B0609020204030204" pitchFamily="49" charset="0"/>
              </a:rPr>
              <a:t>)</a:t>
            </a:r>
          </a:p>
          <a:p>
            <a:r>
              <a:rPr lang="en-US" sz="2400" b="0" dirty="0">
                <a:solidFill>
                  <a:srgbClr val="AF00DB"/>
                </a:solidFill>
                <a:effectLst/>
                <a:latin typeface="Consolas" panose="020B0609020204030204" pitchFamily="49" charset="0"/>
              </a:rPr>
              <a:t>else</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print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'equals 27'</a:t>
            </a:r>
            <a:r>
              <a:rPr lang="en-US" sz="24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2367696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err="1"/>
              <a:t>Elif</a:t>
            </a:r>
            <a:endParaRPr lang="en-US" dirty="0"/>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1" y="1825625"/>
            <a:ext cx="5061154" cy="4667250"/>
          </a:xfrm>
        </p:spPr>
        <p:txBody>
          <a:bodyPr>
            <a:normAutofit/>
          </a:bodyPr>
          <a:lstStyle/>
          <a:p>
            <a:pPr marL="0" indent="0">
              <a:buNone/>
            </a:pPr>
            <a:r>
              <a:rPr lang="en-US" sz="3200" dirty="0"/>
              <a:t>An </a:t>
            </a:r>
            <a:r>
              <a:rPr lang="en-US" sz="3200" dirty="0" err="1"/>
              <a:t>elif</a:t>
            </a:r>
            <a:r>
              <a:rPr lang="en-US" sz="3200" dirty="0"/>
              <a:t> statement must follow either an if statement or another </a:t>
            </a:r>
            <a:r>
              <a:rPr lang="en-US" sz="3200" dirty="0" err="1"/>
              <a:t>elif</a:t>
            </a:r>
            <a:r>
              <a:rPr lang="en-US" sz="3200" dirty="0"/>
              <a:t> statement</a:t>
            </a:r>
          </a:p>
          <a:p>
            <a:pPr marL="0" indent="0">
              <a:buNone/>
            </a:pPr>
            <a:endParaRPr lang="en-US" sz="3200" dirty="0"/>
          </a:p>
          <a:p>
            <a:pPr marL="0" indent="0">
              <a:buNone/>
            </a:pPr>
            <a:r>
              <a:rPr lang="en-US" sz="3200" dirty="0"/>
              <a:t>Like an Else, it only runs if the prior condition is false</a:t>
            </a:r>
          </a:p>
          <a:p>
            <a:pPr marL="0" indent="0">
              <a:buNone/>
            </a:pPr>
            <a:r>
              <a:rPr lang="en-US" sz="3200" dirty="0"/>
              <a:t>Like an If, it only runs if its condition is true</a:t>
            </a:r>
          </a:p>
          <a:p>
            <a:pPr marL="0" indent="0">
              <a:buNone/>
            </a:pPr>
            <a:r>
              <a:rPr lang="en-US" sz="3200" dirty="0"/>
              <a:t>Needs BOTH</a:t>
            </a:r>
          </a:p>
        </p:txBody>
      </p:sp>
      <p:sp>
        <p:nvSpPr>
          <p:cNvPr id="4" name="TextBox 3">
            <a:extLst>
              <a:ext uri="{FF2B5EF4-FFF2-40B4-BE49-F238E27FC236}">
                <a16:creationId xmlns:a16="http://schemas.microsoft.com/office/drawing/2014/main" id="{8286DE6A-8397-2FBF-418A-61DCB3D1FA5A}"/>
              </a:ext>
            </a:extLst>
          </p:cNvPr>
          <p:cNvSpPr txBox="1"/>
          <p:nvPr/>
        </p:nvSpPr>
        <p:spPr>
          <a:xfrm>
            <a:off x="5899355" y="755640"/>
            <a:ext cx="5978013" cy="2677656"/>
          </a:xfrm>
          <a:prstGeom prst="rect">
            <a:avLst/>
          </a:prstGeom>
          <a:solidFill>
            <a:srgbClr val="E6E6E6"/>
          </a:solidFill>
        </p:spPr>
        <p:txBody>
          <a:bodyPr wrap="square" rtlCol="0" anchor="ctr">
            <a:spAutoFit/>
          </a:bodyPr>
          <a:lstStyle/>
          <a:p>
            <a:r>
              <a:rPr lang="en-US" sz="2400" b="0" dirty="0">
                <a:solidFill>
                  <a:srgbClr val="001080"/>
                </a:solidFill>
                <a:effectLst/>
                <a:latin typeface="Consolas" panose="020B0609020204030204" pitchFamily="49" charset="0"/>
              </a:rPr>
              <a:t>num</a:t>
            </a:r>
            <a:r>
              <a:rPr lang="en-US" sz="2400" b="0" dirty="0">
                <a:solidFill>
                  <a:srgbClr val="000000"/>
                </a:solidFill>
                <a:effectLst/>
                <a:latin typeface="Consolas" panose="020B0609020204030204" pitchFamily="49" charset="0"/>
              </a:rPr>
              <a:t> = </a:t>
            </a:r>
            <a:r>
              <a:rPr lang="en-US" sz="2400" b="0" dirty="0">
                <a:solidFill>
                  <a:srgbClr val="267F99"/>
                </a:solidFill>
                <a:effectLst/>
                <a:latin typeface="Consolas" panose="020B0609020204030204" pitchFamily="49" charset="0"/>
              </a:rPr>
              <a:t>int</a:t>
            </a:r>
            <a:r>
              <a:rPr lang="en-US" sz="2400" b="0" dirty="0">
                <a:solidFill>
                  <a:srgbClr val="000000"/>
                </a:solidFill>
                <a:effectLst/>
                <a:latin typeface="Consolas" panose="020B0609020204030204" pitchFamily="49" charset="0"/>
              </a:rPr>
              <a:t>(</a:t>
            </a:r>
            <a:r>
              <a:rPr lang="en-US" sz="2400" b="0" dirty="0">
                <a:solidFill>
                  <a:srgbClr val="795E26"/>
                </a:solidFill>
                <a:effectLst/>
                <a:latin typeface="Consolas" panose="020B0609020204030204" pitchFamily="49" charset="0"/>
              </a:rPr>
              <a:t>input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"Enter number: "</a:t>
            </a:r>
            <a:r>
              <a:rPr lang="en-US" sz="2400" b="0" dirty="0">
                <a:solidFill>
                  <a:srgbClr val="000000"/>
                </a:solidFill>
                <a:effectLst/>
                <a:latin typeface="Consolas" panose="020B0609020204030204" pitchFamily="49" charset="0"/>
              </a:rPr>
              <a:t>))</a:t>
            </a:r>
          </a:p>
          <a:p>
            <a:r>
              <a:rPr lang="en-US" sz="2400" b="0" dirty="0">
                <a:solidFill>
                  <a:srgbClr val="AF00DB"/>
                </a:solidFill>
                <a:effectLst/>
                <a:latin typeface="Consolas" panose="020B0609020204030204" pitchFamily="49" charset="0"/>
              </a:rPr>
              <a:t>if</a:t>
            </a:r>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num</a:t>
            </a:r>
            <a:r>
              <a:rPr lang="en-US" sz="2400" b="0" dirty="0">
                <a:solidFill>
                  <a:srgbClr val="000000"/>
                </a:solidFill>
                <a:effectLst/>
                <a:latin typeface="Consolas" panose="020B0609020204030204" pitchFamily="49" charset="0"/>
              </a:rPr>
              <a:t> &lt; </a:t>
            </a:r>
            <a:r>
              <a:rPr lang="en-US" sz="2400" b="0" dirty="0">
                <a:solidFill>
                  <a:srgbClr val="098658"/>
                </a:solidFill>
                <a:effectLst/>
                <a:latin typeface="Consolas" panose="020B0609020204030204" pitchFamily="49" charset="0"/>
              </a:rPr>
              <a:t>27</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print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'less than 27'</a:t>
            </a:r>
            <a:r>
              <a:rPr lang="en-US" sz="2400" b="0" dirty="0">
                <a:solidFill>
                  <a:srgbClr val="000000"/>
                </a:solidFill>
                <a:effectLst/>
                <a:latin typeface="Consolas" panose="020B0609020204030204" pitchFamily="49" charset="0"/>
              </a:rPr>
              <a:t>)</a:t>
            </a:r>
          </a:p>
          <a:p>
            <a:r>
              <a:rPr lang="en-US" sz="2400" b="0" dirty="0" err="1">
                <a:solidFill>
                  <a:srgbClr val="AF00DB"/>
                </a:solidFill>
                <a:effectLst/>
                <a:latin typeface="Consolas" panose="020B0609020204030204" pitchFamily="49" charset="0"/>
              </a:rPr>
              <a:t>elif</a:t>
            </a:r>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num</a:t>
            </a:r>
            <a:r>
              <a:rPr lang="en-US" sz="2400" b="0" dirty="0">
                <a:solidFill>
                  <a:srgbClr val="000000"/>
                </a:solidFill>
                <a:effectLst/>
                <a:latin typeface="Consolas" panose="020B0609020204030204" pitchFamily="49" charset="0"/>
              </a:rPr>
              <a:t> &gt; </a:t>
            </a:r>
            <a:r>
              <a:rPr lang="en-US" sz="2400" b="0" dirty="0">
                <a:solidFill>
                  <a:srgbClr val="098658"/>
                </a:solidFill>
                <a:effectLst/>
                <a:latin typeface="Consolas" panose="020B0609020204030204" pitchFamily="49" charset="0"/>
              </a:rPr>
              <a:t>27</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print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'greater than 27'</a:t>
            </a:r>
            <a:r>
              <a:rPr lang="en-US" sz="2400" b="0" dirty="0">
                <a:solidFill>
                  <a:srgbClr val="000000"/>
                </a:solidFill>
                <a:effectLst/>
                <a:latin typeface="Consolas" panose="020B0609020204030204" pitchFamily="49" charset="0"/>
              </a:rPr>
              <a:t>)</a:t>
            </a:r>
          </a:p>
          <a:p>
            <a:r>
              <a:rPr lang="en-US" sz="2400" b="0" dirty="0">
                <a:solidFill>
                  <a:srgbClr val="AF00DB"/>
                </a:solidFill>
                <a:effectLst/>
                <a:latin typeface="Consolas" panose="020B0609020204030204" pitchFamily="49" charset="0"/>
              </a:rPr>
              <a:t>else</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print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'equals 27'</a:t>
            </a:r>
            <a:r>
              <a:rPr lang="en-US" sz="24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2122450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err="1"/>
              <a:t>Elif</a:t>
            </a:r>
            <a:endParaRPr lang="en-US" dirty="0"/>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1" y="1825625"/>
            <a:ext cx="5444612" cy="4351338"/>
          </a:xfrm>
        </p:spPr>
        <p:txBody>
          <a:bodyPr>
            <a:normAutofit/>
          </a:bodyPr>
          <a:lstStyle/>
          <a:p>
            <a:pPr marL="0" indent="0">
              <a:buNone/>
            </a:pPr>
            <a:r>
              <a:rPr lang="en-US" sz="3200" dirty="0"/>
              <a:t>So, an </a:t>
            </a:r>
            <a:r>
              <a:rPr lang="en-US" sz="3200" dirty="0" err="1"/>
              <a:t>elif</a:t>
            </a:r>
            <a:r>
              <a:rPr lang="en-US" sz="3200" dirty="0"/>
              <a:t> statement has:</a:t>
            </a:r>
          </a:p>
          <a:p>
            <a:pPr marL="514350" indent="-514350">
              <a:buFont typeface="+mj-lt"/>
              <a:buAutoNum type="arabicPeriod"/>
            </a:pPr>
            <a:r>
              <a:rPr lang="en-US" sz="3200" dirty="0"/>
              <a:t>An if (or </a:t>
            </a:r>
            <a:r>
              <a:rPr lang="en-US" sz="3200" dirty="0" err="1"/>
              <a:t>elif</a:t>
            </a:r>
            <a:r>
              <a:rPr lang="en-US" sz="3200" dirty="0"/>
              <a:t>) block before it</a:t>
            </a:r>
          </a:p>
          <a:p>
            <a:pPr marL="514350" indent="-514350">
              <a:buFont typeface="+mj-lt"/>
              <a:buAutoNum type="arabicPeriod"/>
            </a:pPr>
            <a:r>
              <a:rPr lang="en-US" sz="3200" dirty="0"/>
              <a:t>The word ‘</a:t>
            </a:r>
            <a:r>
              <a:rPr lang="en-US" sz="3200" dirty="0" err="1"/>
              <a:t>elif</a:t>
            </a:r>
            <a:r>
              <a:rPr lang="en-US" sz="3200" dirty="0"/>
              <a:t>’</a:t>
            </a:r>
          </a:p>
          <a:p>
            <a:pPr marL="514350" indent="-514350">
              <a:buFont typeface="+mj-lt"/>
              <a:buAutoNum type="arabicPeriod"/>
            </a:pPr>
            <a:r>
              <a:rPr lang="en-US" sz="3200" dirty="0"/>
              <a:t>A condition</a:t>
            </a:r>
          </a:p>
          <a:p>
            <a:pPr marL="514350" indent="-514350">
              <a:buFont typeface="+mj-lt"/>
              <a:buAutoNum type="arabicPeriod"/>
            </a:pPr>
            <a:r>
              <a:rPr lang="en-US" sz="3200" dirty="0"/>
              <a:t>A colon</a:t>
            </a:r>
          </a:p>
          <a:p>
            <a:pPr marL="514350" indent="-514350">
              <a:buFont typeface="+mj-lt"/>
              <a:buAutoNum type="arabicPeriod"/>
            </a:pPr>
            <a:r>
              <a:rPr lang="en-US" sz="3200" dirty="0"/>
              <a:t>A code block</a:t>
            </a:r>
          </a:p>
        </p:txBody>
      </p:sp>
      <p:sp>
        <p:nvSpPr>
          <p:cNvPr id="4" name="TextBox 3">
            <a:extLst>
              <a:ext uri="{FF2B5EF4-FFF2-40B4-BE49-F238E27FC236}">
                <a16:creationId xmlns:a16="http://schemas.microsoft.com/office/drawing/2014/main" id="{8286DE6A-8397-2FBF-418A-61DCB3D1FA5A}"/>
              </a:ext>
            </a:extLst>
          </p:cNvPr>
          <p:cNvSpPr txBox="1"/>
          <p:nvPr/>
        </p:nvSpPr>
        <p:spPr>
          <a:xfrm>
            <a:off x="5899355" y="3282530"/>
            <a:ext cx="5978013" cy="2677656"/>
          </a:xfrm>
          <a:prstGeom prst="rect">
            <a:avLst/>
          </a:prstGeom>
          <a:solidFill>
            <a:srgbClr val="E6E6E6"/>
          </a:solidFill>
        </p:spPr>
        <p:txBody>
          <a:bodyPr wrap="square" rtlCol="0" anchor="ctr">
            <a:spAutoFit/>
          </a:bodyPr>
          <a:lstStyle/>
          <a:p>
            <a:r>
              <a:rPr lang="en-US" sz="2400" b="0" dirty="0">
                <a:solidFill>
                  <a:srgbClr val="001080"/>
                </a:solidFill>
                <a:effectLst/>
                <a:latin typeface="Consolas" panose="020B0609020204030204" pitchFamily="49" charset="0"/>
              </a:rPr>
              <a:t>num</a:t>
            </a:r>
            <a:r>
              <a:rPr lang="en-US" sz="2400" b="0" dirty="0">
                <a:solidFill>
                  <a:srgbClr val="000000"/>
                </a:solidFill>
                <a:effectLst/>
                <a:latin typeface="Consolas" panose="020B0609020204030204" pitchFamily="49" charset="0"/>
              </a:rPr>
              <a:t> = </a:t>
            </a:r>
            <a:r>
              <a:rPr lang="en-US" sz="2400" b="0" dirty="0">
                <a:solidFill>
                  <a:srgbClr val="267F99"/>
                </a:solidFill>
                <a:effectLst/>
                <a:latin typeface="Consolas" panose="020B0609020204030204" pitchFamily="49" charset="0"/>
              </a:rPr>
              <a:t>int</a:t>
            </a:r>
            <a:r>
              <a:rPr lang="en-US" sz="2400" b="0" dirty="0">
                <a:solidFill>
                  <a:srgbClr val="000000"/>
                </a:solidFill>
                <a:effectLst/>
                <a:latin typeface="Consolas" panose="020B0609020204030204" pitchFamily="49" charset="0"/>
              </a:rPr>
              <a:t>(</a:t>
            </a:r>
            <a:r>
              <a:rPr lang="en-US" sz="2400" b="0" dirty="0">
                <a:solidFill>
                  <a:srgbClr val="795E26"/>
                </a:solidFill>
                <a:effectLst/>
                <a:latin typeface="Consolas" panose="020B0609020204030204" pitchFamily="49" charset="0"/>
              </a:rPr>
              <a:t>input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"Enter number: "</a:t>
            </a:r>
            <a:r>
              <a:rPr lang="en-US" sz="2400" b="0" dirty="0">
                <a:solidFill>
                  <a:srgbClr val="000000"/>
                </a:solidFill>
                <a:effectLst/>
                <a:latin typeface="Consolas" panose="020B0609020204030204" pitchFamily="49" charset="0"/>
              </a:rPr>
              <a:t>))</a:t>
            </a:r>
          </a:p>
          <a:p>
            <a:r>
              <a:rPr lang="en-US" sz="2400" b="0" dirty="0">
                <a:solidFill>
                  <a:srgbClr val="AF00DB"/>
                </a:solidFill>
                <a:effectLst/>
                <a:latin typeface="Consolas" panose="020B0609020204030204" pitchFamily="49" charset="0"/>
              </a:rPr>
              <a:t>if</a:t>
            </a:r>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num</a:t>
            </a:r>
            <a:r>
              <a:rPr lang="en-US" sz="2400" b="0" dirty="0">
                <a:solidFill>
                  <a:srgbClr val="000000"/>
                </a:solidFill>
                <a:effectLst/>
                <a:latin typeface="Consolas" panose="020B0609020204030204" pitchFamily="49" charset="0"/>
              </a:rPr>
              <a:t> &lt; </a:t>
            </a:r>
            <a:r>
              <a:rPr lang="en-US" sz="2400" b="0" dirty="0">
                <a:solidFill>
                  <a:srgbClr val="098658"/>
                </a:solidFill>
                <a:effectLst/>
                <a:latin typeface="Consolas" panose="020B0609020204030204" pitchFamily="49" charset="0"/>
              </a:rPr>
              <a:t>27</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print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'less than 27'</a:t>
            </a:r>
            <a:r>
              <a:rPr lang="en-US" sz="2400" b="0" dirty="0">
                <a:solidFill>
                  <a:srgbClr val="000000"/>
                </a:solidFill>
                <a:effectLst/>
                <a:latin typeface="Consolas" panose="020B0609020204030204" pitchFamily="49" charset="0"/>
              </a:rPr>
              <a:t>)</a:t>
            </a:r>
          </a:p>
          <a:p>
            <a:r>
              <a:rPr lang="en-US" sz="2400" b="0" dirty="0" err="1">
                <a:solidFill>
                  <a:srgbClr val="AF00DB"/>
                </a:solidFill>
                <a:effectLst/>
                <a:latin typeface="Consolas" panose="020B0609020204030204" pitchFamily="49" charset="0"/>
              </a:rPr>
              <a:t>elif</a:t>
            </a:r>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num</a:t>
            </a:r>
            <a:r>
              <a:rPr lang="en-US" sz="2400" b="0" dirty="0">
                <a:solidFill>
                  <a:srgbClr val="000000"/>
                </a:solidFill>
                <a:effectLst/>
                <a:latin typeface="Consolas" panose="020B0609020204030204" pitchFamily="49" charset="0"/>
              </a:rPr>
              <a:t> &gt; </a:t>
            </a:r>
            <a:r>
              <a:rPr lang="en-US" sz="2400" b="0" dirty="0">
                <a:solidFill>
                  <a:srgbClr val="098658"/>
                </a:solidFill>
                <a:effectLst/>
                <a:latin typeface="Consolas" panose="020B0609020204030204" pitchFamily="49" charset="0"/>
              </a:rPr>
              <a:t>27</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print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'greater than 27'</a:t>
            </a:r>
            <a:r>
              <a:rPr lang="en-US" sz="2400" b="0" dirty="0">
                <a:solidFill>
                  <a:srgbClr val="000000"/>
                </a:solidFill>
                <a:effectLst/>
                <a:latin typeface="Consolas" panose="020B0609020204030204" pitchFamily="49" charset="0"/>
              </a:rPr>
              <a:t>)</a:t>
            </a:r>
          </a:p>
          <a:p>
            <a:r>
              <a:rPr lang="en-US" sz="2400" b="0" dirty="0">
                <a:solidFill>
                  <a:srgbClr val="AF00DB"/>
                </a:solidFill>
                <a:effectLst/>
                <a:latin typeface="Consolas" panose="020B0609020204030204" pitchFamily="49" charset="0"/>
              </a:rPr>
              <a:t>else</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print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'equals 27'</a:t>
            </a:r>
            <a:r>
              <a:rPr lang="en-US" sz="24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2433211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err="1"/>
              <a:t>Elif</a:t>
            </a:r>
            <a:endParaRPr lang="en-US" dirty="0"/>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1" y="1825625"/>
            <a:ext cx="10515598" cy="1124052"/>
          </a:xfrm>
        </p:spPr>
        <p:txBody>
          <a:bodyPr>
            <a:normAutofit/>
          </a:bodyPr>
          <a:lstStyle/>
          <a:p>
            <a:pPr marL="0" indent="0">
              <a:buNone/>
            </a:pPr>
            <a:r>
              <a:rPr lang="en-US" sz="3200" dirty="0"/>
              <a:t>You can have multiple </a:t>
            </a:r>
            <a:r>
              <a:rPr lang="en-US" sz="3200" dirty="0" err="1"/>
              <a:t>elif</a:t>
            </a:r>
            <a:r>
              <a:rPr lang="en-US" sz="3200" dirty="0"/>
              <a:t> statements coming from 1 if statement. </a:t>
            </a:r>
          </a:p>
        </p:txBody>
      </p:sp>
      <p:sp>
        <p:nvSpPr>
          <p:cNvPr id="4" name="TextBox 3">
            <a:extLst>
              <a:ext uri="{FF2B5EF4-FFF2-40B4-BE49-F238E27FC236}">
                <a16:creationId xmlns:a16="http://schemas.microsoft.com/office/drawing/2014/main" id="{8286DE6A-8397-2FBF-418A-61DCB3D1FA5A}"/>
              </a:ext>
            </a:extLst>
          </p:cNvPr>
          <p:cNvSpPr txBox="1"/>
          <p:nvPr/>
        </p:nvSpPr>
        <p:spPr>
          <a:xfrm>
            <a:off x="3419166" y="2634103"/>
            <a:ext cx="7612627" cy="3416320"/>
          </a:xfrm>
          <a:prstGeom prst="rect">
            <a:avLst/>
          </a:prstGeom>
          <a:solidFill>
            <a:srgbClr val="E6E6E6"/>
          </a:solidFill>
        </p:spPr>
        <p:txBody>
          <a:bodyPr wrap="square" rtlCol="0" anchor="ctr">
            <a:spAutoFit/>
          </a:bodyPr>
          <a:lstStyle/>
          <a:p>
            <a:r>
              <a:rPr lang="en-US" sz="2400" b="0" dirty="0">
                <a:solidFill>
                  <a:srgbClr val="001080"/>
                </a:solidFill>
                <a:effectLst/>
                <a:latin typeface="Consolas" panose="020B0609020204030204" pitchFamily="49" charset="0"/>
              </a:rPr>
              <a:t>day</a:t>
            </a:r>
            <a:r>
              <a:rPr lang="en-US" sz="2400" b="0" dirty="0">
                <a:solidFill>
                  <a:srgbClr val="000000"/>
                </a:solidFill>
                <a:effectLst/>
                <a:latin typeface="Consolas" panose="020B0609020204030204" pitchFamily="49" charset="0"/>
              </a:rPr>
              <a:t> = </a:t>
            </a:r>
            <a:r>
              <a:rPr lang="en-US" sz="2400" b="0" dirty="0">
                <a:solidFill>
                  <a:srgbClr val="795E26"/>
                </a:solidFill>
                <a:effectLst/>
                <a:latin typeface="Consolas" panose="020B0609020204030204" pitchFamily="49" charset="0"/>
              </a:rPr>
              <a:t>input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"Enter day: "</a:t>
            </a:r>
            <a:r>
              <a:rPr lang="en-US" sz="2400" b="0" dirty="0">
                <a:solidFill>
                  <a:srgbClr val="000000"/>
                </a:solidFill>
                <a:effectLst/>
                <a:latin typeface="Consolas" panose="020B0609020204030204" pitchFamily="49" charset="0"/>
              </a:rPr>
              <a:t>)</a:t>
            </a:r>
          </a:p>
          <a:p>
            <a:r>
              <a:rPr lang="en-US" sz="2400" b="0" dirty="0">
                <a:solidFill>
                  <a:srgbClr val="AF00DB"/>
                </a:solidFill>
                <a:effectLst/>
                <a:latin typeface="Consolas" panose="020B0609020204030204" pitchFamily="49" charset="0"/>
              </a:rPr>
              <a:t>if</a:t>
            </a:r>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day</a:t>
            </a:r>
            <a:r>
              <a:rPr lang="en-US" sz="2400" b="0" dirty="0">
                <a:solidFill>
                  <a:srgbClr val="000000"/>
                </a:solidFill>
                <a:effectLst/>
                <a:latin typeface="Consolas" panose="020B0609020204030204" pitchFamily="49" charset="0"/>
              </a:rPr>
              <a:t> == </a:t>
            </a:r>
            <a:r>
              <a:rPr lang="en-US" sz="2400" b="0" dirty="0">
                <a:solidFill>
                  <a:srgbClr val="A31515"/>
                </a:solidFill>
                <a:effectLst/>
                <a:latin typeface="Consolas" panose="020B0609020204030204" pitchFamily="49" charset="0"/>
              </a:rPr>
              <a:t>'Sunday'</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or</a:t>
            </a:r>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day</a:t>
            </a:r>
            <a:r>
              <a:rPr lang="en-US" sz="2400" b="0" dirty="0">
                <a:solidFill>
                  <a:srgbClr val="000000"/>
                </a:solidFill>
                <a:effectLst/>
                <a:latin typeface="Consolas" panose="020B0609020204030204" pitchFamily="49" charset="0"/>
              </a:rPr>
              <a:t> == </a:t>
            </a:r>
            <a:r>
              <a:rPr lang="en-US" sz="2400" b="0" dirty="0">
                <a:solidFill>
                  <a:srgbClr val="A31515"/>
                </a:solidFill>
                <a:effectLst/>
                <a:latin typeface="Consolas" panose="020B0609020204030204" pitchFamily="49" charset="0"/>
              </a:rPr>
              <a:t>'Saturday'</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print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'Today is a weekend'</a:t>
            </a:r>
            <a:r>
              <a:rPr lang="en-US" sz="2400" b="0" dirty="0">
                <a:solidFill>
                  <a:srgbClr val="000000"/>
                </a:solidFill>
                <a:effectLst/>
                <a:latin typeface="Consolas" panose="020B0609020204030204" pitchFamily="49" charset="0"/>
              </a:rPr>
              <a:t>)</a:t>
            </a:r>
          </a:p>
          <a:p>
            <a:r>
              <a:rPr lang="en-US" sz="2400" b="0" dirty="0" err="1">
                <a:solidFill>
                  <a:srgbClr val="AF00DB"/>
                </a:solidFill>
                <a:effectLst/>
                <a:latin typeface="Consolas" panose="020B0609020204030204" pitchFamily="49" charset="0"/>
              </a:rPr>
              <a:t>elif</a:t>
            </a:r>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day</a:t>
            </a:r>
            <a:r>
              <a:rPr lang="en-US" sz="2400" b="0" dirty="0">
                <a:solidFill>
                  <a:srgbClr val="000000"/>
                </a:solidFill>
                <a:effectLst/>
                <a:latin typeface="Consolas" panose="020B0609020204030204" pitchFamily="49" charset="0"/>
              </a:rPr>
              <a:t> == </a:t>
            </a:r>
            <a:r>
              <a:rPr lang="en-US" sz="2400" b="0" dirty="0">
                <a:solidFill>
                  <a:srgbClr val="A31515"/>
                </a:solidFill>
                <a:effectLst/>
                <a:latin typeface="Consolas" panose="020B0609020204030204" pitchFamily="49" charset="0"/>
              </a:rPr>
              <a:t>'Monday'</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or</a:t>
            </a:r>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day</a:t>
            </a:r>
            <a:r>
              <a:rPr lang="en-US" sz="2400" b="0" dirty="0">
                <a:solidFill>
                  <a:srgbClr val="000000"/>
                </a:solidFill>
                <a:effectLst/>
                <a:latin typeface="Consolas" panose="020B0609020204030204" pitchFamily="49" charset="0"/>
              </a:rPr>
              <a:t> == </a:t>
            </a:r>
            <a:r>
              <a:rPr lang="en-US" sz="2400" b="0" dirty="0">
                <a:solidFill>
                  <a:srgbClr val="A31515"/>
                </a:solidFill>
                <a:effectLst/>
                <a:latin typeface="Consolas" panose="020B0609020204030204" pitchFamily="49" charset="0"/>
              </a:rPr>
              <a:t>'Wednesday'</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print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'Today is the Mod/Wed </a:t>
            </a:r>
            <a:r>
              <a:rPr lang="en-US" sz="2400" b="0" dirty="0" err="1">
                <a:solidFill>
                  <a:srgbClr val="A31515"/>
                </a:solidFill>
                <a:effectLst/>
                <a:latin typeface="Consolas" panose="020B0609020204030204" pitchFamily="49" charset="0"/>
              </a:rPr>
              <a:t>class'</a:t>
            </a:r>
            <a:r>
              <a:rPr lang="en-US" sz="2400" b="0" dirty="0">
                <a:solidFill>
                  <a:srgbClr val="000000"/>
                </a:solidFill>
                <a:effectLst/>
                <a:latin typeface="Consolas" panose="020B0609020204030204" pitchFamily="49" charset="0"/>
              </a:rPr>
              <a:t>)</a:t>
            </a:r>
          </a:p>
          <a:p>
            <a:r>
              <a:rPr lang="en-US" sz="2400" b="0" dirty="0" err="1">
                <a:solidFill>
                  <a:srgbClr val="AF00DB"/>
                </a:solidFill>
                <a:effectLst/>
                <a:latin typeface="Consolas" panose="020B0609020204030204" pitchFamily="49" charset="0"/>
              </a:rPr>
              <a:t>elif</a:t>
            </a:r>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day</a:t>
            </a:r>
            <a:r>
              <a:rPr lang="en-US" sz="2400" b="0" dirty="0">
                <a:solidFill>
                  <a:srgbClr val="000000"/>
                </a:solidFill>
                <a:effectLst/>
                <a:latin typeface="Consolas" panose="020B0609020204030204" pitchFamily="49" charset="0"/>
              </a:rPr>
              <a:t> == </a:t>
            </a:r>
            <a:r>
              <a:rPr lang="en-US" sz="2400" b="0" dirty="0">
                <a:solidFill>
                  <a:srgbClr val="A31515"/>
                </a:solidFill>
                <a:effectLst/>
                <a:latin typeface="Consolas" panose="020B0609020204030204" pitchFamily="49" charset="0"/>
              </a:rPr>
              <a:t>'Tuesday'</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or</a:t>
            </a:r>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day</a:t>
            </a:r>
            <a:r>
              <a:rPr lang="en-US" sz="2400" b="0" dirty="0">
                <a:solidFill>
                  <a:srgbClr val="000000"/>
                </a:solidFill>
                <a:effectLst/>
                <a:latin typeface="Consolas" panose="020B0609020204030204" pitchFamily="49" charset="0"/>
              </a:rPr>
              <a:t> == </a:t>
            </a:r>
            <a:r>
              <a:rPr lang="en-US" sz="2400" b="0" dirty="0">
                <a:solidFill>
                  <a:srgbClr val="A31515"/>
                </a:solidFill>
                <a:effectLst/>
                <a:latin typeface="Consolas" panose="020B0609020204030204" pitchFamily="49" charset="0"/>
              </a:rPr>
              <a:t>'Thursday'</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print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'Today is the Tue/Thu </a:t>
            </a:r>
            <a:r>
              <a:rPr lang="en-US" sz="2400" b="0" dirty="0" err="1">
                <a:solidFill>
                  <a:srgbClr val="A31515"/>
                </a:solidFill>
                <a:effectLst/>
                <a:latin typeface="Consolas" panose="020B0609020204030204" pitchFamily="49" charset="0"/>
              </a:rPr>
              <a:t>class'</a:t>
            </a:r>
            <a:r>
              <a:rPr lang="en-US" sz="2400" b="0" dirty="0">
                <a:solidFill>
                  <a:srgbClr val="000000"/>
                </a:solidFill>
                <a:effectLst/>
                <a:latin typeface="Consolas" panose="020B0609020204030204" pitchFamily="49" charset="0"/>
              </a:rPr>
              <a:t>)</a:t>
            </a:r>
          </a:p>
          <a:p>
            <a:r>
              <a:rPr lang="en-US" sz="2400" b="0" dirty="0">
                <a:solidFill>
                  <a:srgbClr val="AF00DB"/>
                </a:solidFill>
                <a:effectLst/>
                <a:latin typeface="Consolas" panose="020B0609020204030204" pitchFamily="49" charset="0"/>
              </a:rPr>
              <a:t>else</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print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'Today is lab day'</a:t>
            </a:r>
            <a:r>
              <a:rPr lang="en-US" sz="24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33774353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Important: </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344130" y="1483087"/>
            <a:ext cx="11009670" cy="2263003"/>
          </a:xfrm>
        </p:spPr>
        <p:txBody>
          <a:bodyPr>
            <a:normAutofit fontScale="92500" lnSpcReduction="10000"/>
          </a:bodyPr>
          <a:lstStyle/>
          <a:p>
            <a:pPr marL="0" indent="0">
              <a:buNone/>
            </a:pPr>
            <a:r>
              <a:rPr lang="en-US" sz="3200" dirty="0" err="1"/>
              <a:t>If,if,else</a:t>
            </a:r>
            <a:r>
              <a:rPr lang="en-US" sz="3200" dirty="0"/>
              <a:t> is not the same is </a:t>
            </a:r>
            <a:r>
              <a:rPr lang="en-US" sz="3200" dirty="0" err="1"/>
              <a:t>if,elif,else</a:t>
            </a:r>
            <a:endParaRPr lang="en-US" sz="3200" dirty="0"/>
          </a:p>
          <a:p>
            <a:pPr marL="0" indent="0">
              <a:buNone/>
            </a:pPr>
            <a:r>
              <a:rPr lang="en-US" sz="3200" dirty="0"/>
              <a:t>On the left, if a number is negative, it will </a:t>
            </a:r>
            <a:r>
              <a:rPr lang="en-US" sz="3200" b="1" dirty="0"/>
              <a:t>only</a:t>
            </a:r>
            <a:r>
              <a:rPr lang="en-US" sz="3200" dirty="0"/>
              <a:t> print it is negative. </a:t>
            </a:r>
            <a:br>
              <a:rPr lang="en-US" sz="3200" dirty="0"/>
            </a:br>
            <a:r>
              <a:rPr lang="en-US" sz="3200" dirty="0"/>
              <a:t>If it’s positive, then it will print out if it is even or odd</a:t>
            </a:r>
          </a:p>
          <a:p>
            <a:pPr marL="0" indent="0">
              <a:buNone/>
            </a:pPr>
            <a:r>
              <a:rPr lang="en-US" sz="3200" dirty="0"/>
              <a:t>On the right, if a number is negative, it will print it is negative. </a:t>
            </a:r>
            <a:br>
              <a:rPr lang="en-US" sz="3200" dirty="0"/>
            </a:br>
            <a:r>
              <a:rPr lang="en-US" sz="3200" dirty="0"/>
              <a:t>Then it will also print out if it is even or odd (</a:t>
            </a:r>
            <a:r>
              <a:rPr lang="en-US" sz="3200" b="1" dirty="0"/>
              <a:t>even if it was negative</a:t>
            </a:r>
            <a:r>
              <a:rPr lang="en-US" sz="3200" dirty="0"/>
              <a:t>)</a:t>
            </a:r>
          </a:p>
        </p:txBody>
      </p:sp>
      <p:sp>
        <p:nvSpPr>
          <p:cNvPr id="4" name="TextBox 3">
            <a:extLst>
              <a:ext uri="{FF2B5EF4-FFF2-40B4-BE49-F238E27FC236}">
                <a16:creationId xmlns:a16="http://schemas.microsoft.com/office/drawing/2014/main" id="{046A93D6-54EC-1317-6E48-3166C42496F6}"/>
              </a:ext>
            </a:extLst>
          </p:cNvPr>
          <p:cNvSpPr txBox="1"/>
          <p:nvPr/>
        </p:nvSpPr>
        <p:spPr>
          <a:xfrm>
            <a:off x="164690" y="3900125"/>
            <a:ext cx="5931310" cy="2677656"/>
          </a:xfrm>
          <a:prstGeom prst="rect">
            <a:avLst/>
          </a:prstGeom>
          <a:solidFill>
            <a:srgbClr val="E6E6E6"/>
          </a:solidFill>
        </p:spPr>
        <p:txBody>
          <a:bodyPr wrap="square" rtlCol="0" anchor="ctr">
            <a:spAutoFit/>
          </a:bodyPr>
          <a:lstStyle/>
          <a:p>
            <a:r>
              <a:rPr lang="en-US" sz="2400" b="0" dirty="0">
                <a:solidFill>
                  <a:srgbClr val="001080"/>
                </a:solidFill>
                <a:effectLst/>
                <a:latin typeface="Consolas" panose="020B0609020204030204" pitchFamily="49" charset="0"/>
              </a:rPr>
              <a:t>num</a:t>
            </a:r>
            <a:r>
              <a:rPr lang="en-US" sz="2400" b="0" dirty="0">
                <a:solidFill>
                  <a:srgbClr val="000000"/>
                </a:solidFill>
                <a:effectLst/>
                <a:latin typeface="Consolas" panose="020B0609020204030204" pitchFamily="49" charset="0"/>
              </a:rPr>
              <a:t> = </a:t>
            </a:r>
            <a:r>
              <a:rPr lang="en-US" sz="2400" b="0" dirty="0">
                <a:solidFill>
                  <a:srgbClr val="267F99"/>
                </a:solidFill>
                <a:effectLst/>
                <a:latin typeface="Consolas" panose="020B0609020204030204" pitchFamily="49" charset="0"/>
              </a:rPr>
              <a:t>int</a:t>
            </a:r>
            <a:r>
              <a:rPr lang="en-US" sz="2400" b="0" dirty="0">
                <a:solidFill>
                  <a:srgbClr val="000000"/>
                </a:solidFill>
                <a:effectLst/>
                <a:latin typeface="Consolas" panose="020B0609020204030204" pitchFamily="49" charset="0"/>
              </a:rPr>
              <a:t>(</a:t>
            </a:r>
            <a:r>
              <a:rPr lang="en-US" sz="2400" b="0" dirty="0">
                <a:solidFill>
                  <a:srgbClr val="795E26"/>
                </a:solidFill>
                <a:effectLst/>
                <a:latin typeface="Consolas" panose="020B0609020204030204" pitchFamily="49" charset="0"/>
              </a:rPr>
              <a:t>input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"Enter number: "</a:t>
            </a:r>
            <a:r>
              <a:rPr lang="en-US" sz="2400" b="0" dirty="0">
                <a:solidFill>
                  <a:srgbClr val="000000"/>
                </a:solidFill>
                <a:effectLst/>
                <a:latin typeface="Consolas" panose="020B0609020204030204" pitchFamily="49" charset="0"/>
              </a:rPr>
              <a:t>))</a:t>
            </a:r>
          </a:p>
          <a:p>
            <a:r>
              <a:rPr lang="en-US" sz="2400" b="0" dirty="0">
                <a:solidFill>
                  <a:srgbClr val="AF00DB"/>
                </a:solidFill>
                <a:effectLst/>
                <a:latin typeface="Consolas" panose="020B0609020204030204" pitchFamily="49" charset="0"/>
              </a:rPr>
              <a:t>if</a:t>
            </a:r>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num</a:t>
            </a:r>
            <a:r>
              <a:rPr lang="en-US" sz="2400" b="0" dirty="0">
                <a:solidFill>
                  <a:srgbClr val="000000"/>
                </a:solidFill>
                <a:effectLst/>
                <a:latin typeface="Consolas" panose="020B0609020204030204" pitchFamily="49" charset="0"/>
              </a:rPr>
              <a:t> &lt; </a:t>
            </a:r>
            <a:r>
              <a:rPr lang="en-US" sz="2400" b="0" dirty="0">
                <a:solidFill>
                  <a:srgbClr val="098658"/>
                </a:solidFill>
                <a:effectLst/>
                <a:latin typeface="Consolas" panose="020B0609020204030204" pitchFamily="49" charset="0"/>
              </a:rPr>
              <a:t>0</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print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'number is negative'</a:t>
            </a:r>
            <a:r>
              <a:rPr lang="en-US" sz="2400" b="0" dirty="0">
                <a:solidFill>
                  <a:srgbClr val="000000"/>
                </a:solidFill>
                <a:effectLst/>
                <a:latin typeface="Consolas" panose="020B0609020204030204" pitchFamily="49" charset="0"/>
              </a:rPr>
              <a:t>)</a:t>
            </a:r>
          </a:p>
          <a:p>
            <a:r>
              <a:rPr lang="en-US" sz="2400" b="0" dirty="0" err="1">
                <a:solidFill>
                  <a:srgbClr val="AF00DB"/>
                </a:solidFill>
                <a:effectLst/>
                <a:latin typeface="Consolas" panose="020B0609020204030204" pitchFamily="49" charset="0"/>
              </a:rPr>
              <a:t>elif</a:t>
            </a:r>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num</a:t>
            </a:r>
            <a:r>
              <a:rPr lang="en-US" sz="2400" b="0" dirty="0">
                <a:solidFill>
                  <a:srgbClr val="000000"/>
                </a:solidFill>
                <a:effectLst/>
                <a:latin typeface="Consolas" panose="020B0609020204030204" pitchFamily="49" charset="0"/>
              </a:rPr>
              <a:t> % </a:t>
            </a:r>
            <a:r>
              <a:rPr lang="en-US" sz="2400" b="0" dirty="0">
                <a:solidFill>
                  <a:srgbClr val="098658"/>
                </a:solidFill>
                <a:effectLst/>
                <a:latin typeface="Consolas" panose="020B0609020204030204" pitchFamily="49" charset="0"/>
              </a:rPr>
              <a:t>2</a:t>
            </a:r>
            <a:r>
              <a:rPr lang="en-US" sz="2400" b="0" dirty="0">
                <a:solidFill>
                  <a:srgbClr val="000000"/>
                </a:solidFill>
                <a:effectLst/>
                <a:latin typeface="Consolas" panose="020B0609020204030204" pitchFamily="49" charset="0"/>
              </a:rPr>
              <a:t> == </a:t>
            </a:r>
            <a:r>
              <a:rPr lang="en-US" sz="2400" b="0" dirty="0">
                <a:solidFill>
                  <a:srgbClr val="098658"/>
                </a:solidFill>
                <a:effectLst/>
                <a:latin typeface="Consolas" panose="020B0609020204030204" pitchFamily="49" charset="0"/>
              </a:rPr>
              <a:t>0</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print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'number is even'</a:t>
            </a:r>
            <a:r>
              <a:rPr lang="en-US" sz="2400" b="0" dirty="0">
                <a:solidFill>
                  <a:srgbClr val="000000"/>
                </a:solidFill>
                <a:effectLst/>
                <a:latin typeface="Consolas" panose="020B0609020204030204" pitchFamily="49" charset="0"/>
              </a:rPr>
              <a:t>)</a:t>
            </a:r>
          </a:p>
          <a:p>
            <a:r>
              <a:rPr lang="en-US" sz="2400" b="0" dirty="0">
                <a:solidFill>
                  <a:srgbClr val="AF00DB"/>
                </a:solidFill>
                <a:effectLst/>
                <a:latin typeface="Consolas" panose="020B0609020204030204" pitchFamily="49" charset="0"/>
              </a:rPr>
              <a:t>else</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print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'number is odd'</a:t>
            </a:r>
            <a:r>
              <a:rPr lang="en-US" sz="2400" b="0" dirty="0">
                <a:solidFill>
                  <a:srgbClr val="000000"/>
                </a:solidFill>
                <a:effectLst/>
                <a:latin typeface="Consolas" panose="020B0609020204030204" pitchFamily="49" charset="0"/>
              </a:rPr>
              <a:t>)</a:t>
            </a:r>
          </a:p>
        </p:txBody>
      </p:sp>
      <p:sp>
        <p:nvSpPr>
          <p:cNvPr id="7" name="TextBox 6">
            <a:extLst>
              <a:ext uri="{FF2B5EF4-FFF2-40B4-BE49-F238E27FC236}">
                <a16:creationId xmlns:a16="http://schemas.microsoft.com/office/drawing/2014/main" id="{5A667893-BC5B-03E1-27FD-0D31582B513A}"/>
              </a:ext>
            </a:extLst>
          </p:cNvPr>
          <p:cNvSpPr txBox="1"/>
          <p:nvPr/>
        </p:nvSpPr>
        <p:spPr>
          <a:xfrm>
            <a:off x="6191864" y="3900125"/>
            <a:ext cx="5931310" cy="2677656"/>
          </a:xfrm>
          <a:prstGeom prst="rect">
            <a:avLst/>
          </a:prstGeom>
          <a:solidFill>
            <a:srgbClr val="E6E6E6"/>
          </a:solidFill>
        </p:spPr>
        <p:txBody>
          <a:bodyPr wrap="square" rtlCol="0" anchor="ctr">
            <a:spAutoFit/>
          </a:bodyPr>
          <a:lstStyle/>
          <a:p>
            <a:r>
              <a:rPr lang="en-US" sz="2400" b="0" dirty="0">
                <a:solidFill>
                  <a:srgbClr val="001080"/>
                </a:solidFill>
                <a:effectLst/>
                <a:latin typeface="Consolas" panose="020B0609020204030204" pitchFamily="49" charset="0"/>
              </a:rPr>
              <a:t>num</a:t>
            </a:r>
            <a:r>
              <a:rPr lang="en-US" sz="2400" b="0" dirty="0">
                <a:solidFill>
                  <a:srgbClr val="000000"/>
                </a:solidFill>
                <a:effectLst/>
                <a:latin typeface="Consolas" panose="020B0609020204030204" pitchFamily="49" charset="0"/>
              </a:rPr>
              <a:t> = </a:t>
            </a:r>
            <a:r>
              <a:rPr lang="en-US" sz="2400" b="0" dirty="0">
                <a:solidFill>
                  <a:srgbClr val="267F99"/>
                </a:solidFill>
                <a:effectLst/>
                <a:latin typeface="Consolas" panose="020B0609020204030204" pitchFamily="49" charset="0"/>
              </a:rPr>
              <a:t>int</a:t>
            </a:r>
            <a:r>
              <a:rPr lang="en-US" sz="2400" b="0" dirty="0">
                <a:solidFill>
                  <a:srgbClr val="000000"/>
                </a:solidFill>
                <a:effectLst/>
                <a:latin typeface="Consolas" panose="020B0609020204030204" pitchFamily="49" charset="0"/>
              </a:rPr>
              <a:t>(</a:t>
            </a:r>
            <a:r>
              <a:rPr lang="en-US" sz="2400" b="0" dirty="0">
                <a:solidFill>
                  <a:srgbClr val="795E26"/>
                </a:solidFill>
                <a:effectLst/>
                <a:latin typeface="Consolas" panose="020B0609020204030204" pitchFamily="49" charset="0"/>
              </a:rPr>
              <a:t>input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"Enter number: "</a:t>
            </a:r>
            <a:r>
              <a:rPr lang="en-US" sz="2400" b="0" dirty="0">
                <a:solidFill>
                  <a:srgbClr val="000000"/>
                </a:solidFill>
                <a:effectLst/>
                <a:latin typeface="Consolas" panose="020B0609020204030204" pitchFamily="49" charset="0"/>
              </a:rPr>
              <a:t>))</a:t>
            </a:r>
          </a:p>
          <a:p>
            <a:r>
              <a:rPr lang="en-US" sz="2400" b="0" dirty="0">
                <a:solidFill>
                  <a:srgbClr val="AF00DB"/>
                </a:solidFill>
                <a:effectLst/>
                <a:latin typeface="Consolas" panose="020B0609020204030204" pitchFamily="49" charset="0"/>
              </a:rPr>
              <a:t>if</a:t>
            </a:r>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num</a:t>
            </a:r>
            <a:r>
              <a:rPr lang="en-US" sz="2400" b="0" dirty="0">
                <a:solidFill>
                  <a:srgbClr val="000000"/>
                </a:solidFill>
                <a:effectLst/>
                <a:latin typeface="Consolas" panose="020B0609020204030204" pitchFamily="49" charset="0"/>
              </a:rPr>
              <a:t> &lt; </a:t>
            </a:r>
            <a:r>
              <a:rPr lang="en-US" sz="2400" b="0" dirty="0">
                <a:solidFill>
                  <a:srgbClr val="098658"/>
                </a:solidFill>
                <a:effectLst/>
                <a:latin typeface="Consolas" panose="020B0609020204030204" pitchFamily="49" charset="0"/>
              </a:rPr>
              <a:t>0</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print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'number is negative'</a:t>
            </a:r>
            <a:r>
              <a:rPr lang="en-US" sz="2400" b="0" dirty="0">
                <a:solidFill>
                  <a:srgbClr val="000000"/>
                </a:solidFill>
                <a:effectLst/>
                <a:latin typeface="Consolas" panose="020B0609020204030204" pitchFamily="49" charset="0"/>
              </a:rPr>
              <a:t>)</a:t>
            </a:r>
          </a:p>
          <a:p>
            <a:r>
              <a:rPr lang="en-US" sz="2400" b="0" dirty="0">
                <a:solidFill>
                  <a:srgbClr val="AF00DB"/>
                </a:solidFill>
                <a:effectLst/>
                <a:latin typeface="Consolas" panose="020B0609020204030204" pitchFamily="49" charset="0"/>
              </a:rPr>
              <a:t>if</a:t>
            </a:r>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num</a:t>
            </a:r>
            <a:r>
              <a:rPr lang="en-US" sz="2400" b="0" dirty="0">
                <a:solidFill>
                  <a:srgbClr val="000000"/>
                </a:solidFill>
                <a:effectLst/>
                <a:latin typeface="Consolas" panose="020B0609020204030204" pitchFamily="49" charset="0"/>
              </a:rPr>
              <a:t> % </a:t>
            </a:r>
            <a:r>
              <a:rPr lang="en-US" sz="2400" b="0" dirty="0">
                <a:solidFill>
                  <a:srgbClr val="098658"/>
                </a:solidFill>
                <a:effectLst/>
                <a:latin typeface="Consolas" panose="020B0609020204030204" pitchFamily="49" charset="0"/>
              </a:rPr>
              <a:t>2</a:t>
            </a:r>
            <a:r>
              <a:rPr lang="en-US" sz="2400" b="0" dirty="0">
                <a:solidFill>
                  <a:srgbClr val="000000"/>
                </a:solidFill>
                <a:effectLst/>
                <a:latin typeface="Consolas" panose="020B0609020204030204" pitchFamily="49" charset="0"/>
              </a:rPr>
              <a:t> == </a:t>
            </a:r>
            <a:r>
              <a:rPr lang="en-US" sz="2400" b="0" dirty="0">
                <a:solidFill>
                  <a:srgbClr val="098658"/>
                </a:solidFill>
                <a:effectLst/>
                <a:latin typeface="Consolas" panose="020B0609020204030204" pitchFamily="49" charset="0"/>
              </a:rPr>
              <a:t>0</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print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'number is even'</a:t>
            </a:r>
            <a:r>
              <a:rPr lang="en-US" sz="2400" b="0" dirty="0">
                <a:solidFill>
                  <a:srgbClr val="000000"/>
                </a:solidFill>
                <a:effectLst/>
                <a:latin typeface="Consolas" panose="020B0609020204030204" pitchFamily="49" charset="0"/>
              </a:rPr>
              <a:t>)</a:t>
            </a:r>
          </a:p>
          <a:p>
            <a:r>
              <a:rPr lang="en-US" sz="2400" b="0" dirty="0">
                <a:solidFill>
                  <a:srgbClr val="AF00DB"/>
                </a:solidFill>
                <a:effectLst/>
                <a:latin typeface="Consolas" panose="020B0609020204030204" pitchFamily="49" charset="0"/>
              </a:rPr>
              <a:t>else</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print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'number is odd'</a:t>
            </a:r>
            <a:r>
              <a:rPr lang="en-US" sz="2400" b="0" dirty="0">
                <a:solidFill>
                  <a:srgbClr val="000000"/>
                </a:solidFill>
                <a:effectLst/>
                <a:latin typeface="Consolas" panose="020B0609020204030204" pitchFamily="49" charset="0"/>
              </a:rPr>
              <a:t>)</a:t>
            </a:r>
          </a:p>
        </p:txBody>
      </p:sp>
      <p:sp>
        <p:nvSpPr>
          <p:cNvPr id="8" name="Rectangle 7">
            <a:extLst>
              <a:ext uri="{FF2B5EF4-FFF2-40B4-BE49-F238E27FC236}">
                <a16:creationId xmlns:a16="http://schemas.microsoft.com/office/drawing/2014/main" id="{35C58951-4FC1-0693-2170-ADDAA07F63F8}"/>
              </a:ext>
            </a:extLst>
          </p:cNvPr>
          <p:cNvSpPr/>
          <p:nvPr/>
        </p:nvSpPr>
        <p:spPr>
          <a:xfrm>
            <a:off x="6191864" y="5007895"/>
            <a:ext cx="503904" cy="4621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9" name="Rectangle 8">
            <a:extLst>
              <a:ext uri="{FF2B5EF4-FFF2-40B4-BE49-F238E27FC236}">
                <a16:creationId xmlns:a16="http://schemas.microsoft.com/office/drawing/2014/main" id="{98B89FA1-6C5F-3F62-CAE1-2F909897CBDC}"/>
              </a:ext>
            </a:extLst>
          </p:cNvPr>
          <p:cNvSpPr/>
          <p:nvPr/>
        </p:nvSpPr>
        <p:spPr>
          <a:xfrm>
            <a:off x="164689" y="5007895"/>
            <a:ext cx="848033" cy="4621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Tree>
    <p:extLst>
      <p:ext uri="{BB962C8B-B14F-4D97-AF65-F5344CB8AC3E}">
        <p14:creationId xmlns:p14="http://schemas.microsoft.com/office/powerpoint/2010/main" val="1608320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A22B4-B2F0-2AB6-464D-C52FE563E5D0}"/>
              </a:ext>
            </a:extLst>
          </p:cNvPr>
          <p:cNvSpPr>
            <a:spLocks noGrp="1"/>
          </p:cNvSpPr>
          <p:nvPr>
            <p:ph type="title"/>
          </p:nvPr>
        </p:nvSpPr>
        <p:spPr>
          <a:xfrm>
            <a:off x="7928493" y="1333501"/>
            <a:ext cx="3556000" cy="1819275"/>
          </a:xfrm>
        </p:spPr>
        <p:txBody>
          <a:bodyPr>
            <a:normAutofit/>
          </a:bodyPr>
          <a:lstStyle/>
          <a:p>
            <a:r>
              <a:rPr lang="en-US" dirty="0"/>
              <a:t>Branching</a:t>
            </a:r>
          </a:p>
        </p:txBody>
      </p:sp>
      <p:pic>
        <p:nvPicPr>
          <p:cNvPr id="7" name="Picture 6" descr="A sign on a brick wall">
            <a:extLst>
              <a:ext uri="{FF2B5EF4-FFF2-40B4-BE49-F238E27FC236}">
                <a16:creationId xmlns:a16="http://schemas.microsoft.com/office/drawing/2014/main" id="{81ECAEE5-C469-8E1A-50E9-D029A8A39F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287" y="1333501"/>
            <a:ext cx="6651268" cy="4434178"/>
          </a:xfrm>
          <a:prstGeom prst="rect">
            <a:avLst/>
          </a:prstGeom>
        </p:spPr>
      </p:pic>
    </p:spTree>
    <p:extLst>
      <p:ext uri="{BB962C8B-B14F-4D97-AF65-F5344CB8AC3E}">
        <p14:creationId xmlns:p14="http://schemas.microsoft.com/office/powerpoint/2010/main" val="4182281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err="1"/>
              <a:t>Elif</a:t>
            </a:r>
            <a:r>
              <a:rPr lang="en-US" dirty="0"/>
              <a:t> Activity 1</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1" y="1825625"/>
            <a:ext cx="10515598" cy="1124052"/>
          </a:xfrm>
        </p:spPr>
        <p:txBody>
          <a:bodyPr>
            <a:normAutofit/>
          </a:bodyPr>
          <a:lstStyle/>
          <a:p>
            <a:pPr marL="0" indent="0">
              <a:buNone/>
            </a:pPr>
            <a:r>
              <a:rPr lang="en-US" sz="3200" dirty="0"/>
              <a:t>Draw a control flow diagram for this code!</a:t>
            </a:r>
          </a:p>
        </p:txBody>
      </p:sp>
      <p:sp>
        <p:nvSpPr>
          <p:cNvPr id="4" name="TextBox 3">
            <a:extLst>
              <a:ext uri="{FF2B5EF4-FFF2-40B4-BE49-F238E27FC236}">
                <a16:creationId xmlns:a16="http://schemas.microsoft.com/office/drawing/2014/main" id="{8286DE6A-8397-2FBF-418A-61DCB3D1FA5A}"/>
              </a:ext>
            </a:extLst>
          </p:cNvPr>
          <p:cNvSpPr txBox="1"/>
          <p:nvPr/>
        </p:nvSpPr>
        <p:spPr>
          <a:xfrm>
            <a:off x="3419166" y="2634103"/>
            <a:ext cx="7612627" cy="3416320"/>
          </a:xfrm>
          <a:prstGeom prst="rect">
            <a:avLst/>
          </a:prstGeom>
          <a:solidFill>
            <a:srgbClr val="E6E6E6"/>
          </a:solidFill>
        </p:spPr>
        <p:txBody>
          <a:bodyPr wrap="square" rtlCol="0" anchor="ctr">
            <a:spAutoFit/>
          </a:bodyPr>
          <a:lstStyle/>
          <a:p>
            <a:r>
              <a:rPr lang="en-US" sz="2400" b="0" dirty="0">
                <a:solidFill>
                  <a:srgbClr val="001080"/>
                </a:solidFill>
                <a:effectLst/>
                <a:latin typeface="Consolas" panose="020B0609020204030204" pitchFamily="49" charset="0"/>
              </a:rPr>
              <a:t>day</a:t>
            </a:r>
            <a:r>
              <a:rPr lang="en-US" sz="2400" b="0" dirty="0">
                <a:solidFill>
                  <a:srgbClr val="000000"/>
                </a:solidFill>
                <a:effectLst/>
                <a:latin typeface="Consolas" panose="020B0609020204030204" pitchFamily="49" charset="0"/>
              </a:rPr>
              <a:t> = </a:t>
            </a:r>
            <a:r>
              <a:rPr lang="en-US" sz="2400" b="0" dirty="0">
                <a:solidFill>
                  <a:srgbClr val="795E26"/>
                </a:solidFill>
                <a:effectLst/>
                <a:latin typeface="Consolas" panose="020B0609020204030204" pitchFamily="49" charset="0"/>
              </a:rPr>
              <a:t>input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"Enter day: "</a:t>
            </a:r>
            <a:r>
              <a:rPr lang="en-US" sz="2400" b="0" dirty="0">
                <a:solidFill>
                  <a:srgbClr val="000000"/>
                </a:solidFill>
                <a:effectLst/>
                <a:latin typeface="Consolas" panose="020B0609020204030204" pitchFamily="49" charset="0"/>
              </a:rPr>
              <a:t>)</a:t>
            </a:r>
          </a:p>
          <a:p>
            <a:r>
              <a:rPr lang="en-US" sz="2400" b="0" dirty="0">
                <a:solidFill>
                  <a:srgbClr val="AF00DB"/>
                </a:solidFill>
                <a:effectLst/>
                <a:latin typeface="Consolas" panose="020B0609020204030204" pitchFamily="49" charset="0"/>
              </a:rPr>
              <a:t>if</a:t>
            </a:r>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day</a:t>
            </a:r>
            <a:r>
              <a:rPr lang="en-US" sz="2400" b="0" dirty="0">
                <a:solidFill>
                  <a:srgbClr val="000000"/>
                </a:solidFill>
                <a:effectLst/>
                <a:latin typeface="Consolas" panose="020B0609020204030204" pitchFamily="49" charset="0"/>
              </a:rPr>
              <a:t> == </a:t>
            </a:r>
            <a:r>
              <a:rPr lang="en-US" sz="2400" b="0" dirty="0">
                <a:solidFill>
                  <a:srgbClr val="A31515"/>
                </a:solidFill>
                <a:effectLst/>
                <a:latin typeface="Consolas" panose="020B0609020204030204" pitchFamily="49" charset="0"/>
              </a:rPr>
              <a:t>'Sunday'</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or</a:t>
            </a:r>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day</a:t>
            </a:r>
            <a:r>
              <a:rPr lang="en-US" sz="2400" b="0" dirty="0">
                <a:solidFill>
                  <a:srgbClr val="000000"/>
                </a:solidFill>
                <a:effectLst/>
                <a:latin typeface="Consolas" panose="020B0609020204030204" pitchFamily="49" charset="0"/>
              </a:rPr>
              <a:t> == </a:t>
            </a:r>
            <a:r>
              <a:rPr lang="en-US" sz="2400" b="0" dirty="0">
                <a:solidFill>
                  <a:srgbClr val="A31515"/>
                </a:solidFill>
                <a:effectLst/>
                <a:latin typeface="Consolas" panose="020B0609020204030204" pitchFamily="49" charset="0"/>
              </a:rPr>
              <a:t>'Saturday'</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print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'Today is a weekend'</a:t>
            </a:r>
            <a:r>
              <a:rPr lang="en-US" sz="2400" b="0" dirty="0">
                <a:solidFill>
                  <a:srgbClr val="000000"/>
                </a:solidFill>
                <a:effectLst/>
                <a:latin typeface="Consolas" panose="020B0609020204030204" pitchFamily="49" charset="0"/>
              </a:rPr>
              <a:t>)</a:t>
            </a:r>
          </a:p>
          <a:p>
            <a:r>
              <a:rPr lang="en-US" sz="2400" b="0" dirty="0" err="1">
                <a:solidFill>
                  <a:srgbClr val="AF00DB"/>
                </a:solidFill>
                <a:effectLst/>
                <a:latin typeface="Consolas" panose="020B0609020204030204" pitchFamily="49" charset="0"/>
              </a:rPr>
              <a:t>elif</a:t>
            </a:r>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day</a:t>
            </a:r>
            <a:r>
              <a:rPr lang="en-US" sz="2400" b="0" dirty="0">
                <a:solidFill>
                  <a:srgbClr val="000000"/>
                </a:solidFill>
                <a:effectLst/>
                <a:latin typeface="Consolas" panose="020B0609020204030204" pitchFamily="49" charset="0"/>
              </a:rPr>
              <a:t> == </a:t>
            </a:r>
            <a:r>
              <a:rPr lang="en-US" sz="2400" b="0" dirty="0">
                <a:solidFill>
                  <a:srgbClr val="A31515"/>
                </a:solidFill>
                <a:effectLst/>
                <a:latin typeface="Consolas" panose="020B0609020204030204" pitchFamily="49" charset="0"/>
              </a:rPr>
              <a:t>'Monday'</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or</a:t>
            </a:r>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day</a:t>
            </a:r>
            <a:r>
              <a:rPr lang="en-US" sz="2400" b="0" dirty="0">
                <a:solidFill>
                  <a:srgbClr val="000000"/>
                </a:solidFill>
                <a:effectLst/>
                <a:latin typeface="Consolas" panose="020B0609020204030204" pitchFamily="49" charset="0"/>
              </a:rPr>
              <a:t> == </a:t>
            </a:r>
            <a:r>
              <a:rPr lang="en-US" sz="2400" b="0" dirty="0">
                <a:solidFill>
                  <a:srgbClr val="A31515"/>
                </a:solidFill>
                <a:effectLst/>
                <a:latin typeface="Consolas" panose="020B0609020204030204" pitchFamily="49" charset="0"/>
              </a:rPr>
              <a:t>'Wednesday'</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print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'Today is the Mod/Wed </a:t>
            </a:r>
            <a:r>
              <a:rPr lang="en-US" sz="2400" b="0" dirty="0" err="1">
                <a:solidFill>
                  <a:srgbClr val="A31515"/>
                </a:solidFill>
                <a:effectLst/>
                <a:latin typeface="Consolas" panose="020B0609020204030204" pitchFamily="49" charset="0"/>
              </a:rPr>
              <a:t>class'</a:t>
            </a:r>
            <a:r>
              <a:rPr lang="en-US" sz="2400" b="0" dirty="0">
                <a:solidFill>
                  <a:srgbClr val="000000"/>
                </a:solidFill>
                <a:effectLst/>
                <a:latin typeface="Consolas" panose="020B0609020204030204" pitchFamily="49" charset="0"/>
              </a:rPr>
              <a:t>)</a:t>
            </a:r>
          </a:p>
          <a:p>
            <a:r>
              <a:rPr lang="en-US" sz="2400" b="0" dirty="0" err="1">
                <a:solidFill>
                  <a:srgbClr val="AF00DB"/>
                </a:solidFill>
                <a:effectLst/>
                <a:latin typeface="Consolas" panose="020B0609020204030204" pitchFamily="49" charset="0"/>
              </a:rPr>
              <a:t>elif</a:t>
            </a:r>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day</a:t>
            </a:r>
            <a:r>
              <a:rPr lang="en-US" sz="2400" b="0" dirty="0">
                <a:solidFill>
                  <a:srgbClr val="000000"/>
                </a:solidFill>
                <a:effectLst/>
                <a:latin typeface="Consolas" panose="020B0609020204030204" pitchFamily="49" charset="0"/>
              </a:rPr>
              <a:t> == </a:t>
            </a:r>
            <a:r>
              <a:rPr lang="en-US" sz="2400" b="0" dirty="0">
                <a:solidFill>
                  <a:srgbClr val="A31515"/>
                </a:solidFill>
                <a:effectLst/>
                <a:latin typeface="Consolas" panose="020B0609020204030204" pitchFamily="49" charset="0"/>
              </a:rPr>
              <a:t>'Tuesday'</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or</a:t>
            </a:r>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day</a:t>
            </a:r>
            <a:r>
              <a:rPr lang="en-US" sz="2400" b="0" dirty="0">
                <a:solidFill>
                  <a:srgbClr val="000000"/>
                </a:solidFill>
                <a:effectLst/>
                <a:latin typeface="Consolas" panose="020B0609020204030204" pitchFamily="49" charset="0"/>
              </a:rPr>
              <a:t> == </a:t>
            </a:r>
            <a:r>
              <a:rPr lang="en-US" sz="2400" b="0" dirty="0">
                <a:solidFill>
                  <a:srgbClr val="A31515"/>
                </a:solidFill>
                <a:effectLst/>
                <a:latin typeface="Consolas" panose="020B0609020204030204" pitchFamily="49" charset="0"/>
              </a:rPr>
              <a:t>'Thursday'</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print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'Today is the Tue/Thu </a:t>
            </a:r>
            <a:r>
              <a:rPr lang="en-US" sz="2400" b="0" dirty="0" err="1">
                <a:solidFill>
                  <a:srgbClr val="A31515"/>
                </a:solidFill>
                <a:effectLst/>
                <a:latin typeface="Consolas" panose="020B0609020204030204" pitchFamily="49" charset="0"/>
              </a:rPr>
              <a:t>class'</a:t>
            </a:r>
            <a:r>
              <a:rPr lang="en-US" sz="2400" b="0" dirty="0">
                <a:solidFill>
                  <a:srgbClr val="000000"/>
                </a:solidFill>
                <a:effectLst/>
                <a:latin typeface="Consolas" panose="020B0609020204030204" pitchFamily="49" charset="0"/>
              </a:rPr>
              <a:t>)</a:t>
            </a:r>
          </a:p>
          <a:p>
            <a:r>
              <a:rPr lang="en-US" sz="2400" b="0" dirty="0">
                <a:solidFill>
                  <a:srgbClr val="AF00DB"/>
                </a:solidFill>
                <a:effectLst/>
                <a:latin typeface="Consolas" panose="020B0609020204030204" pitchFamily="49" charset="0"/>
              </a:rPr>
              <a:t>else</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print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'Today is lab day'</a:t>
            </a:r>
            <a:r>
              <a:rPr lang="en-US" sz="2400" b="0" dirty="0">
                <a:solidFill>
                  <a:srgbClr val="000000"/>
                </a:solidFill>
                <a:effectLst/>
                <a:latin typeface="Consolas" panose="020B0609020204030204" pitchFamily="49" charset="0"/>
              </a:rPr>
              <a:t>)</a:t>
            </a:r>
          </a:p>
        </p:txBody>
      </p:sp>
      <p:sp>
        <p:nvSpPr>
          <p:cNvPr id="5" name="TextBox 4">
            <a:extLst>
              <a:ext uri="{FF2B5EF4-FFF2-40B4-BE49-F238E27FC236}">
                <a16:creationId xmlns:a16="http://schemas.microsoft.com/office/drawing/2014/main" id="{8F24F52E-9CA4-3283-3E9D-C525F889B138}"/>
              </a:ext>
            </a:extLst>
          </p:cNvPr>
          <p:cNvSpPr txBox="1"/>
          <p:nvPr/>
        </p:nvSpPr>
        <p:spPr>
          <a:xfrm>
            <a:off x="838200" y="3323303"/>
            <a:ext cx="2416277" cy="2308324"/>
          </a:xfrm>
          <a:prstGeom prst="rect">
            <a:avLst/>
          </a:prstGeom>
          <a:noFill/>
        </p:spPr>
        <p:txBody>
          <a:bodyPr wrap="square" rtlCol="0">
            <a:spAutoFit/>
          </a:bodyPr>
          <a:lstStyle/>
          <a:p>
            <a:r>
              <a:rPr lang="en-US" sz="2400" dirty="0"/>
              <a:t>Remember, a branching point in a control flow diagram can only have 2 arrow (True and False) </a:t>
            </a:r>
          </a:p>
        </p:txBody>
      </p:sp>
    </p:spTree>
    <p:extLst>
      <p:ext uri="{BB962C8B-B14F-4D97-AF65-F5344CB8AC3E}">
        <p14:creationId xmlns:p14="http://schemas.microsoft.com/office/powerpoint/2010/main" val="8574451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err="1"/>
              <a:t>Elif</a:t>
            </a:r>
            <a:r>
              <a:rPr lang="en-US" dirty="0"/>
              <a:t> Activity 1</a:t>
            </a:r>
          </a:p>
        </p:txBody>
      </p:sp>
      <p:sp>
        <p:nvSpPr>
          <p:cNvPr id="11" name="Rectangle 10">
            <a:extLst>
              <a:ext uri="{FF2B5EF4-FFF2-40B4-BE49-F238E27FC236}">
                <a16:creationId xmlns:a16="http://schemas.microsoft.com/office/drawing/2014/main" id="{4A7C2351-9DD5-E60B-5CFA-676EACFE1A54}"/>
              </a:ext>
            </a:extLst>
          </p:cNvPr>
          <p:cNvSpPr/>
          <p:nvPr/>
        </p:nvSpPr>
        <p:spPr>
          <a:xfrm>
            <a:off x="8358958" y="3560735"/>
            <a:ext cx="3406256" cy="5997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cs typeface="Arial" panose="020B0604020202020204" pitchFamily="34" charset="0"/>
              </a:rPr>
              <a:t>Print: It’s Weekend</a:t>
            </a:r>
          </a:p>
        </p:txBody>
      </p:sp>
      <p:sp>
        <p:nvSpPr>
          <p:cNvPr id="21" name="Rectangle 20">
            <a:extLst>
              <a:ext uri="{FF2B5EF4-FFF2-40B4-BE49-F238E27FC236}">
                <a16:creationId xmlns:a16="http://schemas.microsoft.com/office/drawing/2014/main" id="{79C5290A-14B2-C21A-AFB8-4C721E71BBF5}"/>
              </a:ext>
            </a:extLst>
          </p:cNvPr>
          <p:cNvSpPr/>
          <p:nvPr/>
        </p:nvSpPr>
        <p:spPr>
          <a:xfrm>
            <a:off x="5402825" y="1690688"/>
            <a:ext cx="1386349" cy="5997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Start</a:t>
            </a:r>
          </a:p>
        </p:txBody>
      </p:sp>
      <p:sp>
        <p:nvSpPr>
          <p:cNvPr id="22" name="Rectangle 21">
            <a:extLst>
              <a:ext uri="{FF2B5EF4-FFF2-40B4-BE49-F238E27FC236}">
                <a16:creationId xmlns:a16="http://schemas.microsoft.com/office/drawing/2014/main" id="{70C577DA-02A7-1E80-9DF3-3C9F616AAEA9}"/>
              </a:ext>
            </a:extLst>
          </p:cNvPr>
          <p:cNvSpPr/>
          <p:nvPr/>
        </p:nvSpPr>
        <p:spPr>
          <a:xfrm>
            <a:off x="4173795" y="2648389"/>
            <a:ext cx="3844408" cy="5997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dirty="0">
                <a:solidFill>
                  <a:schemeClr val="tx1"/>
                </a:solidFill>
                <a:effectLst/>
                <a:cs typeface="Arial" panose="020B0604020202020204" pitchFamily="34" charset="0"/>
              </a:rPr>
              <a:t>Enter a Day</a:t>
            </a:r>
          </a:p>
        </p:txBody>
      </p:sp>
      <p:cxnSp>
        <p:nvCxnSpPr>
          <p:cNvPr id="23" name="Straight Arrow Connector 22">
            <a:extLst>
              <a:ext uri="{FF2B5EF4-FFF2-40B4-BE49-F238E27FC236}">
                <a16:creationId xmlns:a16="http://schemas.microsoft.com/office/drawing/2014/main" id="{3D17C39B-6271-FF1C-1EE0-E210A6F7D7D4}"/>
              </a:ext>
            </a:extLst>
          </p:cNvPr>
          <p:cNvCxnSpPr>
            <a:cxnSpLocks/>
            <a:stCxn id="21" idx="2"/>
            <a:endCxn id="22" idx="0"/>
          </p:cNvCxnSpPr>
          <p:nvPr/>
        </p:nvCxnSpPr>
        <p:spPr>
          <a:xfrm flipH="1">
            <a:off x="6095999" y="2290456"/>
            <a:ext cx="1" cy="3579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Rectangle: Rounded Corners 23">
            <a:extLst>
              <a:ext uri="{FF2B5EF4-FFF2-40B4-BE49-F238E27FC236}">
                <a16:creationId xmlns:a16="http://schemas.microsoft.com/office/drawing/2014/main" id="{70D195A8-4596-A274-6179-7B84CD4BEBB4}"/>
              </a:ext>
            </a:extLst>
          </p:cNvPr>
          <p:cNvSpPr/>
          <p:nvPr/>
        </p:nvSpPr>
        <p:spPr>
          <a:xfrm>
            <a:off x="4557866" y="3603751"/>
            <a:ext cx="3076268" cy="513736"/>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cs typeface="Arial" panose="020B0604020202020204" pitchFamily="34" charset="0"/>
              </a:rPr>
              <a:t>Is it Sat/Sun</a:t>
            </a:r>
          </a:p>
        </p:txBody>
      </p:sp>
      <p:sp>
        <p:nvSpPr>
          <p:cNvPr id="35" name="Rectangle 34">
            <a:extLst>
              <a:ext uri="{FF2B5EF4-FFF2-40B4-BE49-F238E27FC236}">
                <a16:creationId xmlns:a16="http://schemas.microsoft.com/office/drawing/2014/main" id="{63C0C445-1D9A-D43E-4642-CB5CEB1B1352}"/>
              </a:ext>
            </a:extLst>
          </p:cNvPr>
          <p:cNvSpPr/>
          <p:nvPr/>
        </p:nvSpPr>
        <p:spPr>
          <a:xfrm>
            <a:off x="8358957" y="4430065"/>
            <a:ext cx="3406256" cy="5997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cs typeface="Arial" panose="020B0604020202020204" pitchFamily="34" charset="0"/>
              </a:rPr>
              <a:t>Print: It’s Mon/Wed Class</a:t>
            </a:r>
          </a:p>
        </p:txBody>
      </p:sp>
      <p:sp>
        <p:nvSpPr>
          <p:cNvPr id="36" name="Rectangle: Rounded Corners 35">
            <a:extLst>
              <a:ext uri="{FF2B5EF4-FFF2-40B4-BE49-F238E27FC236}">
                <a16:creationId xmlns:a16="http://schemas.microsoft.com/office/drawing/2014/main" id="{93CFD3F4-244D-016F-0AF7-82CE9051979A}"/>
              </a:ext>
            </a:extLst>
          </p:cNvPr>
          <p:cNvSpPr/>
          <p:nvPr/>
        </p:nvSpPr>
        <p:spPr>
          <a:xfrm>
            <a:off x="4557865" y="4473081"/>
            <a:ext cx="3076268" cy="513736"/>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cs typeface="Arial" panose="020B0604020202020204" pitchFamily="34" charset="0"/>
              </a:rPr>
              <a:t>Is it Mon/Wed</a:t>
            </a:r>
          </a:p>
        </p:txBody>
      </p:sp>
      <p:sp>
        <p:nvSpPr>
          <p:cNvPr id="37" name="Rectangle 36">
            <a:extLst>
              <a:ext uri="{FF2B5EF4-FFF2-40B4-BE49-F238E27FC236}">
                <a16:creationId xmlns:a16="http://schemas.microsoft.com/office/drawing/2014/main" id="{666921A5-0A8E-E9D9-65BE-E265F3DEB97F}"/>
              </a:ext>
            </a:extLst>
          </p:cNvPr>
          <p:cNvSpPr/>
          <p:nvPr/>
        </p:nvSpPr>
        <p:spPr>
          <a:xfrm>
            <a:off x="8358957" y="5385171"/>
            <a:ext cx="3406256" cy="5997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cs typeface="Arial" panose="020B0604020202020204" pitchFamily="34" charset="0"/>
              </a:rPr>
              <a:t>Print: It’s Tue/Thu Class</a:t>
            </a:r>
          </a:p>
        </p:txBody>
      </p:sp>
      <p:sp>
        <p:nvSpPr>
          <p:cNvPr id="38" name="Rectangle: Rounded Corners 37">
            <a:extLst>
              <a:ext uri="{FF2B5EF4-FFF2-40B4-BE49-F238E27FC236}">
                <a16:creationId xmlns:a16="http://schemas.microsoft.com/office/drawing/2014/main" id="{731502B8-9251-62CA-1FDE-A55330E141E3}"/>
              </a:ext>
            </a:extLst>
          </p:cNvPr>
          <p:cNvSpPr/>
          <p:nvPr/>
        </p:nvSpPr>
        <p:spPr>
          <a:xfrm>
            <a:off x="4557865" y="5428187"/>
            <a:ext cx="3076268" cy="513736"/>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cs typeface="Arial" panose="020B0604020202020204" pitchFamily="34" charset="0"/>
              </a:rPr>
              <a:t>Is it Tue/Thu</a:t>
            </a:r>
          </a:p>
        </p:txBody>
      </p:sp>
      <p:sp>
        <p:nvSpPr>
          <p:cNvPr id="41" name="Rectangle 40">
            <a:extLst>
              <a:ext uri="{FF2B5EF4-FFF2-40B4-BE49-F238E27FC236}">
                <a16:creationId xmlns:a16="http://schemas.microsoft.com/office/drawing/2014/main" id="{38D25532-94BE-4024-8037-5B135A684137}"/>
              </a:ext>
            </a:extLst>
          </p:cNvPr>
          <p:cNvSpPr/>
          <p:nvPr/>
        </p:nvSpPr>
        <p:spPr>
          <a:xfrm>
            <a:off x="591780" y="5385171"/>
            <a:ext cx="3406256" cy="5997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cs typeface="Arial" panose="020B0604020202020204" pitchFamily="34" charset="0"/>
              </a:rPr>
              <a:t>Print: It’s Lab Day!</a:t>
            </a:r>
          </a:p>
        </p:txBody>
      </p:sp>
      <p:cxnSp>
        <p:nvCxnSpPr>
          <p:cNvPr id="43" name="Straight Arrow Connector 42">
            <a:extLst>
              <a:ext uri="{FF2B5EF4-FFF2-40B4-BE49-F238E27FC236}">
                <a16:creationId xmlns:a16="http://schemas.microsoft.com/office/drawing/2014/main" id="{E92828C6-3C72-F0B8-A31B-A49E04585220}"/>
              </a:ext>
            </a:extLst>
          </p:cNvPr>
          <p:cNvCxnSpPr>
            <a:stCxn id="22" idx="2"/>
            <a:endCxn id="24" idx="0"/>
          </p:cNvCxnSpPr>
          <p:nvPr/>
        </p:nvCxnSpPr>
        <p:spPr>
          <a:xfrm>
            <a:off x="6095999" y="3248157"/>
            <a:ext cx="1" cy="3555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7D433D68-4A6E-0FE8-6197-7A64A1ADF76B}"/>
              </a:ext>
            </a:extLst>
          </p:cNvPr>
          <p:cNvCxnSpPr>
            <a:stCxn id="24" idx="2"/>
            <a:endCxn id="36" idx="0"/>
          </p:cNvCxnSpPr>
          <p:nvPr/>
        </p:nvCxnSpPr>
        <p:spPr>
          <a:xfrm flipH="1">
            <a:off x="6095999" y="4117487"/>
            <a:ext cx="1" cy="3555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53ADF6A9-E466-050B-AB88-1D4C1464479C}"/>
              </a:ext>
            </a:extLst>
          </p:cNvPr>
          <p:cNvCxnSpPr>
            <a:stCxn id="36" idx="2"/>
            <a:endCxn id="38" idx="0"/>
          </p:cNvCxnSpPr>
          <p:nvPr/>
        </p:nvCxnSpPr>
        <p:spPr>
          <a:xfrm>
            <a:off x="6095999" y="4986817"/>
            <a:ext cx="0" cy="4413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F05DFB0B-CCDA-E75F-181B-9F5FE1FA0150}"/>
              </a:ext>
            </a:extLst>
          </p:cNvPr>
          <p:cNvCxnSpPr>
            <a:stCxn id="38" idx="1"/>
            <a:endCxn id="41" idx="3"/>
          </p:cNvCxnSpPr>
          <p:nvPr/>
        </p:nvCxnSpPr>
        <p:spPr>
          <a:xfrm flipH="1">
            <a:off x="3998036" y="5685055"/>
            <a:ext cx="5598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35AAA4B5-834E-E483-F3E5-5A7283C70585}"/>
              </a:ext>
            </a:extLst>
          </p:cNvPr>
          <p:cNvCxnSpPr>
            <a:cxnSpLocks/>
            <a:stCxn id="24" idx="3"/>
            <a:endCxn id="11" idx="1"/>
          </p:cNvCxnSpPr>
          <p:nvPr/>
        </p:nvCxnSpPr>
        <p:spPr>
          <a:xfrm>
            <a:off x="7634134" y="3860619"/>
            <a:ext cx="72482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a:extLst>
              <a:ext uri="{FF2B5EF4-FFF2-40B4-BE49-F238E27FC236}">
                <a16:creationId xmlns:a16="http://schemas.microsoft.com/office/drawing/2014/main" id="{77FC4319-CF5B-3700-7060-0C8F7354BA10}"/>
              </a:ext>
            </a:extLst>
          </p:cNvPr>
          <p:cNvCxnSpPr>
            <a:stCxn id="36" idx="3"/>
            <a:endCxn id="35" idx="1"/>
          </p:cNvCxnSpPr>
          <p:nvPr/>
        </p:nvCxnSpPr>
        <p:spPr>
          <a:xfrm>
            <a:off x="7634133" y="4729949"/>
            <a:ext cx="72482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87A4257E-019B-3FA5-9224-04B167CE35D6}"/>
              </a:ext>
            </a:extLst>
          </p:cNvPr>
          <p:cNvCxnSpPr>
            <a:stCxn id="38" idx="3"/>
            <a:endCxn id="37" idx="1"/>
          </p:cNvCxnSpPr>
          <p:nvPr/>
        </p:nvCxnSpPr>
        <p:spPr>
          <a:xfrm>
            <a:off x="7634133" y="5685055"/>
            <a:ext cx="72482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2E877D8F-7B84-C174-D1E0-001D7BFED291}"/>
              </a:ext>
            </a:extLst>
          </p:cNvPr>
          <p:cNvSpPr txBox="1"/>
          <p:nvPr/>
        </p:nvSpPr>
        <p:spPr>
          <a:xfrm>
            <a:off x="7718217" y="3560735"/>
            <a:ext cx="599972" cy="369332"/>
          </a:xfrm>
          <a:prstGeom prst="rect">
            <a:avLst/>
          </a:prstGeom>
          <a:noFill/>
        </p:spPr>
        <p:txBody>
          <a:bodyPr wrap="none" rtlCol="0">
            <a:spAutoFit/>
          </a:bodyPr>
          <a:lstStyle/>
          <a:p>
            <a:r>
              <a:rPr lang="en-US" dirty="0"/>
              <a:t>True</a:t>
            </a:r>
          </a:p>
        </p:txBody>
      </p:sp>
      <p:sp>
        <p:nvSpPr>
          <p:cNvPr id="4" name="TextBox 3">
            <a:extLst>
              <a:ext uri="{FF2B5EF4-FFF2-40B4-BE49-F238E27FC236}">
                <a16:creationId xmlns:a16="http://schemas.microsoft.com/office/drawing/2014/main" id="{B2785FBC-13C1-5D9D-1746-AC6C40C6B3A1}"/>
              </a:ext>
            </a:extLst>
          </p:cNvPr>
          <p:cNvSpPr txBox="1"/>
          <p:nvPr/>
        </p:nvSpPr>
        <p:spPr>
          <a:xfrm>
            <a:off x="7696559" y="4430065"/>
            <a:ext cx="599972" cy="369332"/>
          </a:xfrm>
          <a:prstGeom prst="rect">
            <a:avLst/>
          </a:prstGeom>
          <a:noFill/>
        </p:spPr>
        <p:txBody>
          <a:bodyPr wrap="none" rtlCol="0">
            <a:spAutoFit/>
          </a:bodyPr>
          <a:lstStyle/>
          <a:p>
            <a:r>
              <a:rPr lang="en-US" dirty="0"/>
              <a:t>True</a:t>
            </a:r>
          </a:p>
        </p:txBody>
      </p:sp>
      <p:sp>
        <p:nvSpPr>
          <p:cNvPr id="5" name="TextBox 4">
            <a:extLst>
              <a:ext uri="{FF2B5EF4-FFF2-40B4-BE49-F238E27FC236}">
                <a16:creationId xmlns:a16="http://schemas.microsoft.com/office/drawing/2014/main" id="{CFC4D6EF-B470-1D3C-F2EC-07D6090DA85B}"/>
              </a:ext>
            </a:extLst>
          </p:cNvPr>
          <p:cNvSpPr txBox="1"/>
          <p:nvPr/>
        </p:nvSpPr>
        <p:spPr>
          <a:xfrm>
            <a:off x="7696559" y="5368842"/>
            <a:ext cx="599972" cy="369332"/>
          </a:xfrm>
          <a:prstGeom prst="rect">
            <a:avLst/>
          </a:prstGeom>
          <a:noFill/>
        </p:spPr>
        <p:txBody>
          <a:bodyPr wrap="none" rtlCol="0">
            <a:spAutoFit/>
          </a:bodyPr>
          <a:lstStyle/>
          <a:p>
            <a:r>
              <a:rPr lang="en-US" dirty="0"/>
              <a:t>True</a:t>
            </a:r>
          </a:p>
        </p:txBody>
      </p:sp>
      <p:sp>
        <p:nvSpPr>
          <p:cNvPr id="6" name="TextBox 5">
            <a:extLst>
              <a:ext uri="{FF2B5EF4-FFF2-40B4-BE49-F238E27FC236}">
                <a16:creationId xmlns:a16="http://schemas.microsoft.com/office/drawing/2014/main" id="{8C087A4B-F644-B929-CB6F-6EF7D4742EA3}"/>
              </a:ext>
            </a:extLst>
          </p:cNvPr>
          <p:cNvSpPr txBox="1"/>
          <p:nvPr/>
        </p:nvSpPr>
        <p:spPr>
          <a:xfrm>
            <a:off x="6095999" y="4110618"/>
            <a:ext cx="652936" cy="369332"/>
          </a:xfrm>
          <a:prstGeom prst="rect">
            <a:avLst/>
          </a:prstGeom>
          <a:noFill/>
        </p:spPr>
        <p:txBody>
          <a:bodyPr wrap="none" rtlCol="0">
            <a:spAutoFit/>
          </a:bodyPr>
          <a:lstStyle/>
          <a:p>
            <a:r>
              <a:rPr lang="en-US" dirty="0"/>
              <a:t>False</a:t>
            </a:r>
          </a:p>
        </p:txBody>
      </p:sp>
      <p:sp>
        <p:nvSpPr>
          <p:cNvPr id="7" name="TextBox 6">
            <a:extLst>
              <a:ext uri="{FF2B5EF4-FFF2-40B4-BE49-F238E27FC236}">
                <a16:creationId xmlns:a16="http://schemas.microsoft.com/office/drawing/2014/main" id="{F560A145-A432-1993-798A-D81DF46A717C}"/>
              </a:ext>
            </a:extLst>
          </p:cNvPr>
          <p:cNvSpPr txBox="1"/>
          <p:nvPr/>
        </p:nvSpPr>
        <p:spPr>
          <a:xfrm>
            <a:off x="6095999" y="5022836"/>
            <a:ext cx="652936" cy="369332"/>
          </a:xfrm>
          <a:prstGeom prst="rect">
            <a:avLst/>
          </a:prstGeom>
          <a:noFill/>
        </p:spPr>
        <p:txBody>
          <a:bodyPr wrap="none" rtlCol="0">
            <a:spAutoFit/>
          </a:bodyPr>
          <a:lstStyle/>
          <a:p>
            <a:r>
              <a:rPr lang="en-US" dirty="0"/>
              <a:t>False</a:t>
            </a:r>
          </a:p>
        </p:txBody>
      </p:sp>
      <p:sp>
        <p:nvSpPr>
          <p:cNvPr id="8" name="TextBox 7">
            <a:extLst>
              <a:ext uri="{FF2B5EF4-FFF2-40B4-BE49-F238E27FC236}">
                <a16:creationId xmlns:a16="http://schemas.microsoft.com/office/drawing/2014/main" id="{B030164F-9214-211E-3F2A-DBB895FFCDD4}"/>
              </a:ext>
            </a:extLst>
          </p:cNvPr>
          <p:cNvSpPr txBox="1"/>
          <p:nvPr/>
        </p:nvSpPr>
        <p:spPr>
          <a:xfrm>
            <a:off x="3989022" y="5315723"/>
            <a:ext cx="652936" cy="369332"/>
          </a:xfrm>
          <a:prstGeom prst="rect">
            <a:avLst/>
          </a:prstGeom>
          <a:noFill/>
        </p:spPr>
        <p:txBody>
          <a:bodyPr wrap="none" rtlCol="0">
            <a:spAutoFit/>
          </a:bodyPr>
          <a:lstStyle/>
          <a:p>
            <a:r>
              <a:rPr lang="en-US" dirty="0"/>
              <a:t>False</a:t>
            </a:r>
          </a:p>
        </p:txBody>
      </p:sp>
    </p:spTree>
    <p:extLst>
      <p:ext uri="{BB962C8B-B14F-4D97-AF65-F5344CB8AC3E}">
        <p14:creationId xmlns:p14="http://schemas.microsoft.com/office/powerpoint/2010/main" val="6040562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err="1"/>
              <a:t>Elif</a:t>
            </a:r>
            <a:r>
              <a:rPr lang="en-US" dirty="0"/>
              <a:t> Activity 2</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5525278" cy="4351338"/>
          </a:xfrm>
        </p:spPr>
        <p:txBody>
          <a:bodyPr>
            <a:normAutofit/>
          </a:bodyPr>
          <a:lstStyle/>
          <a:p>
            <a:pPr marL="0" indent="0">
              <a:buNone/>
            </a:pPr>
            <a:r>
              <a:rPr lang="en-US" sz="3200" dirty="0"/>
              <a:t>Remember the control flow diagram you made at the beginning of class?</a:t>
            </a:r>
          </a:p>
          <a:p>
            <a:pPr marL="0" indent="0">
              <a:buNone/>
            </a:pPr>
            <a:endParaRPr lang="en-US" sz="3200" dirty="0"/>
          </a:p>
          <a:p>
            <a:pPr marL="0" indent="0">
              <a:buNone/>
            </a:pPr>
            <a:r>
              <a:rPr lang="en-US" sz="3200" dirty="0"/>
              <a:t>Convert it to code!</a:t>
            </a:r>
          </a:p>
          <a:p>
            <a:pPr marL="0" indent="0">
              <a:buNone/>
            </a:pPr>
            <a:endParaRPr lang="en-US" sz="3200" dirty="0"/>
          </a:p>
          <a:p>
            <a:pPr marL="0" indent="0">
              <a:buNone/>
            </a:pPr>
            <a:r>
              <a:rPr lang="en-US" sz="3200" dirty="0"/>
              <a:t>If you didn’t make one, you can use the one to the right!</a:t>
            </a:r>
          </a:p>
        </p:txBody>
      </p:sp>
      <p:sp>
        <p:nvSpPr>
          <p:cNvPr id="4" name="Rectangle 3">
            <a:extLst>
              <a:ext uri="{FF2B5EF4-FFF2-40B4-BE49-F238E27FC236}">
                <a16:creationId xmlns:a16="http://schemas.microsoft.com/office/drawing/2014/main" id="{CBDEA9C8-0615-9D13-D579-4A647BE29E68}"/>
              </a:ext>
            </a:extLst>
          </p:cNvPr>
          <p:cNvSpPr/>
          <p:nvPr/>
        </p:nvSpPr>
        <p:spPr>
          <a:xfrm>
            <a:off x="8042786" y="948883"/>
            <a:ext cx="2467898" cy="9434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Start</a:t>
            </a:r>
          </a:p>
        </p:txBody>
      </p:sp>
      <p:sp>
        <p:nvSpPr>
          <p:cNvPr id="6" name="Flowchart: Decision 5">
            <a:extLst>
              <a:ext uri="{FF2B5EF4-FFF2-40B4-BE49-F238E27FC236}">
                <a16:creationId xmlns:a16="http://schemas.microsoft.com/office/drawing/2014/main" id="{AA0BC879-9375-F1EE-6226-479AD45582D8}"/>
              </a:ext>
            </a:extLst>
          </p:cNvPr>
          <p:cNvSpPr/>
          <p:nvPr/>
        </p:nvSpPr>
        <p:spPr>
          <a:xfrm>
            <a:off x="8042787" y="2271252"/>
            <a:ext cx="2467897" cy="1157748"/>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Are you a vegetarian?</a:t>
            </a:r>
          </a:p>
        </p:txBody>
      </p:sp>
      <p:sp>
        <p:nvSpPr>
          <p:cNvPr id="7" name="Flowchart: Decision 6">
            <a:extLst>
              <a:ext uri="{FF2B5EF4-FFF2-40B4-BE49-F238E27FC236}">
                <a16:creationId xmlns:a16="http://schemas.microsoft.com/office/drawing/2014/main" id="{5E705849-7019-1316-2117-C27E85274ECC}"/>
              </a:ext>
            </a:extLst>
          </p:cNvPr>
          <p:cNvSpPr/>
          <p:nvPr/>
        </p:nvSpPr>
        <p:spPr>
          <a:xfrm>
            <a:off x="6971070" y="3631495"/>
            <a:ext cx="2143433" cy="1157748"/>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Do you want Stir Fry?</a:t>
            </a:r>
          </a:p>
        </p:txBody>
      </p:sp>
      <p:cxnSp>
        <p:nvCxnSpPr>
          <p:cNvPr id="9" name="Straight Arrow Connector 8">
            <a:extLst>
              <a:ext uri="{FF2B5EF4-FFF2-40B4-BE49-F238E27FC236}">
                <a16:creationId xmlns:a16="http://schemas.microsoft.com/office/drawing/2014/main" id="{F27389D5-D681-5EE9-FC4E-24CCDA084E3E}"/>
              </a:ext>
            </a:extLst>
          </p:cNvPr>
          <p:cNvCxnSpPr>
            <a:cxnSpLocks/>
            <a:stCxn id="4" idx="2"/>
            <a:endCxn id="6" idx="0"/>
          </p:cNvCxnSpPr>
          <p:nvPr/>
        </p:nvCxnSpPr>
        <p:spPr>
          <a:xfrm>
            <a:off x="9276735" y="1892319"/>
            <a:ext cx="1" cy="3789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432383D5-8461-46E0-DD9E-C3D3B089A825}"/>
              </a:ext>
            </a:extLst>
          </p:cNvPr>
          <p:cNvCxnSpPr>
            <a:cxnSpLocks/>
            <a:stCxn id="6" idx="1"/>
            <a:endCxn id="7" idx="0"/>
          </p:cNvCxnSpPr>
          <p:nvPr/>
        </p:nvCxnSpPr>
        <p:spPr>
          <a:xfrm>
            <a:off x="8042787" y="2850126"/>
            <a:ext cx="0" cy="7813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9304F423-FF35-D7C5-12AA-8BDE35E61CB0}"/>
              </a:ext>
            </a:extLst>
          </p:cNvPr>
          <p:cNvSpPr/>
          <p:nvPr/>
        </p:nvSpPr>
        <p:spPr>
          <a:xfrm>
            <a:off x="9896168" y="3913239"/>
            <a:ext cx="1229032" cy="6489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Salad</a:t>
            </a:r>
          </a:p>
        </p:txBody>
      </p:sp>
      <p:sp>
        <p:nvSpPr>
          <p:cNvPr id="17" name="Rectangle 16">
            <a:extLst>
              <a:ext uri="{FF2B5EF4-FFF2-40B4-BE49-F238E27FC236}">
                <a16:creationId xmlns:a16="http://schemas.microsoft.com/office/drawing/2014/main" id="{623BB92A-55A3-AB5F-BF65-4305DCD9289E}"/>
              </a:ext>
            </a:extLst>
          </p:cNvPr>
          <p:cNvSpPr/>
          <p:nvPr/>
        </p:nvSpPr>
        <p:spPr>
          <a:xfrm>
            <a:off x="7428270" y="5508061"/>
            <a:ext cx="1229032" cy="6489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Sandwich</a:t>
            </a:r>
          </a:p>
        </p:txBody>
      </p:sp>
      <p:sp>
        <p:nvSpPr>
          <p:cNvPr id="18" name="Rectangle 17">
            <a:extLst>
              <a:ext uri="{FF2B5EF4-FFF2-40B4-BE49-F238E27FC236}">
                <a16:creationId xmlns:a16="http://schemas.microsoft.com/office/drawing/2014/main" id="{3FC95AA6-EBC4-45EA-DF70-2DA35D01248B}"/>
              </a:ext>
            </a:extLst>
          </p:cNvPr>
          <p:cNvSpPr/>
          <p:nvPr/>
        </p:nvSpPr>
        <p:spPr>
          <a:xfrm>
            <a:off x="9896168" y="5508061"/>
            <a:ext cx="1229032" cy="6489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Stir Fry</a:t>
            </a:r>
          </a:p>
        </p:txBody>
      </p:sp>
      <p:cxnSp>
        <p:nvCxnSpPr>
          <p:cNvPr id="22" name="Straight Arrow Connector 21">
            <a:extLst>
              <a:ext uri="{FF2B5EF4-FFF2-40B4-BE49-F238E27FC236}">
                <a16:creationId xmlns:a16="http://schemas.microsoft.com/office/drawing/2014/main" id="{C550F57C-B736-CC35-936E-6DE581089E89}"/>
              </a:ext>
            </a:extLst>
          </p:cNvPr>
          <p:cNvCxnSpPr>
            <a:cxnSpLocks/>
            <a:stCxn id="6" idx="3"/>
            <a:endCxn id="16" idx="0"/>
          </p:cNvCxnSpPr>
          <p:nvPr/>
        </p:nvCxnSpPr>
        <p:spPr>
          <a:xfrm>
            <a:off x="10510684" y="2850126"/>
            <a:ext cx="0" cy="10631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E95AFDA6-478F-479A-0B37-1EE3EB024678}"/>
              </a:ext>
            </a:extLst>
          </p:cNvPr>
          <p:cNvCxnSpPr>
            <a:cxnSpLocks/>
            <a:stCxn id="7" idx="3"/>
            <a:endCxn id="18" idx="0"/>
          </p:cNvCxnSpPr>
          <p:nvPr/>
        </p:nvCxnSpPr>
        <p:spPr>
          <a:xfrm>
            <a:off x="9114503" y="4210369"/>
            <a:ext cx="1396181" cy="12976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9610455D-1286-2668-80D4-D19B8FD5E018}"/>
              </a:ext>
            </a:extLst>
          </p:cNvPr>
          <p:cNvCxnSpPr>
            <a:stCxn id="7" idx="2"/>
            <a:endCxn id="17" idx="0"/>
          </p:cNvCxnSpPr>
          <p:nvPr/>
        </p:nvCxnSpPr>
        <p:spPr>
          <a:xfrm flipH="1">
            <a:off x="8042786" y="4789243"/>
            <a:ext cx="1" cy="7188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1FFC0B16-8133-0B7B-8FBF-45319D36CDED}"/>
              </a:ext>
            </a:extLst>
          </p:cNvPr>
          <p:cNvSpPr txBox="1"/>
          <p:nvPr/>
        </p:nvSpPr>
        <p:spPr>
          <a:xfrm>
            <a:off x="7370641" y="4935252"/>
            <a:ext cx="652936" cy="369332"/>
          </a:xfrm>
          <a:prstGeom prst="rect">
            <a:avLst/>
          </a:prstGeom>
          <a:noFill/>
        </p:spPr>
        <p:txBody>
          <a:bodyPr wrap="none" rtlCol="0">
            <a:spAutoFit/>
          </a:bodyPr>
          <a:lstStyle/>
          <a:p>
            <a:r>
              <a:rPr lang="en-US" dirty="0"/>
              <a:t>False</a:t>
            </a:r>
          </a:p>
        </p:txBody>
      </p:sp>
      <p:sp>
        <p:nvSpPr>
          <p:cNvPr id="50" name="TextBox 49">
            <a:extLst>
              <a:ext uri="{FF2B5EF4-FFF2-40B4-BE49-F238E27FC236}">
                <a16:creationId xmlns:a16="http://schemas.microsoft.com/office/drawing/2014/main" id="{FF145C98-AFFA-E673-84E8-06985A2C9AAB}"/>
              </a:ext>
            </a:extLst>
          </p:cNvPr>
          <p:cNvSpPr txBox="1"/>
          <p:nvPr/>
        </p:nvSpPr>
        <p:spPr>
          <a:xfrm>
            <a:off x="7418439" y="3229897"/>
            <a:ext cx="652936" cy="369332"/>
          </a:xfrm>
          <a:prstGeom prst="rect">
            <a:avLst/>
          </a:prstGeom>
          <a:noFill/>
        </p:spPr>
        <p:txBody>
          <a:bodyPr wrap="none" rtlCol="0">
            <a:spAutoFit/>
          </a:bodyPr>
          <a:lstStyle/>
          <a:p>
            <a:r>
              <a:rPr lang="en-US" dirty="0"/>
              <a:t>False</a:t>
            </a:r>
          </a:p>
        </p:txBody>
      </p:sp>
      <p:sp>
        <p:nvSpPr>
          <p:cNvPr id="51" name="TextBox 50">
            <a:extLst>
              <a:ext uri="{FF2B5EF4-FFF2-40B4-BE49-F238E27FC236}">
                <a16:creationId xmlns:a16="http://schemas.microsoft.com/office/drawing/2014/main" id="{347535A0-9BC0-C3A4-4FF3-7350C65E9CE8}"/>
              </a:ext>
            </a:extLst>
          </p:cNvPr>
          <p:cNvSpPr txBox="1"/>
          <p:nvPr/>
        </p:nvSpPr>
        <p:spPr>
          <a:xfrm>
            <a:off x="10550012" y="3286202"/>
            <a:ext cx="599972" cy="369332"/>
          </a:xfrm>
          <a:prstGeom prst="rect">
            <a:avLst/>
          </a:prstGeom>
          <a:noFill/>
        </p:spPr>
        <p:txBody>
          <a:bodyPr wrap="none" rtlCol="0">
            <a:spAutoFit/>
          </a:bodyPr>
          <a:lstStyle/>
          <a:p>
            <a:r>
              <a:rPr lang="en-US" dirty="0"/>
              <a:t>True</a:t>
            </a:r>
          </a:p>
        </p:txBody>
      </p:sp>
      <p:sp>
        <p:nvSpPr>
          <p:cNvPr id="52" name="TextBox 51">
            <a:extLst>
              <a:ext uri="{FF2B5EF4-FFF2-40B4-BE49-F238E27FC236}">
                <a16:creationId xmlns:a16="http://schemas.microsoft.com/office/drawing/2014/main" id="{4C3D1D28-EE48-AE01-8420-E3F3759D7CB0}"/>
              </a:ext>
            </a:extLst>
          </p:cNvPr>
          <p:cNvSpPr txBox="1"/>
          <p:nvPr/>
        </p:nvSpPr>
        <p:spPr>
          <a:xfrm>
            <a:off x="9212824" y="4674549"/>
            <a:ext cx="599972" cy="369332"/>
          </a:xfrm>
          <a:prstGeom prst="rect">
            <a:avLst/>
          </a:prstGeom>
          <a:noFill/>
        </p:spPr>
        <p:txBody>
          <a:bodyPr wrap="none" rtlCol="0">
            <a:spAutoFit/>
          </a:bodyPr>
          <a:lstStyle/>
          <a:p>
            <a:r>
              <a:rPr lang="en-US" dirty="0"/>
              <a:t>True</a:t>
            </a:r>
          </a:p>
        </p:txBody>
      </p:sp>
    </p:spTree>
    <p:extLst>
      <p:ext uri="{BB962C8B-B14F-4D97-AF65-F5344CB8AC3E}">
        <p14:creationId xmlns:p14="http://schemas.microsoft.com/office/powerpoint/2010/main" val="3808131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98D3A-F22E-FB40-38A6-41C7DA8F7616}"/>
              </a:ext>
            </a:extLst>
          </p:cNvPr>
          <p:cNvSpPr>
            <a:spLocks noGrp="1"/>
          </p:cNvSpPr>
          <p:nvPr>
            <p:ph type="title"/>
          </p:nvPr>
        </p:nvSpPr>
        <p:spPr/>
        <p:txBody>
          <a:bodyPr/>
          <a:lstStyle/>
          <a:p>
            <a:r>
              <a:rPr lang="en-US" dirty="0"/>
              <a:t>Recap + Closing</a:t>
            </a:r>
          </a:p>
        </p:txBody>
      </p:sp>
    </p:spTree>
    <p:extLst>
      <p:ext uri="{BB962C8B-B14F-4D97-AF65-F5344CB8AC3E}">
        <p14:creationId xmlns:p14="http://schemas.microsoft.com/office/powerpoint/2010/main" val="35919643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41350-C1B3-F217-6295-57DEC321EFD8}"/>
              </a:ext>
            </a:extLst>
          </p:cNvPr>
          <p:cNvSpPr>
            <a:spLocks noGrp="1"/>
          </p:cNvSpPr>
          <p:nvPr>
            <p:ph type="title"/>
          </p:nvPr>
        </p:nvSpPr>
        <p:spPr/>
        <p:txBody>
          <a:bodyPr/>
          <a:lstStyle/>
          <a:p>
            <a:r>
              <a:rPr lang="en-US" dirty="0"/>
              <a:t>What did we learn?</a:t>
            </a:r>
          </a:p>
        </p:txBody>
      </p:sp>
      <p:sp>
        <p:nvSpPr>
          <p:cNvPr id="3" name="Content Placeholder 2">
            <a:extLst>
              <a:ext uri="{FF2B5EF4-FFF2-40B4-BE49-F238E27FC236}">
                <a16:creationId xmlns:a16="http://schemas.microsoft.com/office/drawing/2014/main" id="{33A39254-DF53-EACF-61A1-5D3B1B051A21}"/>
              </a:ext>
            </a:extLst>
          </p:cNvPr>
          <p:cNvSpPr>
            <a:spLocks noGrp="1"/>
          </p:cNvSpPr>
          <p:nvPr>
            <p:ph idx="1"/>
          </p:nvPr>
        </p:nvSpPr>
        <p:spPr/>
        <p:txBody>
          <a:bodyPr/>
          <a:lstStyle/>
          <a:p>
            <a:r>
              <a:rPr lang="en-US" dirty="0"/>
              <a:t>Control Flow Diagrams</a:t>
            </a:r>
          </a:p>
          <a:p>
            <a:pPr lvl="1"/>
            <a:r>
              <a:rPr lang="en-US" dirty="0"/>
              <a:t>Learned how to make them</a:t>
            </a:r>
          </a:p>
          <a:p>
            <a:pPr lvl="1"/>
            <a:r>
              <a:rPr lang="en-US" dirty="0"/>
              <a:t>Learned how to go from them to code</a:t>
            </a:r>
          </a:p>
          <a:p>
            <a:r>
              <a:rPr lang="en-US" dirty="0"/>
              <a:t>If/</a:t>
            </a:r>
            <a:r>
              <a:rPr lang="en-US" dirty="0" err="1"/>
              <a:t>elif</a:t>
            </a:r>
            <a:r>
              <a:rPr lang="en-US" dirty="0"/>
              <a:t>/else</a:t>
            </a:r>
          </a:p>
          <a:p>
            <a:pPr lvl="1"/>
            <a:r>
              <a:rPr lang="en-US" dirty="0"/>
              <a:t>How to write them</a:t>
            </a:r>
          </a:p>
          <a:p>
            <a:pPr lvl="1"/>
            <a:r>
              <a:rPr lang="en-US" dirty="0"/>
              <a:t>How to go from code to a control flow diagram</a:t>
            </a:r>
          </a:p>
          <a:p>
            <a:endParaRPr lang="en-US" dirty="0"/>
          </a:p>
        </p:txBody>
      </p:sp>
    </p:spTree>
    <p:extLst>
      <p:ext uri="{BB962C8B-B14F-4D97-AF65-F5344CB8AC3E}">
        <p14:creationId xmlns:p14="http://schemas.microsoft.com/office/powerpoint/2010/main" val="9265719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C96C-E272-3F4B-DF1D-75076EC81A4F}"/>
              </a:ext>
            </a:extLst>
          </p:cNvPr>
          <p:cNvSpPr>
            <a:spLocks noGrp="1"/>
          </p:cNvSpPr>
          <p:nvPr>
            <p:ph type="title"/>
          </p:nvPr>
        </p:nvSpPr>
        <p:spPr>
          <a:xfrm>
            <a:off x="838200" y="365125"/>
            <a:ext cx="10515600" cy="1325563"/>
          </a:xfrm>
        </p:spPr>
        <p:txBody>
          <a:bodyPr anchor="ctr">
            <a:normAutofit/>
          </a:bodyPr>
          <a:lstStyle/>
          <a:p>
            <a:r>
              <a:rPr lang="en-US" dirty="0"/>
              <a:t>CLONE of Announcement Slide</a:t>
            </a:r>
          </a:p>
        </p:txBody>
      </p:sp>
      <p:sp>
        <p:nvSpPr>
          <p:cNvPr id="3" name="Content Placeholder 2">
            <a:extLst>
              <a:ext uri="{FF2B5EF4-FFF2-40B4-BE49-F238E27FC236}">
                <a16:creationId xmlns:a16="http://schemas.microsoft.com/office/drawing/2014/main" id="{7798FFE3-95DD-19F6-DAEC-297F0215C97D}"/>
              </a:ext>
            </a:extLst>
          </p:cNvPr>
          <p:cNvSpPr>
            <a:spLocks noGrp="1"/>
          </p:cNvSpPr>
          <p:nvPr>
            <p:ph sz="half" idx="1"/>
          </p:nvPr>
        </p:nvSpPr>
        <p:spPr>
          <a:xfrm>
            <a:off x="838200" y="1825625"/>
            <a:ext cx="5181600" cy="4351338"/>
          </a:xfrm>
        </p:spPr>
        <p:txBody>
          <a:bodyPr>
            <a:normAutofit/>
          </a:bodyPr>
          <a:lstStyle/>
          <a:p>
            <a:pPr marL="0" indent="0">
              <a:buNone/>
            </a:pPr>
            <a:r>
              <a:rPr lang="en-US" sz="1800" dirty="0"/>
              <a:t>Have this at the end to remind students and have something relevant behind you for end of class questions. Also, some students missed it the first time because they were late</a:t>
            </a:r>
            <a:br>
              <a:rPr lang="en-US" dirty="0"/>
            </a:br>
            <a:endParaRPr lang="en-US" dirty="0"/>
          </a:p>
          <a:p>
            <a:r>
              <a:rPr lang="en-US" sz="2400" dirty="0"/>
              <a:t>Announcement 1</a:t>
            </a:r>
          </a:p>
          <a:p>
            <a:pPr lvl="1"/>
            <a:r>
              <a:rPr lang="en-US" dirty="0"/>
              <a:t>Description of announcement</a:t>
            </a:r>
          </a:p>
          <a:p>
            <a:r>
              <a:rPr lang="en-US" sz="2400" dirty="0"/>
              <a:t>Announcement 2</a:t>
            </a:r>
          </a:p>
          <a:p>
            <a:pPr lvl="1"/>
            <a:r>
              <a:rPr lang="en-US" dirty="0"/>
              <a:t>Description of announcement</a:t>
            </a:r>
          </a:p>
          <a:p>
            <a:r>
              <a:rPr lang="en-US" sz="2400" dirty="0"/>
              <a:t>Announcement 3</a:t>
            </a:r>
          </a:p>
          <a:p>
            <a:pPr lvl="1"/>
            <a:r>
              <a:rPr lang="en-US" dirty="0"/>
              <a:t>Description of announcement</a:t>
            </a:r>
          </a:p>
        </p:txBody>
      </p:sp>
      <p:pic>
        <p:nvPicPr>
          <p:cNvPr id="5" name="Picture 4" descr="A picture containing typewriter">
            <a:extLst>
              <a:ext uri="{FF2B5EF4-FFF2-40B4-BE49-F238E27FC236}">
                <a16:creationId xmlns:a16="http://schemas.microsoft.com/office/drawing/2014/main" id="{5DE576BF-BE5C-2BB4-E250-53E9BD7D6CCA}"/>
              </a:ext>
            </a:extLst>
          </p:cNvPr>
          <p:cNvPicPr>
            <a:picLocks noChangeAspect="1"/>
          </p:cNvPicPr>
          <p:nvPr/>
        </p:nvPicPr>
        <p:blipFill rotWithShape="1">
          <a:blip r:embed="rId2">
            <a:extLst>
              <a:ext uri="{28A0092B-C50C-407E-A947-70E740481C1C}">
                <a14:useLocalDpi xmlns:a14="http://schemas.microsoft.com/office/drawing/2010/main" val="0"/>
              </a:ext>
            </a:extLst>
          </a:blip>
          <a:srcRect l="3925" r="16588" b="-1"/>
          <a:stretch/>
        </p:blipFill>
        <p:spPr>
          <a:xfrm>
            <a:off x="6172200" y="1825625"/>
            <a:ext cx="5181600" cy="4351338"/>
          </a:xfrm>
          <a:prstGeom prst="rect">
            <a:avLst/>
          </a:prstGeom>
          <a:noFill/>
        </p:spPr>
      </p:pic>
    </p:spTree>
    <p:extLst>
      <p:ext uri="{BB962C8B-B14F-4D97-AF65-F5344CB8AC3E}">
        <p14:creationId xmlns:p14="http://schemas.microsoft.com/office/powerpoint/2010/main" val="2750084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08226" cy="1325563"/>
          </a:xfrm>
        </p:spPr>
        <p:txBody>
          <a:bodyPr anchor="ctr">
            <a:normAutofit/>
          </a:bodyPr>
          <a:lstStyle/>
          <a:p>
            <a:r>
              <a:rPr lang="en-US" dirty="0"/>
              <a:t>Some problems can’t be solved yet</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10213258" cy="4351338"/>
          </a:xfrm>
        </p:spPr>
        <p:txBody>
          <a:bodyPr>
            <a:normAutofit/>
          </a:bodyPr>
          <a:lstStyle/>
          <a:p>
            <a:pPr marL="0" indent="0">
              <a:buNone/>
            </a:pPr>
            <a:r>
              <a:rPr lang="en-US" sz="3200" dirty="0"/>
              <a:t>Imagine you go to Frank, and you need to decide what to eat</a:t>
            </a:r>
          </a:p>
          <a:p>
            <a:pPr lvl="1"/>
            <a:r>
              <a:rPr lang="en-US" sz="2800" dirty="0"/>
              <a:t>Are you vegetarian? Maybe head to salad bar</a:t>
            </a:r>
          </a:p>
          <a:p>
            <a:pPr lvl="1"/>
            <a:r>
              <a:rPr lang="en-US" sz="2800" dirty="0"/>
              <a:t>Are you in the mood for stir fry? Maybe head to the stir fry area</a:t>
            </a:r>
          </a:p>
          <a:p>
            <a:pPr marL="0" indent="0">
              <a:buNone/>
            </a:pPr>
            <a:endParaRPr lang="en-US" sz="3200" dirty="0"/>
          </a:p>
          <a:p>
            <a:pPr marL="0" indent="0">
              <a:buNone/>
            </a:pPr>
            <a:r>
              <a:rPr lang="en-US" sz="3200" dirty="0"/>
              <a:t>Can we write code to tell us what to eat?</a:t>
            </a:r>
          </a:p>
          <a:p>
            <a:pPr marL="0" indent="0">
              <a:buNone/>
            </a:pPr>
            <a:endParaRPr lang="en-US" sz="3200" dirty="0"/>
          </a:p>
          <a:p>
            <a:pPr marL="0" indent="0">
              <a:buNone/>
            </a:pPr>
            <a:r>
              <a:rPr lang="en-US" sz="3200" dirty="0"/>
              <a:t>Not yet, but branching will let us do this!</a:t>
            </a:r>
          </a:p>
        </p:txBody>
      </p:sp>
    </p:spTree>
    <p:extLst>
      <p:ext uri="{BB962C8B-B14F-4D97-AF65-F5344CB8AC3E}">
        <p14:creationId xmlns:p14="http://schemas.microsoft.com/office/powerpoint/2010/main" val="3582326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Branching</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6599904" y="1528173"/>
            <a:ext cx="5181600" cy="4351338"/>
          </a:xfrm>
        </p:spPr>
        <p:txBody>
          <a:bodyPr>
            <a:normAutofit/>
          </a:bodyPr>
          <a:lstStyle/>
          <a:p>
            <a:pPr marL="0" indent="0">
              <a:buNone/>
            </a:pPr>
            <a:r>
              <a:rPr lang="en-US" dirty="0"/>
              <a:t>Branching lets us make decisions in our code</a:t>
            </a:r>
          </a:p>
          <a:p>
            <a:pPr marL="0" indent="0">
              <a:buNone/>
            </a:pPr>
            <a:endParaRPr lang="en-US" dirty="0"/>
          </a:p>
          <a:p>
            <a:pPr marL="0" indent="0">
              <a:buNone/>
            </a:pPr>
            <a:r>
              <a:rPr lang="en-US" dirty="0"/>
              <a:t>A </a:t>
            </a:r>
            <a:r>
              <a:rPr lang="en-US" b="1" dirty="0"/>
              <a:t>branch</a:t>
            </a:r>
            <a:r>
              <a:rPr lang="en-US" dirty="0"/>
              <a:t> is a block of code that is only run when a condition is met</a:t>
            </a:r>
          </a:p>
          <a:p>
            <a:pPr marL="0" indent="0">
              <a:buNone/>
            </a:pPr>
            <a:endParaRPr lang="en-US" dirty="0"/>
          </a:p>
          <a:p>
            <a:pPr marL="0" indent="0">
              <a:buNone/>
            </a:pPr>
            <a:r>
              <a:rPr lang="en-US" dirty="0"/>
              <a:t>A </a:t>
            </a:r>
            <a:r>
              <a:rPr lang="en-US" b="1" dirty="0"/>
              <a:t>decision tree</a:t>
            </a:r>
            <a:r>
              <a:rPr lang="en-US" dirty="0"/>
              <a:t> (see right) is a representation of the conditions for branches</a:t>
            </a:r>
          </a:p>
        </p:txBody>
      </p:sp>
      <p:pic>
        <p:nvPicPr>
          <p:cNvPr id="1026" name="Picture 2">
            <a:extLst>
              <a:ext uri="{FF2B5EF4-FFF2-40B4-BE49-F238E27FC236}">
                <a16:creationId xmlns:a16="http://schemas.microsoft.com/office/drawing/2014/main" id="{9F2ABFD2-27DD-B8B3-0C90-CA372CDC0C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812" t="10033" r="11148"/>
          <a:stretch/>
        </p:blipFill>
        <p:spPr bwMode="auto">
          <a:xfrm>
            <a:off x="838200" y="1663649"/>
            <a:ext cx="5590551" cy="4080387"/>
          </a:xfrm>
          <a:prstGeom prst="rect">
            <a:avLst/>
          </a:prstGeom>
          <a:solidFill>
            <a:srgbClr val="FFFFFF"/>
          </a:solidFill>
          <a:ln>
            <a:solidFill>
              <a:schemeClr val="tx1"/>
            </a:solidFill>
          </a:ln>
        </p:spPr>
      </p:pic>
    </p:spTree>
    <p:extLst>
      <p:ext uri="{BB962C8B-B14F-4D97-AF65-F5344CB8AC3E}">
        <p14:creationId xmlns:p14="http://schemas.microsoft.com/office/powerpoint/2010/main" val="3596110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Branching</a:t>
            </a:r>
          </a:p>
        </p:txBody>
      </p:sp>
      <p:pic>
        <p:nvPicPr>
          <p:cNvPr id="1026" name="Picture 2">
            <a:extLst>
              <a:ext uri="{FF2B5EF4-FFF2-40B4-BE49-F238E27FC236}">
                <a16:creationId xmlns:a16="http://schemas.microsoft.com/office/drawing/2014/main" id="{9F2ABFD2-27DD-B8B3-0C90-CA372CDC0C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812" t="10033" r="11148"/>
          <a:stretch/>
        </p:blipFill>
        <p:spPr bwMode="auto">
          <a:xfrm>
            <a:off x="838200" y="1663649"/>
            <a:ext cx="5590551" cy="4080387"/>
          </a:xfrm>
          <a:prstGeom prst="rect">
            <a:avLst/>
          </a:prstGeom>
          <a:solidFill>
            <a:srgbClr val="FFFFFF"/>
          </a:solidFill>
          <a:ln>
            <a:solidFill>
              <a:schemeClr val="tx1"/>
            </a:solidFill>
          </a:ln>
        </p:spPr>
      </p:pic>
      <p:sp>
        <p:nvSpPr>
          <p:cNvPr id="6" name="Content Placeholder 2">
            <a:extLst>
              <a:ext uri="{FF2B5EF4-FFF2-40B4-BE49-F238E27FC236}">
                <a16:creationId xmlns:a16="http://schemas.microsoft.com/office/drawing/2014/main" id="{89108580-C3F8-4F99-CE8E-71D8245248A5}"/>
              </a:ext>
            </a:extLst>
          </p:cNvPr>
          <p:cNvSpPr txBox="1">
            <a:spLocks/>
          </p:cNvSpPr>
          <p:nvPr/>
        </p:nvSpPr>
        <p:spPr>
          <a:xfrm>
            <a:off x="6722807" y="665419"/>
            <a:ext cx="5181600"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For reference, here is code for this decision tree. By the end of this class, you should understand it!</a:t>
            </a:r>
          </a:p>
        </p:txBody>
      </p:sp>
      <p:sp>
        <p:nvSpPr>
          <p:cNvPr id="7" name="TextBox 6">
            <a:extLst>
              <a:ext uri="{FF2B5EF4-FFF2-40B4-BE49-F238E27FC236}">
                <a16:creationId xmlns:a16="http://schemas.microsoft.com/office/drawing/2014/main" id="{CCE4F3D0-0E7F-F48E-8803-6569895447A6}"/>
              </a:ext>
            </a:extLst>
          </p:cNvPr>
          <p:cNvSpPr txBox="1"/>
          <p:nvPr/>
        </p:nvSpPr>
        <p:spPr>
          <a:xfrm>
            <a:off x="6817443" y="2291276"/>
            <a:ext cx="4992329" cy="4093428"/>
          </a:xfrm>
          <a:prstGeom prst="rect">
            <a:avLst/>
          </a:prstGeom>
          <a:solidFill>
            <a:srgbClr val="E6E6E6"/>
          </a:solidFill>
        </p:spPr>
        <p:txBody>
          <a:bodyPr wrap="square" rtlCol="0" anchor="ctr">
            <a:spAutoFit/>
          </a:bodyPr>
          <a:lstStyle/>
          <a:p>
            <a:r>
              <a:rPr lang="en-US" sz="2000" b="0" dirty="0" err="1">
                <a:solidFill>
                  <a:srgbClr val="001080"/>
                </a:solidFill>
                <a:effectLst/>
                <a:latin typeface="Consolas" panose="020B0609020204030204" pitchFamily="49" charset="0"/>
              </a:rPr>
              <a:t>has_feathers</a:t>
            </a:r>
            <a:r>
              <a:rPr lang="en-US" sz="2000" b="0" dirty="0">
                <a:solidFill>
                  <a:srgbClr val="000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True</a:t>
            </a:r>
            <a:r>
              <a:rPr lang="en-US" sz="2000" b="0" dirty="0">
                <a:solidFill>
                  <a:srgbClr val="000000"/>
                </a:solidFill>
                <a:effectLst/>
                <a:latin typeface="Consolas" panose="020B0609020204030204" pitchFamily="49" charset="0"/>
              </a:rPr>
              <a:t> </a:t>
            </a:r>
            <a:r>
              <a:rPr lang="en-US" sz="2000" b="0" dirty="0">
                <a:solidFill>
                  <a:srgbClr val="008000"/>
                </a:solidFill>
                <a:effectLst/>
                <a:latin typeface="Consolas" panose="020B0609020204030204" pitchFamily="49" charset="0"/>
              </a:rPr>
              <a:t># or False</a:t>
            </a:r>
            <a:endParaRPr lang="en-US" sz="2000" b="0" dirty="0">
              <a:solidFill>
                <a:srgbClr val="000000"/>
              </a:solidFill>
              <a:effectLst/>
              <a:latin typeface="Consolas" panose="020B0609020204030204" pitchFamily="49" charset="0"/>
            </a:endParaRPr>
          </a:p>
          <a:p>
            <a:r>
              <a:rPr lang="en-US" sz="2000" b="0" dirty="0" err="1">
                <a:solidFill>
                  <a:srgbClr val="001080"/>
                </a:solidFill>
                <a:effectLst/>
                <a:latin typeface="Consolas" panose="020B0609020204030204" pitchFamily="49" charset="0"/>
              </a:rPr>
              <a:t>can_fly</a:t>
            </a:r>
            <a:r>
              <a:rPr lang="en-US" sz="2000" b="0" dirty="0">
                <a:solidFill>
                  <a:srgbClr val="000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True</a:t>
            </a:r>
            <a:r>
              <a:rPr lang="en-US" sz="2000" b="0" dirty="0">
                <a:solidFill>
                  <a:srgbClr val="000000"/>
                </a:solidFill>
                <a:effectLst/>
                <a:latin typeface="Consolas" panose="020B0609020204030204" pitchFamily="49" charset="0"/>
              </a:rPr>
              <a:t> </a:t>
            </a:r>
            <a:r>
              <a:rPr lang="en-US" sz="2000" b="0" dirty="0">
                <a:solidFill>
                  <a:srgbClr val="008000"/>
                </a:solidFill>
                <a:effectLst/>
                <a:latin typeface="Consolas" panose="020B0609020204030204" pitchFamily="49" charset="0"/>
              </a:rPr>
              <a:t># or False</a:t>
            </a:r>
            <a:endParaRPr lang="en-US" sz="2000" b="0" dirty="0">
              <a:solidFill>
                <a:srgbClr val="000000"/>
              </a:solidFill>
              <a:effectLst/>
              <a:latin typeface="Consolas" panose="020B0609020204030204" pitchFamily="49" charset="0"/>
            </a:endParaRPr>
          </a:p>
          <a:p>
            <a:r>
              <a:rPr lang="en-US" sz="2000" b="0" dirty="0" err="1">
                <a:solidFill>
                  <a:srgbClr val="001080"/>
                </a:solidFill>
                <a:effectLst/>
                <a:latin typeface="Consolas" panose="020B0609020204030204" pitchFamily="49" charset="0"/>
              </a:rPr>
              <a:t>has_finns</a:t>
            </a:r>
            <a:r>
              <a:rPr lang="en-US" sz="2000" b="0" dirty="0">
                <a:solidFill>
                  <a:srgbClr val="000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True</a:t>
            </a:r>
            <a:r>
              <a:rPr lang="en-US" sz="2000" b="0" dirty="0">
                <a:solidFill>
                  <a:srgbClr val="000000"/>
                </a:solidFill>
                <a:effectLst/>
                <a:latin typeface="Consolas" panose="020B0609020204030204" pitchFamily="49" charset="0"/>
              </a:rPr>
              <a:t> </a:t>
            </a:r>
            <a:r>
              <a:rPr lang="en-US" sz="2000" b="0" dirty="0">
                <a:solidFill>
                  <a:srgbClr val="008000"/>
                </a:solidFill>
                <a:effectLst/>
                <a:latin typeface="Consolas" panose="020B0609020204030204" pitchFamily="49" charset="0"/>
              </a:rPr>
              <a:t># or False</a:t>
            </a:r>
            <a:endParaRPr lang="en-US" sz="2000" b="0" dirty="0">
              <a:solidFill>
                <a:srgbClr val="000000"/>
              </a:solidFill>
              <a:effectLst/>
              <a:latin typeface="Consolas" panose="020B0609020204030204" pitchFamily="49" charset="0"/>
            </a:endParaRPr>
          </a:p>
          <a:p>
            <a:r>
              <a:rPr lang="en-US" sz="2000" b="0" dirty="0">
                <a:solidFill>
                  <a:srgbClr val="AF00DB"/>
                </a:solidFill>
                <a:effectLst/>
                <a:latin typeface="Consolas" panose="020B0609020204030204" pitchFamily="49" charset="0"/>
              </a:rPr>
              <a:t>if</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has_feathers</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AF00DB"/>
                </a:solidFill>
                <a:effectLst/>
                <a:latin typeface="Consolas" panose="020B0609020204030204" pitchFamily="49" charset="0"/>
              </a:rPr>
              <a:t>if</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can_fly</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print</a:t>
            </a:r>
            <a:r>
              <a:rPr lang="en-US" sz="2000" b="0" dirty="0">
                <a:solidFill>
                  <a:srgbClr val="000000"/>
                </a:solidFill>
                <a:effectLst/>
                <a:latin typeface="Consolas" panose="020B0609020204030204" pitchFamily="49" charset="0"/>
              </a:rPr>
              <a:t>(</a:t>
            </a:r>
            <a:r>
              <a:rPr lang="en-US" sz="2000" b="0" dirty="0">
                <a:solidFill>
                  <a:srgbClr val="A31515"/>
                </a:solidFill>
                <a:effectLst/>
                <a:latin typeface="Consolas" panose="020B0609020204030204" pitchFamily="49" charset="0"/>
              </a:rPr>
              <a:t>"It's a Hawk!"</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AF00DB"/>
                </a:solidFill>
                <a:effectLst/>
                <a:latin typeface="Consolas" panose="020B0609020204030204" pitchFamily="49" charset="0"/>
              </a:rPr>
              <a:t>else</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print</a:t>
            </a:r>
            <a:r>
              <a:rPr lang="en-US" sz="2000" b="0" dirty="0">
                <a:solidFill>
                  <a:srgbClr val="000000"/>
                </a:solidFill>
                <a:effectLst/>
                <a:latin typeface="Consolas" panose="020B0609020204030204" pitchFamily="49" charset="0"/>
              </a:rPr>
              <a:t>(</a:t>
            </a:r>
            <a:r>
              <a:rPr lang="en-US" sz="2000" b="0" dirty="0">
                <a:solidFill>
                  <a:srgbClr val="A31515"/>
                </a:solidFill>
                <a:effectLst/>
                <a:latin typeface="Consolas" panose="020B0609020204030204" pitchFamily="49" charset="0"/>
              </a:rPr>
              <a:t>"It's a Penguin!"</a:t>
            </a:r>
            <a:r>
              <a:rPr lang="en-US" sz="2000" b="0" dirty="0">
                <a:solidFill>
                  <a:srgbClr val="000000"/>
                </a:solidFill>
                <a:effectLst/>
                <a:latin typeface="Consolas" panose="020B0609020204030204" pitchFamily="49" charset="0"/>
              </a:rPr>
              <a:t>)</a:t>
            </a:r>
          </a:p>
          <a:p>
            <a:r>
              <a:rPr lang="en-US" sz="2000" b="0" dirty="0">
                <a:solidFill>
                  <a:srgbClr val="AF00DB"/>
                </a:solidFill>
                <a:effectLst/>
                <a:latin typeface="Consolas" panose="020B0609020204030204" pitchFamily="49" charset="0"/>
              </a:rPr>
              <a:t>else</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AF00DB"/>
                </a:solidFill>
                <a:effectLst/>
                <a:latin typeface="Consolas" panose="020B0609020204030204" pitchFamily="49" charset="0"/>
              </a:rPr>
              <a:t>if</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has_finns</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print</a:t>
            </a:r>
            <a:r>
              <a:rPr lang="en-US" sz="2000" b="0" dirty="0">
                <a:solidFill>
                  <a:srgbClr val="000000"/>
                </a:solidFill>
                <a:effectLst/>
                <a:latin typeface="Consolas" panose="020B0609020204030204" pitchFamily="49" charset="0"/>
              </a:rPr>
              <a:t>(</a:t>
            </a:r>
            <a:r>
              <a:rPr lang="en-US" sz="2000" b="0" dirty="0">
                <a:solidFill>
                  <a:srgbClr val="A31515"/>
                </a:solidFill>
                <a:effectLst/>
                <a:latin typeface="Consolas" panose="020B0609020204030204" pitchFamily="49" charset="0"/>
              </a:rPr>
              <a:t>"It's a Dolphin!"</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AF00DB"/>
                </a:solidFill>
                <a:effectLst/>
                <a:latin typeface="Consolas" panose="020B0609020204030204" pitchFamily="49" charset="0"/>
              </a:rPr>
              <a:t>else</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print</a:t>
            </a:r>
            <a:r>
              <a:rPr lang="en-US" sz="2000" b="0" dirty="0">
                <a:solidFill>
                  <a:srgbClr val="000000"/>
                </a:solidFill>
                <a:effectLst/>
                <a:latin typeface="Consolas" panose="020B0609020204030204" pitchFamily="49" charset="0"/>
              </a:rPr>
              <a:t>(</a:t>
            </a:r>
            <a:r>
              <a:rPr lang="en-US" sz="2000" b="0" dirty="0">
                <a:solidFill>
                  <a:srgbClr val="A31515"/>
                </a:solidFill>
                <a:effectLst/>
                <a:latin typeface="Consolas" panose="020B0609020204030204" pitchFamily="49" charset="0"/>
              </a:rPr>
              <a:t>"It's a Bear!"</a:t>
            </a:r>
            <a:r>
              <a:rPr lang="en-US" sz="20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858691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A22B4-B2F0-2AB6-464D-C52FE563E5D0}"/>
              </a:ext>
            </a:extLst>
          </p:cNvPr>
          <p:cNvSpPr>
            <a:spLocks noGrp="1"/>
          </p:cNvSpPr>
          <p:nvPr>
            <p:ph type="title"/>
          </p:nvPr>
        </p:nvSpPr>
        <p:spPr>
          <a:xfrm>
            <a:off x="7918661" y="1884108"/>
            <a:ext cx="3556000" cy="1819275"/>
          </a:xfrm>
        </p:spPr>
        <p:txBody>
          <a:bodyPr>
            <a:normAutofit fontScale="90000"/>
          </a:bodyPr>
          <a:lstStyle/>
          <a:p>
            <a:r>
              <a:rPr lang="en-US" dirty="0"/>
              <a:t>Control Flow Diagram</a:t>
            </a:r>
          </a:p>
        </p:txBody>
      </p:sp>
      <p:pic>
        <p:nvPicPr>
          <p:cNvPr id="7" name="Picture 6" descr="A sign on a brick wall">
            <a:extLst>
              <a:ext uri="{FF2B5EF4-FFF2-40B4-BE49-F238E27FC236}">
                <a16:creationId xmlns:a16="http://schemas.microsoft.com/office/drawing/2014/main" id="{81ECAEE5-C469-8E1A-50E9-D029A8A39F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287" y="1333501"/>
            <a:ext cx="6651268" cy="4434178"/>
          </a:xfrm>
          <a:prstGeom prst="rect">
            <a:avLst/>
          </a:prstGeom>
        </p:spPr>
      </p:pic>
    </p:spTree>
    <p:extLst>
      <p:ext uri="{BB962C8B-B14F-4D97-AF65-F5344CB8AC3E}">
        <p14:creationId xmlns:p14="http://schemas.microsoft.com/office/powerpoint/2010/main" val="2840873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Control Flow Diagrams</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5525278" cy="4351338"/>
          </a:xfrm>
        </p:spPr>
        <p:txBody>
          <a:bodyPr>
            <a:normAutofit/>
          </a:bodyPr>
          <a:lstStyle/>
          <a:p>
            <a:pPr marL="0" indent="0">
              <a:buNone/>
            </a:pPr>
            <a:r>
              <a:rPr lang="en-US" sz="3200" dirty="0"/>
              <a:t>A </a:t>
            </a:r>
            <a:r>
              <a:rPr lang="en-US" sz="3200" b="1" dirty="0"/>
              <a:t>Control Flow Diagram</a:t>
            </a:r>
            <a:r>
              <a:rPr lang="en-US" sz="3200" dirty="0"/>
              <a:t> is a way of modeling the decisions in a decision tree</a:t>
            </a:r>
          </a:p>
          <a:p>
            <a:pPr marL="0" indent="0">
              <a:buNone/>
            </a:pPr>
            <a:endParaRPr lang="en-US" sz="3200" dirty="0"/>
          </a:p>
          <a:p>
            <a:pPr marL="0" indent="0">
              <a:buNone/>
            </a:pPr>
            <a:endParaRPr lang="en-US" sz="3200" dirty="0"/>
          </a:p>
        </p:txBody>
      </p:sp>
      <p:pic>
        <p:nvPicPr>
          <p:cNvPr id="5" name="Picture 4" descr="A person holding a light bulb">
            <a:extLst>
              <a:ext uri="{FF2B5EF4-FFF2-40B4-BE49-F238E27FC236}">
                <a16:creationId xmlns:a16="http://schemas.microsoft.com/office/drawing/2014/main" id="{1B6E4684-8CB7-E955-B0C6-4E8619215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465" y="552450"/>
            <a:ext cx="4499609" cy="5624513"/>
          </a:xfrm>
          <a:prstGeom prst="rect">
            <a:avLst/>
          </a:prstGeom>
          <a:noFill/>
        </p:spPr>
      </p:pic>
    </p:spTree>
    <p:extLst>
      <p:ext uri="{BB962C8B-B14F-4D97-AF65-F5344CB8AC3E}">
        <p14:creationId xmlns:p14="http://schemas.microsoft.com/office/powerpoint/2010/main" val="17702205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tx1"/>
          </a:solidFill>
        </a:ln>
      </a:spPr>
      <a:bodyPr rtlCol="0" anchor="ct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CICS 110 Template" id="{A7A7B023-BDF6-4FC7-AEBA-36D5EF15928B}" vid="{0F5DD3FB-D0D3-415E-B80C-A8C16A6C2F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CICS 110 Template</Template>
  <TotalTime>4709</TotalTime>
  <Words>2444</Words>
  <Application>Microsoft Office PowerPoint</Application>
  <PresentationFormat>Widescreen</PresentationFormat>
  <Paragraphs>457</Paragraphs>
  <Slides>45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Calibri Light</vt:lpstr>
      <vt:lpstr>Consolas</vt:lpstr>
      <vt:lpstr>Office Theme</vt:lpstr>
      <vt:lpstr>Branching</vt:lpstr>
      <vt:lpstr>Announcement Slide</vt:lpstr>
      <vt:lpstr>Learning Goals Slide</vt:lpstr>
      <vt:lpstr>Branching</vt:lpstr>
      <vt:lpstr>Some problems can’t be solved yet</vt:lpstr>
      <vt:lpstr>Branching</vt:lpstr>
      <vt:lpstr>Branching</vt:lpstr>
      <vt:lpstr>Control Flow Diagram</vt:lpstr>
      <vt:lpstr>Control Flow Diagrams</vt:lpstr>
      <vt:lpstr>Control Flow Diagrams</vt:lpstr>
      <vt:lpstr>Control Flow Diagrams</vt:lpstr>
      <vt:lpstr>Control Flow Diagrams</vt:lpstr>
      <vt:lpstr>Control Flow Diagrams</vt:lpstr>
      <vt:lpstr>Control Flow Diagrams</vt:lpstr>
      <vt:lpstr>Control Flow Diagrams</vt:lpstr>
      <vt:lpstr>Activity</vt:lpstr>
      <vt:lpstr>If/Else</vt:lpstr>
      <vt:lpstr>If Statements</vt:lpstr>
      <vt:lpstr>If Statements</vt:lpstr>
      <vt:lpstr>If Statements</vt:lpstr>
      <vt:lpstr>If Statements</vt:lpstr>
      <vt:lpstr>If Statements</vt:lpstr>
      <vt:lpstr>If Statements</vt:lpstr>
      <vt:lpstr>If Statements</vt:lpstr>
      <vt:lpstr>If Statements</vt:lpstr>
      <vt:lpstr>If Statements</vt:lpstr>
      <vt:lpstr>Else</vt:lpstr>
      <vt:lpstr>Else</vt:lpstr>
      <vt:lpstr>Else</vt:lpstr>
      <vt:lpstr>If/Else Activity 1</vt:lpstr>
      <vt:lpstr>If/Else Activity 1</vt:lpstr>
      <vt:lpstr>If/Else Activity 2</vt:lpstr>
      <vt:lpstr>If/Else Activity 2</vt:lpstr>
      <vt:lpstr>Elif</vt:lpstr>
      <vt:lpstr>Elif</vt:lpstr>
      <vt:lpstr>Elif</vt:lpstr>
      <vt:lpstr>Elif</vt:lpstr>
      <vt:lpstr>Elif</vt:lpstr>
      <vt:lpstr>Important: </vt:lpstr>
      <vt:lpstr>Elif Activity 1</vt:lpstr>
      <vt:lpstr>Elif Activity 1</vt:lpstr>
      <vt:lpstr>Elif Activity 2</vt:lpstr>
      <vt:lpstr>Recap + Closing</vt:lpstr>
      <vt:lpstr>What did we learn?</vt:lpstr>
      <vt:lpstr>CLONE of Announcement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for a CICS 110 Lecture</dc:title>
  <dc:creator>kobi</dc:creator>
  <cp:lastModifiedBy>kobi</cp:lastModifiedBy>
  <cp:revision>3</cp:revision>
  <dcterms:created xsi:type="dcterms:W3CDTF">2023-02-24T00:22:27Z</dcterms:created>
  <dcterms:modified xsi:type="dcterms:W3CDTF">2023-03-06T07:00:04Z</dcterms:modified>
</cp:coreProperties>
</file>