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63" r:id="rId5"/>
    <p:sldId id="286" r:id="rId6"/>
    <p:sldId id="283" r:id="rId7"/>
    <p:sldId id="287" r:id="rId8"/>
    <p:sldId id="315" r:id="rId9"/>
    <p:sldId id="288" r:id="rId10"/>
    <p:sldId id="284" r:id="rId11"/>
    <p:sldId id="291" r:id="rId12"/>
    <p:sldId id="292" r:id="rId13"/>
    <p:sldId id="314" r:id="rId14"/>
    <p:sldId id="293" r:id="rId15"/>
    <p:sldId id="294" r:id="rId16"/>
    <p:sldId id="295" r:id="rId17"/>
    <p:sldId id="296" r:id="rId18"/>
    <p:sldId id="289" r:id="rId19"/>
    <p:sldId id="297" r:id="rId20"/>
    <p:sldId id="259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12" r:id="rId29"/>
    <p:sldId id="313" r:id="rId30"/>
    <p:sldId id="305" r:id="rId31"/>
    <p:sldId id="285" r:id="rId32"/>
    <p:sldId id="306" r:id="rId33"/>
    <p:sldId id="308" r:id="rId34"/>
    <p:sldId id="310" r:id="rId35"/>
    <p:sldId id="311" r:id="rId36"/>
    <p:sldId id="307" r:id="rId37"/>
    <p:sldId id="309" r:id="rId38"/>
    <p:sldId id="277" r:id="rId39"/>
    <p:sldId id="278" r:id="rId40"/>
    <p:sldId id="28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4800" dirty="0"/>
              <a:t>Debugging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Debugging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1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the right is some code with a bug. It should return True if the parameter num is odd.</a:t>
            </a:r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What steps do coders take to identify bugs?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003DD-AF52-38FA-B484-346114056E86}"/>
              </a:ext>
            </a:extLst>
          </p:cNvPr>
          <p:cNvSpPr txBox="1"/>
          <p:nvPr/>
        </p:nvSpPr>
        <p:spPr>
          <a:xfrm>
            <a:off x="6823587" y="1587875"/>
            <a:ext cx="5152906" cy="830997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is_odd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)-&gt;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7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Step 0: Play with the code</a:t>
            </a:r>
          </a:p>
          <a:p>
            <a:r>
              <a:rPr lang="en-US" sz="3200" dirty="0"/>
              <a:t>You likely don’t know your code is broken in advance</a:t>
            </a:r>
          </a:p>
          <a:p>
            <a:r>
              <a:rPr lang="en-US" sz="3200" dirty="0"/>
              <a:t>Playing with it can reveal bugs, which you can then debug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can be done with print statements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003DD-AF52-38FA-B484-346114056E86}"/>
              </a:ext>
            </a:extLst>
          </p:cNvPr>
          <p:cNvSpPr txBox="1"/>
          <p:nvPr/>
        </p:nvSpPr>
        <p:spPr>
          <a:xfrm>
            <a:off x="6823587" y="1033878"/>
            <a:ext cx="5152906" cy="193899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is_odd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)-&gt;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is_odd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is_odd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CB1551-ECD0-5E7E-9997-FAB6247B4E6A}"/>
              </a:ext>
            </a:extLst>
          </p:cNvPr>
          <p:cNvSpPr txBox="1"/>
          <p:nvPr/>
        </p:nvSpPr>
        <p:spPr>
          <a:xfrm>
            <a:off x="6823587" y="3429000"/>
            <a:ext cx="507344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False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96398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Step 1: Figure out </a:t>
            </a:r>
            <a:r>
              <a:rPr lang="en-US" sz="3200" b="1" dirty="0"/>
              <a:t>when</a:t>
            </a:r>
            <a:r>
              <a:rPr lang="en-US" sz="3200" dirty="0"/>
              <a:t> the issue occurs.</a:t>
            </a:r>
          </a:p>
          <a:p>
            <a:r>
              <a:rPr lang="en-US" sz="3200" dirty="0"/>
              <a:t>You first want to identify a situation where the code doesn’t work.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can check your output to see if there is an issue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003DD-AF52-38FA-B484-346114056E86}"/>
              </a:ext>
            </a:extLst>
          </p:cNvPr>
          <p:cNvSpPr txBox="1"/>
          <p:nvPr/>
        </p:nvSpPr>
        <p:spPr>
          <a:xfrm>
            <a:off x="6823587" y="1033878"/>
            <a:ext cx="5152906" cy="193899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is_odd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)-&gt;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is_odd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is_odd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CB1551-ECD0-5E7E-9997-FAB6247B4E6A}"/>
              </a:ext>
            </a:extLst>
          </p:cNvPr>
          <p:cNvSpPr txBox="1"/>
          <p:nvPr/>
        </p:nvSpPr>
        <p:spPr>
          <a:xfrm>
            <a:off x="6823587" y="3429000"/>
            <a:ext cx="507344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False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9683D-0427-5388-A1C2-63E5B9CA21A4}"/>
              </a:ext>
            </a:extLst>
          </p:cNvPr>
          <p:cNvSpPr txBox="1"/>
          <p:nvPr/>
        </p:nvSpPr>
        <p:spPr>
          <a:xfrm>
            <a:off x="6823587" y="4935794"/>
            <a:ext cx="4530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wrong since 3 is odd and 4 is not odd</a:t>
            </a:r>
          </a:p>
        </p:txBody>
      </p:sp>
    </p:spTree>
    <p:extLst>
      <p:ext uri="{BB962C8B-B14F-4D97-AF65-F5344CB8AC3E}">
        <p14:creationId xmlns:p14="http://schemas.microsoft.com/office/powerpoint/2010/main" val="2586625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Step 2: Figure out </a:t>
            </a:r>
            <a:r>
              <a:rPr lang="en-US" sz="3200" b="1" dirty="0"/>
              <a:t>where</a:t>
            </a:r>
            <a:r>
              <a:rPr lang="en-US" sz="3200" dirty="0"/>
              <a:t> the issue occurs.</a:t>
            </a:r>
          </a:p>
          <a:p>
            <a:r>
              <a:rPr lang="en-US" sz="3200" dirty="0"/>
              <a:t>What operation produces the issue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003DD-AF52-38FA-B484-346114056E86}"/>
              </a:ext>
            </a:extLst>
          </p:cNvPr>
          <p:cNvSpPr txBox="1"/>
          <p:nvPr/>
        </p:nvSpPr>
        <p:spPr>
          <a:xfrm>
            <a:off x="6823587" y="1033878"/>
            <a:ext cx="5152906" cy="193899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is_odd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)-&gt;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is_odd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is_odd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CB1551-ECD0-5E7E-9997-FAB6247B4E6A}"/>
              </a:ext>
            </a:extLst>
          </p:cNvPr>
          <p:cNvSpPr txBox="1"/>
          <p:nvPr/>
        </p:nvSpPr>
        <p:spPr>
          <a:xfrm>
            <a:off x="6823587" y="3429000"/>
            <a:ext cx="507344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False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860201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Step 2: Figure out </a:t>
            </a:r>
            <a:r>
              <a:rPr lang="en-US" sz="3200" b="1" dirty="0"/>
              <a:t>where</a:t>
            </a:r>
            <a:r>
              <a:rPr lang="en-US" sz="3200" dirty="0"/>
              <a:t> the issue occurs.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Strategy: Break up complex expressions and verify they work as expected</a:t>
            </a:r>
          </a:p>
          <a:p>
            <a:pPr lvl="1"/>
            <a:r>
              <a:rPr lang="en-US" sz="2800" dirty="0"/>
              <a:t>Can verify with prints or asserts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003DD-AF52-38FA-B484-346114056E86}"/>
              </a:ext>
            </a:extLst>
          </p:cNvPr>
          <p:cNvSpPr txBox="1"/>
          <p:nvPr/>
        </p:nvSpPr>
        <p:spPr>
          <a:xfrm>
            <a:off x="6823587" y="295214"/>
            <a:ext cx="5152906" cy="341632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is_odd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mod_2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"mod_2 = 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mod_2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mod_2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"res = 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is_odd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is_odd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CB1551-ECD0-5E7E-9997-FAB6247B4E6A}"/>
              </a:ext>
            </a:extLst>
          </p:cNvPr>
          <p:cNvSpPr txBox="1"/>
          <p:nvPr/>
        </p:nvSpPr>
        <p:spPr>
          <a:xfrm>
            <a:off x="6823587" y="3802626"/>
            <a:ext cx="5073445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da-DK" sz="2400" dirty="0">
                <a:latin typeface="Consolas" panose="020B0609020204030204" pitchFamily="49" charset="0"/>
              </a:rPr>
              <a:t>mod_2 =  1</a:t>
            </a:r>
          </a:p>
          <a:p>
            <a:r>
              <a:rPr lang="da-DK" sz="2400" dirty="0">
                <a:latin typeface="Consolas" panose="020B0609020204030204" pitchFamily="49" charset="0"/>
              </a:rPr>
              <a:t>res =  False</a:t>
            </a:r>
          </a:p>
          <a:p>
            <a:r>
              <a:rPr lang="da-DK" sz="2400" dirty="0">
                <a:latin typeface="Consolas" panose="020B0609020204030204" pitchFamily="49" charset="0"/>
              </a:rPr>
              <a:t>False</a:t>
            </a:r>
          </a:p>
          <a:p>
            <a:r>
              <a:rPr lang="da-DK" sz="2400" dirty="0">
                <a:latin typeface="Consolas" panose="020B0609020204030204" pitchFamily="49" charset="0"/>
              </a:rPr>
              <a:t>mod_2 =  0</a:t>
            </a:r>
          </a:p>
          <a:p>
            <a:r>
              <a:rPr lang="da-DK" sz="2400" dirty="0">
                <a:latin typeface="Consolas" panose="020B0609020204030204" pitchFamily="49" charset="0"/>
              </a:rPr>
              <a:t>res =  True</a:t>
            </a:r>
          </a:p>
          <a:p>
            <a:r>
              <a:rPr lang="da-DK" sz="2400" dirty="0">
                <a:latin typeface="Consolas" panose="020B0609020204030204" pitchFamily="49" charset="0"/>
              </a:rPr>
              <a:t>True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2A130-0896-CE1A-5970-787DB88ABA2E}"/>
              </a:ext>
            </a:extLst>
          </p:cNvPr>
          <p:cNvSpPr txBox="1"/>
          <p:nvPr/>
        </p:nvSpPr>
        <p:spPr>
          <a:xfrm>
            <a:off x="2910349" y="5407742"/>
            <a:ext cx="30676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Now we know the issue is with the comparison making res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CA25E9-7D89-276B-064C-0B3024AD7B2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978013" y="4886632"/>
            <a:ext cx="845574" cy="1121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829612-45DF-2D72-F071-9F1C5BC39D2B}"/>
              </a:ext>
            </a:extLst>
          </p:cNvPr>
          <p:cNvCxnSpPr>
            <a:stCxn id="6" idx="3"/>
          </p:cNvCxnSpPr>
          <p:nvPr/>
        </p:nvCxnSpPr>
        <p:spPr>
          <a:xfrm flipV="1">
            <a:off x="5978013" y="5889523"/>
            <a:ext cx="845574" cy="118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364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Step 3: Figure out </a:t>
            </a:r>
            <a:r>
              <a:rPr lang="en-US" sz="3200" b="1" dirty="0"/>
              <a:t>why</a:t>
            </a:r>
            <a:r>
              <a:rPr lang="en-US" sz="3200" dirty="0"/>
              <a:t> the issue occurs.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Once you can’t break down the problem anymore, you must figure out why it isn’t working</a:t>
            </a:r>
          </a:p>
          <a:p>
            <a:pPr lvl="1"/>
            <a:r>
              <a:rPr lang="en-US" sz="2800" dirty="0"/>
              <a:t>In our case, res = mod_2 ==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003DD-AF52-38FA-B484-346114056E86}"/>
              </a:ext>
            </a:extLst>
          </p:cNvPr>
          <p:cNvSpPr txBox="1"/>
          <p:nvPr/>
        </p:nvSpPr>
        <p:spPr>
          <a:xfrm>
            <a:off x="6823587" y="295214"/>
            <a:ext cx="5152906" cy="341632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is_odd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mod_2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"mod_2 = 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mod_2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mod_2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"res = 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is_odd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is_odd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CB1551-ECD0-5E7E-9997-FAB6247B4E6A}"/>
              </a:ext>
            </a:extLst>
          </p:cNvPr>
          <p:cNvSpPr txBox="1"/>
          <p:nvPr/>
        </p:nvSpPr>
        <p:spPr>
          <a:xfrm>
            <a:off x="6823587" y="3802626"/>
            <a:ext cx="5073445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da-DK" sz="2400" dirty="0">
                <a:latin typeface="Consolas" panose="020B0609020204030204" pitchFamily="49" charset="0"/>
              </a:rPr>
              <a:t>mod_2 =  1</a:t>
            </a:r>
          </a:p>
          <a:p>
            <a:r>
              <a:rPr lang="da-DK" sz="2400" dirty="0">
                <a:latin typeface="Consolas" panose="020B0609020204030204" pitchFamily="49" charset="0"/>
              </a:rPr>
              <a:t>res =  False</a:t>
            </a:r>
          </a:p>
          <a:p>
            <a:r>
              <a:rPr lang="da-DK" sz="2400" dirty="0">
                <a:latin typeface="Consolas" panose="020B0609020204030204" pitchFamily="49" charset="0"/>
              </a:rPr>
              <a:t>False</a:t>
            </a:r>
          </a:p>
          <a:p>
            <a:r>
              <a:rPr lang="da-DK" sz="2400" dirty="0">
                <a:latin typeface="Consolas" panose="020B0609020204030204" pitchFamily="49" charset="0"/>
              </a:rPr>
              <a:t>mod_2 =  0</a:t>
            </a:r>
          </a:p>
          <a:p>
            <a:r>
              <a:rPr lang="da-DK" sz="2400" dirty="0">
                <a:latin typeface="Consolas" panose="020B0609020204030204" pitchFamily="49" charset="0"/>
              </a:rPr>
              <a:t>res =  True</a:t>
            </a:r>
          </a:p>
          <a:p>
            <a:r>
              <a:rPr lang="da-DK" sz="2400" dirty="0">
                <a:latin typeface="Consolas" panose="020B0609020204030204" pitchFamily="49" charset="0"/>
              </a:rPr>
              <a:t>True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96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63366"/>
            <a:ext cx="10515599" cy="1565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Debug the following code for triple </a:t>
            </a:r>
            <a:r>
              <a:rPr lang="en-US" sz="3200" dirty="0" err="1"/>
              <a:t>xor</a:t>
            </a:r>
            <a:r>
              <a:rPr lang="en-US" sz="3200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003DD-AF52-38FA-B484-346114056E86}"/>
              </a:ext>
            </a:extLst>
          </p:cNvPr>
          <p:cNvSpPr txBox="1"/>
          <p:nvPr/>
        </p:nvSpPr>
        <p:spPr>
          <a:xfrm>
            <a:off x="838198" y="2713789"/>
            <a:ext cx="10515599" cy="156966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Should return True if exactly one of a, b, c is True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triple_xor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)-&gt;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DB1487-A693-3B83-FD3B-153C4FA68DB2}"/>
              </a:ext>
            </a:extLst>
          </p:cNvPr>
          <p:cNvSpPr txBox="1"/>
          <p:nvPr/>
        </p:nvSpPr>
        <p:spPr>
          <a:xfrm>
            <a:off x="838198" y="4503174"/>
            <a:ext cx="37713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Steps: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When does the bug occur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Where does the bug occur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Why does the bug occur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Fix it!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E804A-8A87-507A-2BEC-26C47802CBD5}"/>
              </a:ext>
            </a:extLst>
          </p:cNvPr>
          <p:cNvSpPr txBox="1"/>
          <p:nvPr/>
        </p:nvSpPr>
        <p:spPr>
          <a:xfrm>
            <a:off x="6447500" y="4780172"/>
            <a:ext cx="4906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Hint: Each parenthesis part represents a case where only 1 of the 3 parameters are True</a:t>
            </a:r>
          </a:p>
        </p:txBody>
      </p:sp>
    </p:spTree>
    <p:extLst>
      <p:ext uri="{BB962C8B-B14F-4D97-AF65-F5344CB8AC3E}">
        <p14:creationId xmlns:p14="http://schemas.microsoft.com/office/powerpoint/2010/main" val="2543809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The Debugger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59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Some bugs are harder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Sometimes you have a bug hidden in 1000s of lines of code. If the above steps don’t work, you may need to call the exterminator: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Debugger!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D55D6951-1272-F71E-A36D-4192E7DBA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12" y="893359"/>
            <a:ext cx="4191443" cy="527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0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Participation 4 </a:t>
            </a:r>
            <a:r>
              <a:rPr lang="en-US" b="1" dirty="0"/>
              <a:t>Due Thursday 3/9</a:t>
            </a:r>
          </a:p>
          <a:p>
            <a:pPr lvl="1"/>
            <a:r>
              <a:rPr lang="en-US" sz="2800" dirty="0"/>
              <a:t>This is the ZyBooks</a:t>
            </a:r>
          </a:p>
          <a:p>
            <a:r>
              <a:rPr lang="en-US" dirty="0"/>
              <a:t>Quiz 5: </a:t>
            </a:r>
            <a:r>
              <a:rPr lang="en-US" b="1" dirty="0"/>
              <a:t>Due Thursday 3/9</a:t>
            </a:r>
          </a:p>
          <a:p>
            <a:r>
              <a:rPr lang="en-US" dirty="0"/>
              <a:t>HW 3: </a:t>
            </a:r>
            <a:r>
              <a:rPr lang="en-US" b="1" dirty="0"/>
              <a:t>Due Friday 3/10</a:t>
            </a:r>
          </a:p>
          <a:p>
            <a:r>
              <a:rPr lang="en-US" dirty="0"/>
              <a:t>Lab 5: </a:t>
            </a:r>
            <a:r>
              <a:rPr lang="en-US" b="1" dirty="0"/>
              <a:t>Due Friday 3/10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Debugging Walkthrough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 is a python file called debugger.py on the website. It has a bug in it. We are going to use the debugger to find and solve the bug.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But first, we’ll walk through the debugger together!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229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Using the debugger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1. Open </a:t>
            </a:r>
            <a:r>
              <a:rPr lang="en-US" sz="3200" dirty="0" err="1"/>
              <a:t>VSCode</a:t>
            </a:r>
            <a:r>
              <a:rPr lang="en-US" sz="3200" dirty="0"/>
              <a:t>, and the file you want to debug</a:t>
            </a:r>
          </a:p>
          <a:p>
            <a:pPr marL="0" indent="0">
              <a:buNone/>
            </a:pPr>
            <a:r>
              <a:rPr lang="en-US" sz="3200" dirty="0"/>
              <a:t>2. Click Debug Button</a:t>
            </a:r>
          </a:p>
          <a:p>
            <a:pPr marL="0" indent="0">
              <a:buNone/>
            </a:pPr>
            <a:r>
              <a:rPr lang="en-US" sz="3200" dirty="0"/>
              <a:t>3. If the menu appears, select debug python file</a:t>
            </a:r>
          </a:p>
          <a:p>
            <a:pPr marL="0" indent="0">
              <a:buNone/>
            </a:pPr>
            <a:r>
              <a:rPr lang="en-US" sz="3200" dirty="0"/>
              <a:t>If you do it correctly, the bottom should be orange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9AAE0-0A67-073A-DB9C-28D9BBA0C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71" b="48520"/>
          <a:stretch/>
        </p:blipFill>
        <p:spPr>
          <a:xfrm>
            <a:off x="6096000" y="104908"/>
            <a:ext cx="5354269" cy="2479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493E62-A603-BA03-1EDA-C1AE4E2B9710}"/>
              </a:ext>
            </a:extLst>
          </p:cNvPr>
          <p:cNvSpPr/>
          <p:nvPr/>
        </p:nvSpPr>
        <p:spPr>
          <a:xfrm>
            <a:off x="6007510" y="1728913"/>
            <a:ext cx="668593" cy="619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6ECD8F-2041-5BCC-A837-2C54B632C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22545"/>
            <a:ext cx="5959356" cy="11735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E4B6EB-9429-E60D-51FE-084D52B2B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263" y="3898696"/>
            <a:ext cx="5388830" cy="28543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31DDE8-BC3C-2110-23C5-EEA9A830F99C}"/>
              </a:ext>
            </a:extLst>
          </p:cNvPr>
          <p:cNvCxnSpPr/>
          <p:nvPr/>
        </p:nvCxnSpPr>
        <p:spPr>
          <a:xfrm flipV="1">
            <a:off x="4630994" y="2251587"/>
            <a:ext cx="1376516" cy="845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16CDF5-43A1-6014-C4AB-4412B15AADAB}"/>
              </a:ext>
            </a:extLst>
          </p:cNvPr>
          <p:cNvCxnSpPr/>
          <p:nvPr/>
        </p:nvCxnSpPr>
        <p:spPr>
          <a:xfrm flipV="1">
            <a:off x="5319252" y="3796127"/>
            <a:ext cx="688258" cy="205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6A3A63-B140-724F-6E2C-7353F1D4BC40}"/>
              </a:ext>
            </a:extLst>
          </p:cNvPr>
          <p:cNvCxnSpPr/>
          <p:nvPr/>
        </p:nvCxnSpPr>
        <p:spPr>
          <a:xfrm>
            <a:off x="5171768" y="5220929"/>
            <a:ext cx="2113935" cy="1381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787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Breakpoints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debugger runs your code like normal, but stops at </a:t>
            </a:r>
            <a:r>
              <a:rPr lang="en-US" sz="3200" b="1" dirty="0"/>
              <a:t>breakpoints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add a breakpoint, click to the left of a number and a red dot will appear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7EA60-A99D-DC2B-52D6-DF09524A3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478" y="1199155"/>
            <a:ext cx="5280548" cy="153421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BB2954-80C2-C410-53C3-02C11D69ED6A}"/>
              </a:ext>
            </a:extLst>
          </p:cNvPr>
          <p:cNvCxnSpPr/>
          <p:nvPr/>
        </p:nvCxnSpPr>
        <p:spPr>
          <a:xfrm flipV="1">
            <a:off x="6292645" y="2054942"/>
            <a:ext cx="1111045" cy="225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DEEC3C-DC35-A488-5355-7374370C41B5}"/>
              </a:ext>
            </a:extLst>
          </p:cNvPr>
          <p:cNvSpPr txBox="1"/>
          <p:nvPr/>
        </p:nvSpPr>
        <p:spPr>
          <a:xfrm>
            <a:off x="7403690" y="3234015"/>
            <a:ext cx="3785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need to hover mouse there to see it when it has not been added. After it has been added it will stay until you click it again (to remove it)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89C477-858A-9075-F9B2-49419D8FD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696" y="4838384"/>
            <a:ext cx="5418104" cy="17028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5410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Stopping at a Breakpoint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When your program stops at a breakpoint, you will be able to see 2 important things</a:t>
            </a:r>
          </a:p>
          <a:p>
            <a:pPr marL="514350" indent="-514350">
              <a:buAutoNum type="arabicPeriod"/>
            </a:pPr>
            <a:r>
              <a:rPr lang="en-US" sz="3200" dirty="0"/>
              <a:t>The values of the variables</a:t>
            </a:r>
          </a:p>
          <a:p>
            <a:pPr marL="514350" indent="-514350">
              <a:buAutoNum type="arabicPeriod"/>
            </a:pPr>
            <a:r>
              <a:rPr lang="en-US" sz="3200" dirty="0"/>
              <a:t>The Call stack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197BC-598D-D56D-3BD6-B624AD758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394" y="327391"/>
            <a:ext cx="2103302" cy="620321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D30100-C655-1C32-AEC3-FE871006F0C1}"/>
              </a:ext>
            </a:extLst>
          </p:cNvPr>
          <p:cNvCxnSpPr/>
          <p:nvPr/>
        </p:nvCxnSpPr>
        <p:spPr>
          <a:xfrm flipV="1">
            <a:off x="5938684" y="2035277"/>
            <a:ext cx="1514168" cy="1393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1E79DA-D48A-D383-E780-8DFBAA509903}"/>
              </a:ext>
            </a:extLst>
          </p:cNvPr>
          <p:cNvCxnSpPr/>
          <p:nvPr/>
        </p:nvCxnSpPr>
        <p:spPr>
          <a:xfrm>
            <a:off x="3864077" y="4070555"/>
            <a:ext cx="3392129" cy="1278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73E6CE-D87C-8D9A-6CA2-0202FF5F9770}"/>
              </a:ext>
            </a:extLst>
          </p:cNvPr>
          <p:cNvSpPr/>
          <p:nvPr/>
        </p:nvSpPr>
        <p:spPr>
          <a:xfrm>
            <a:off x="7452852" y="4503174"/>
            <a:ext cx="2477729" cy="20651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746B9C-97EB-F30C-ACFF-0EB4C1C4BDA6}"/>
              </a:ext>
            </a:extLst>
          </p:cNvPr>
          <p:cNvSpPr/>
          <p:nvPr/>
        </p:nvSpPr>
        <p:spPr>
          <a:xfrm>
            <a:off x="7580671" y="637275"/>
            <a:ext cx="2308574" cy="2627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90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The Variables Pane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6404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Tells you the value of the variables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can click the dropdowns to view more information about a variable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Variables are split into locals (variables declared in surrounding function) and </a:t>
            </a:r>
            <a:r>
              <a:rPr lang="en-US" sz="3200" dirty="0" err="1"/>
              <a:t>globals</a:t>
            </a:r>
            <a:r>
              <a:rPr lang="en-US" sz="3200" dirty="0"/>
              <a:t> (variables declared outside any function)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5FA17-798C-9913-C354-481F9A571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451" y="500746"/>
            <a:ext cx="2833129" cy="27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CD335A-ECF2-9ECE-F406-2B39530ED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015" y="2353235"/>
            <a:ext cx="2833129" cy="3850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84C87A-F262-8CDD-5CBF-6C282FA1A4CA}"/>
              </a:ext>
            </a:extLst>
          </p:cNvPr>
          <p:cNvSpPr/>
          <p:nvPr/>
        </p:nvSpPr>
        <p:spPr>
          <a:xfrm>
            <a:off x="7295535" y="1690688"/>
            <a:ext cx="294968" cy="324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B641CF-6510-A7B1-0E46-D4351BB4B674}"/>
              </a:ext>
            </a:extLst>
          </p:cNvPr>
          <p:cNvSpPr/>
          <p:nvPr/>
        </p:nvSpPr>
        <p:spPr>
          <a:xfrm>
            <a:off x="8657303" y="3586080"/>
            <a:ext cx="294968" cy="324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67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The Call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640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Sometimes you have a function, that calls a function, on and on. This can be confusing to trace.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menu shows what functions were called to get to the line you are 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8C6181-1B63-C7C2-9306-3DC400ADA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590" y="764778"/>
            <a:ext cx="2541972" cy="23576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2F3DC-1801-4352-3641-FB0565D19EA0}"/>
              </a:ext>
            </a:extLst>
          </p:cNvPr>
          <p:cNvSpPr txBox="1"/>
          <p:nvPr/>
        </p:nvSpPr>
        <p:spPr>
          <a:xfrm>
            <a:off x="7403690" y="3736258"/>
            <a:ext cx="3451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case, we are in the </a:t>
            </a:r>
            <a:r>
              <a:rPr lang="en-US" dirty="0" err="1"/>
              <a:t>get_change</a:t>
            </a:r>
            <a:r>
              <a:rPr lang="en-US" dirty="0"/>
              <a:t> function that was called from the &lt;module&gt; (meaning not in any function)</a:t>
            </a:r>
          </a:p>
        </p:txBody>
      </p:sp>
    </p:spTree>
    <p:extLst>
      <p:ext uri="{BB962C8B-B14F-4D97-AF65-F5344CB8AC3E}">
        <p14:creationId xmlns:p14="http://schemas.microsoft.com/office/powerpoint/2010/main" val="2265365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The Debug Console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640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When the code is stopped, you can also run code in the debug console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get to it, click the words “Debug Console” next to the Terminal at the bottom of your screen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19F42-5E09-1B35-9C13-5300F8872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143" y="4200985"/>
            <a:ext cx="5296359" cy="18289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315941-FA00-7B69-10EF-E63C0B431874}"/>
              </a:ext>
            </a:extLst>
          </p:cNvPr>
          <p:cNvSpPr/>
          <p:nvPr/>
        </p:nvSpPr>
        <p:spPr>
          <a:xfrm>
            <a:off x="8032955" y="4119716"/>
            <a:ext cx="1002890" cy="5506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70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The Debug Console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6404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When the code is stopped, you can also run code in the debug console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 the debug console, you can run lines of code while the code is stopped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can also reference/update local and global variables from the variables pane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E6587-34B0-F50C-591B-5C71611CA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244" y="1562683"/>
            <a:ext cx="4359018" cy="24386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437EFD-68FD-4752-8E43-78E412E915EF}"/>
              </a:ext>
            </a:extLst>
          </p:cNvPr>
          <p:cNvSpPr txBox="1"/>
          <p:nvPr/>
        </p:nvSpPr>
        <p:spPr>
          <a:xfrm>
            <a:off x="6902244" y="4709652"/>
            <a:ext cx="203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code here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9CD45B-A3A3-935F-A6D4-1F2C4807E454}"/>
              </a:ext>
            </a:extLst>
          </p:cNvPr>
          <p:cNvCxnSpPr/>
          <p:nvPr/>
        </p:nvCxnSpPr>
        <p:spPr>
          <a:xfrm flipV="1">
            <a:off x="7344697" y="4136231"/>
            <a:ext cx="0" cy="573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B05F9E8-37B7-F55C-8948-25120860131C}"/>
              </a:ext>
            </a:extLst>
          </p:cNvPr>
          <p:cNvSpPr/>
          <p:nvPr/>
        </p:nvSpPr>
        <p:spPr>
          <a:xfrm>
            <a:off x="6823587" y="3716594"/>
            <a:ext cx="453021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46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Code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At the top of your screen should be a box with a few buttons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E17CC-38D6-B626-2B68-7D7C7B449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29" y="1825625"/>
            <a:ext cx="4737071" cy="107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10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Code Navigation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E17CC-38D6-B626-2B68-7D7C7B449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819" y="2891167"/>
            <a:ext cx="4737071" cy="107566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4393D4-2843-FB96-1876-0431B135730A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3224980" y="3726426"/>
            <a:ext cx="1264864" cy="1273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F5E028-93C4-B6F9-2E83-6B1308A9CD26}"/>
              </a:ext>
            </a:extLst>
          </p:cNvPr>
          <p:cNvSpPr txBox="1"/>
          <p:nvPr/>
        </p:nvSpPr>
        <p:spPr>
          <a:xfrm>
            <a:off x="1740310" y="5000187"/>
            <a:ext cx="29693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Continues executing code until you get to the next breakpoint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B61E0E-02F1-E562-5EFF-610ADDE18E49}"/>
              </a:ext>
            </a:extLst>
          </p:cNvPr>
          <p:cNvSpPr txBox="1"/>
          <p:nvPr/>
        </p:nvSpPr>
        <p:spPr>
          <a:xfrm>
            <a:off x="2566221" y="1467633"/>
            <a:ext cx="280219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Step over: Steps to the next line of code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FDE050-755F-3795-F2AC-30E88FA2EE3A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967317" y="2298630"/>
            <a:ext cx="1135625" cy="896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5199B0-9161-206A-0CC8-BBF62B7DB159}"/>
              </a:ext>
            </a:extLst>
          </p:cNvPr>
          <p:cNvSpPr txBox="1"/>
          <p:nvPr/>
        </p:nvSpPr>
        <p:spPr>
          <a:xfrm>
            <a:off x="4795683" y="5337194"/>
            <a:ext cx="38247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Step Into: If your current line calls a function, this enters the code for that function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C65444-0B58-D76B-93F1-16648B5DE62C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5860026" y="3698936"/>
            <a:ext cx="848032" cy="1638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72F3445-9B8C-628C-78E4-6950E45BB27C}"/>
              </a:ext>
            </a:extLst>
          </p:cNvPr>
          <p:cNvSpPr txBox="1"/>
          <p:nvPr/>
        </p:nvSpPr>
        <p:spPr>
          <a:xfrm>
            <a:off x="6281774" y="1005657"/>
            <a:ext cx="397223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Step Out: Leaves the current function (by executing code until the function stops)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2FFDAB8-EE5C-385C-F47C-3D513AA26F60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6626942" y="2205986"/>
            <a:ext cx="1640948" cy="988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BA33C3-722C-74AD-6174-C8B481C13408}"/>
              </a:ext>
            </a:extLst>
          </p:cNvPr>
          <p:cNvSpPr txBox="1"/>
          <p:nvPr/>
        </p:nvSpPr>
        <p:spPr>
          <a:xfrm>
            <a:off x="9308690" y="5337194"/>
            <a:ext cx="164094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Restart the program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F61CCC-A5CC-BAB1-9792-CFCB9990281A}"/>
              </a:ext>
            </a:extLst>
          </p:cNvPr>
          <p:cNvSpPr txBox="1"/>
          <p:nvPr/>
        </p:nvSpPr>
        <p:spPr>
          <a:xfrm>
            <a:off x="9433531" y="3194752"/>
            <a:ext cx="222752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Stop Debugging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E0ADFD8-2518-5DFE-31B7-2FA154AA236F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8082116" y="3425585"/>
            <a:ext cx="1351415" cy="3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4FB0E44-D588-67B5-17BB-4BE312D86FC7}"/>
              </a:ext>
            </a:extLst>
          </p:cNvPr>
          <p:cNvCxnSpPr>
            <a:stCxn id="26" idx="0"/>
          </p:cNvCxnSpPr>
          <p:nvPr/>
        </p:nvCxnSpPr>
        <p:spPr>
          <a:xfrm flipH="1" flipV="1">
            <a:off x="7315200" y="3663249"/>
            <a:ext cx="2813965" cy="1673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0944E1B-4721-1F9B-6357-6E872AECD3BD}"/>
              </a:ext>
            </a:extLst>
          </p:cNvPr>
          <p:cNvSpPr txBox="1"/>
          <p:nvPr/>
        </p:nvSpPr>
        <p:spPr>
          <a:xfrm>
            <a:off x="561476" y="2271422"/>
            <a:ext cx="2340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don’t need to memorize this… we just want to make sure you are aware</a:t>
            </a:r>
          </a:p>
        </p:txBody>
      </p:sp>
    </p:spTree>
    <p:extLst>
      <p:ext uri="{BB962C8B-B14F-4D97-AF65-F5344CB8AC3E}">
        <p14:creationId xmlns:p14="http://schemas.microsoft.com/office/powerpoint/2010/main" val="87441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Steps to Debugging</a:t>
            </a:r>
          </a:p>
          <a:p>
            <a:pPr marL="457200" lvl="1" indent="0">
              <a:buNone/>
            </a:pPr>
            <a:r>
              <a:rPr lang="en-US" sz="2800" dirty="0"/>
              <a:t>What should you think of if you have a bug</a:t>
            </a:r>
          </a:p>
          <a:p>
            <a:pPr marL="0" indent="0">
              <a:buNone/>
            </a:pPr>
            <a:r>
              <a:rPr lang="en-US" dirty="0"/>
              <a:t>Basic Debugging</a:t>
            </a:r>
          </a:p>
          <a:p>
            <a:pPr marL="457200" lvl="1" indent="0">
              <a:buNone/>
            </a:pPr>
            <a:r>
              <a:rPr lang="en-US" sz="2800" dirty="0"/>
              <a:t>A Basic method for finding bugs</a:t>
            </a:r>
          </a:p>
          <a:p>
            <a:pPr marL="0" indent="0">
              <a:buNone/>
            </a:pPr>
            <a:r>
              <a:rPr lang="en-US" dirty="0"/>
              <a:t>The Debugger</a:t>
            </a:r>
          </a:p>
          <a:p>
            <a:pPr marL="457200" lvl="1" indent="0">
              <a:buNone/>
            </a:pPr>
            <a:r>
              <a:rPr lang="en-US" sz="2800" dirty="0"/>
              <a:t>A tool to find harder bugs</a:t>
            </a:r>
          </a:p>
          <a:p>
            <a:pPr marL="0" indent="0">
              <a:buNone/>
            </a:pPr>
            <a:r>
              <a:rPr lang="en-US" dirty="0"/>
              <a:t>Avoiding Bugs</a:t>
            </a:r>
          </a:p>
          <a:p>
            <a:pPr marL="457200" lvl="1" indent="0">
              <a:buNone/>
            </a:pPr>
            <a:r>
              <a:rPr lang="en-US" sz="2800" dirty="0"/>
              <a:t>Prevention is better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Activity: Debugging Large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Try to debug the file!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Remember: There is a python file called debugger.py on the website. It has a bug in it. We are going to use the debugger to find and solve the bug.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3100E4E-44AE-7FA6-3CE5-DBF11F2DF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52" y="1863162"/>
            <a:ext cx="5714999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85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Avoiding Bugs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67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Use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less code you have, the less likely you are to have added a bug.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 way to have less code is to use functions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2242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Use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Instead of copy pasting the same 7 lines of code over and over, make a function and call that as many times as you need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5F917-E816-69A7-4B60-DBC67B278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179" y="485506"/>
            <a:ext cx="4664279" cy="36145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B8894B-45A2-BCA6-6563-202259809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025" y="4549621"/>
            <a:ext cx="9260623" cy="1467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896A6B-1D76-5A3E-C4D6-C958B7FF7BD9}"/>
              </a:ext>
            </a:extLst>
          </p:cNvPr>
          <p:cNvSpPr txBox="1"/>
          <p:nvPr/>
        </p:nvSpPr>
        <p:spPr>
          <a:xfrm>
            <a:off x="501445" y="4188542"/>
            <a:ext cx="118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Easier to debug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869709-B0C4-4ADE-BE6C-20269662F15C}"/>
              </a:ext>
            </a:extLst>
          </p:cNvPr>
          <p:cNvCxnSpPr/>
          <p:nvPr/>
        </p:nvCxnSpPr>
        <p:spPr>
          <a:xfrm>
            <a:off x="1366684" y="4650658"/>
            <a:ext cx="835742" cy="33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47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Use Asserts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Make sure variables and input are as you expect using assert statements!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6D45B-5AD6-6BC8-100F-FDC383F14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840" y="3526549"/>
            <a:ext cx="9345823" cy="18516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7018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Plan out your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Plan for what you want your code to do before you code it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can be a control flow diagram, or even just a few notes on a piece of paper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really helps!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167BE7-1030-CE0B-9652-49C9F491344C}"/>
              </a:ext>
            </a:extLst>
          </p:cNvPr>
          <p:cNvSpPr/>
          <p:nvPr/>
        </p:nvSpPr>
        <p:spPr>
          <a:xfrm>
            <a:off x="8042786" y="948883"/>
            <a:ext cx="2467898" cy="9434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C2824CE3-C02C-A42C-C7B1-DB91273D5D7A}"/>
              </a:ext>
            </a:extLst>
          </p:cNvPr>
          <p:cNvSpPr/>
          <p:nvPr/>
        </p:nvSpPr>
        <p:spPr>
          <a:xfrm>
            <a:off x="8042787" y="2271252"/>
            <a:ext cx="2467897" cy="1157748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Are you a vegetarian?</a:t>
            </a: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57114F02-5ACE-0838-825A-68ED3C2A7ED3}"/>
              </a:ext>
            </a:extLst>
          </p:cNvPr>
          <p:cNvSpPr/>
          <p:nvPr/>
        </p:nvSpPr>
        <p:spPr>
          <a:xfrm>
            <a:off x="6971070" y="3631495"/>
            <a:ext cx="2143433" cy="1157748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 you want Stir Fry?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D2B962-FB9B-F821-2178-77C5B38F45E1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9276735" y="1892319"/>
            <a:ext cx="1" cy="378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B260D2-0A0E-C766-D339-E5F1F7A52702}"/>
              </a:ext>
            </a:extLst>
          </p:cNvPr>
          <p:cNvCxnSpPr>
            <a:cxnSpLocks/>
            <a:stCxn id="5" idx="1"/>
            <a:endCxn id="7" idx="0"/>
          </p:cNvCxnSpPr>
          <p:nvPr/>
        </p:nvCxnSpPr>
        <p:spPr>
          <a:xfrm>
            <a:off x="8042787" y="2850126"/>
            <a:ext cx="0" cy="781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970FB3-194F-D66B-A2D6-C948B6D8B4C5}"/>
              </a:ext>
            </a:extLst>
          </p:cNvPr>
          <p:cNvSpPr/>
          <p:nvPr/>
        </p:nvSpPr>
        <p:spPr>
          <a:xfrm>
            <a:off x="9896168" y="3913239"/>
            <a:ext cx="1229032" cy="6489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Salad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BF36E1-A87E-FFBF-4B08-309D81DF5DBF}"/>
              </a:ext>
            </a:extLst>
          </p:cNvPr>
          <p:cNvSpPr/>
          <p:nvPr/>
        </p:nvSpPr>
        <p:spPr>
          <a:xfrm>
            <a:off x="7428270" y="5508061"/>
            <a:ext cx="1229032" cy="6489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Sandwich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DF9A55-348E-C74F-102C-47AD5E4F7369}"/>
              </a:ext>
            </a:extLst>
          </p:cNvPr>
          <p:cNvSpPr/>
          <p:nvPr/>
        </p:nvSpPr>
        <p:spPr>
          <a:xfrm>
            <a:off x="9896168" y="5508061"/>
            <a:ext cx="1229032" cy="6489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Stir Fry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2EE735-12EB-DAEF-D3EC-85C8FAD9A87C}"/>
              </a:ext>
            </a:extLst>
          </p:cNvPr>
          <p:cNvCxnSpPr>
            <a:cxnSpLocks/>
            <a:stCxn id="5" idx="3"/>
            <a:endCxn id="10" idx="0"/>
          </p:cNvCxnSpPr>
          <p:nvPr/>
        </p:nvCxnSpPr>
        <p:spPr>
          <a:xfrm>
            <a:off x="10510684" y="2850126"/>
            <a:ext cx="0" cy="1063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A09199-87A7-F6CB-347F-CDEA9D0B8E6A}"/>
              </a:ext>
            </a:extLst>
          </p:cNvPr>
          <p:cNvCxnSpPr>
            <a:cxnSpLocks/>
            <a:stCxn id="7" idx="3"/>
            <a:endCxn id="12" idx="0"/>
          </p:cNvCxnSpPr>
          <p:nvPr/>
        </p:nvCxnSpPr>
        <p:spPr>
          <a:xfrm>
            <a:off x="9114503" y="4210369"/>
            <a:ext cx="1396181" cy="1297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5BDA31-9113-5179-F978-0FDB609BD8FB}"/>
              </a:ext>
            </a:extLst>
          </p:cNvPr>
          <p:cNvCxnSpPr>
            <a:stCxn id="7" idx="2"/>
            <a:endCxn id="11" idx="0"/>
          </p:cNvCxnSpPr>
          <p:nvPr/>
        </p:nvCxnSpPr>
        <p:spPr>
          <a:xfrm flipH="1">
            <a:off x="8042786" y="4789243"/>
            <a:ext cx="1" cy="718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0CE14A-AE79-7EE5-9638-FA58F19CE427}"/>
              </a:ext>
            </a:extLst>
          </p:cNvPr>
          <p:cNvSpPr txBox="1"/>
          <p:nvPr/>
        </p:nvSpPr>
        <p:spPr>
          <a:xfrm>
            <a:off x="7370641" y="4935252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333672-F2D9-AA43-2802-D4A00104A232}"/>
              </a:ext>
            </a:extLst>
          </p:cNvPr>
          <p:cNvSpPr txBox="1"/>
          <p:nvPr/>
        </p:nvSpPr>
        <p:spPr>
          <a:xfrm>
            <a:off x="7418439" y="3229897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5AE2FD-9856-C6A3-C904-0630DBF5266D}"/>
              </a:ext>
            </a:extLst>
          </p:cNvPr>
          <p:cNvSpPr txBox="1"/>
          <p:nvPr/>
        </p:nvSpPr>
        <p:spPr>
          <a:xfrm>
            <a:off x="10550012" y="3286202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57D6C0-6424-E0E6-9C2C-DB5805D65EB7}"/>
              </a:ext>
            </a:extLst>
          </p:cNvPr>
          <p:cNvSpPr txBox="1"/>
          <p:nvPr/>
        </p:nvSpPr>
        <p:spPr>
          <a:xfrm>
            <a:off x="9212824" y="4674549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63636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Practice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2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More Debugger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On the website are 2 more python files with bugs. Work with a neighbor to figure them out.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first one should be easier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2623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C87A2-9B4F-8E0F-488B-67EA29EEC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have a bit at the end that recaps the lesson</a:t>
            </a:r>
            <a:br>
              <a:rPr lang="en-US" dirty="0"/>
            </a:br>
            <a:r>
              <a:rPr lang="en-US" dirty="0"/>
              <a:t>It’s useful for students when they review</a:t>
            </a:r>
          </a:p>
        </p:txBody>
      </p:sp>
    </p:spTree>
    <p:extLst>
      <p:ext uri="{BB962C8B-B14F-4D97-AF65-F5344CB8AC3E}">
        <p14:creationId xmlns:p14="http://schemas.microsoft.com/office/powerpoint/2010/main" val="3591964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 to debugging</a:t>
            </a:r>
          </a:p>
          <a:p>
            <a:pPr lvl="1"/>
            <a:r>
              <a:rPr lang="en-US" dirty="0"/>
              <a:t>When, Where, Why, Fix it!</a:t>
            </a:r>
          </a:p>
          <a:p>
            <a:r>
              <a:rPr lang="en-US" dirty="0"/>
              <a:t>Basic Debugging</a:t>
            </a:r>
          </a:p>
          <a:p>
            <a:pPr lvl="1"/>
            <a:r>
              <a:rPr lang="en-US" dirty="0"/>
              <a:t>Breaking apart lines and using prints to find where the issue is</a:t>
            </a:r>
          </a:p>
          <a:p>
            <a:r>
              <a:rPr lang="en-US" dirty="0"/>
              <a:t>The Debugger</a:t>
            </a:r>
          </a:p>
          <a:p>
            <a:pPr lvl="1"/>
            <a:r>
              <a:rPr lang="en-US" dirty="0"/>
              <a:t>How it works in </a:t>
            </a:r>
            <a:r>
              <a:rPr lang="en-US" dirty="0" err="1"/>
              <a:t>VSCode</a:t>
            </a:r>
            <a:endParaRPr lang="en-US" dirty="0"/>
          </a:p>
          <a:p>
            <a:pPr lvl="1"/>
            <a:r>
              <a:rPr lang="en-US" dirty="0"/>
              <a:t>How to use it to find bugs</a:t>
            </a:r>
          </a:p>
          <a:p>
            <a:r>
              <a:rPr lang="en-US" dirty="0"/>
              <a:t>How to avoid Bugs</a:t>
            </a:r>
          </a:p>
          <a:p>
            <a:pPr lvl="1"/>
            <a:r>
              <a:rPr lang="en-US" dirty="0"/>
              <a:t>Plan code, using asserts, and trying to use functions to reduce code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7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Recap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CLONE of 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Participation 4 </a:t>
            </a:r>
            <a:r>
              <a:rPr lang="en-US" b="1" dirty="0"/>
              <a:t>Due Thursday 3/9</a:t>
            </a:r>
          </a:p>
          <a:p>
            <a:pPr lvl="1"/>
            <a:r>
              <a:rPr lang="en-US" sz="2800" dirty="0"/>
              <a:t>This is the ZyBooks</a:t>
            </a:r>
          </a:p>
          <a:p>
            <a:r>
              <a:rPr lang="en-US" dirty="0"/>
              <a:t>Quiz 5: </a:t>
            </a:r>
            <a:r>
              <a:rPr lang="en-US" b="1" dirty="0"/>
              <a:t>Due Thursday 3/9</a:t>
            </a:r>
          </a:p>
          <a:p>
            <a:r>
              <a:rPr lang="en-US" dirty="0"/>
              <a:t>HW 3: </a:t>
            </a:r>
            <a:r>
              <a:rPr lang="en-US" b="1" dirty="0"/>
              <a:t>Due Friday 3/10</a:t>
            </a:r>
          </a:p>
          <a:p>
            <a:r>
              <a:rPr lang="en-US" dirty="0"/>
              <a:t>Lab 5: </a:t>
            </a:r>
            <a:r>
              <a:rPr lang="en-US" b="1" dirty="0"/>
              <a:t>Due Friday 3/10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08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r>
              <a:rPr lang="en-US" sz="3200" dirty="0"/>
              <a:t>Branching</a:t>
            </a:r>
          </a:p>
          <a:p>
            <a:pPr lvl="1"/>
            <a:r>
              <a:rPr lang="en-US" sz="2800" dirty="0"/>
              <a:t>Make a choice on what code you want to run</a:t>
            </a:r>
          </a:p>
          <a:p>
            <a:r>
              <a:rPr lang="en-US" sz="3200" dirty="0"/>
              <a:t>Control Flow Diagrams</a:t>
            </a:r>
          </a:p>
          <a:p>
            <a:pPr lvl="1"/>
            <a:r>
              <a:rPr lang="en-US" sz="2800" dirty="0"/>
              <a:t>What: A diagram that explains what to do for every choice</a:t>
            </a:r>
          </a:p>
          <a:p>
            <a:pPr lvl="1"/>
            <a:r>
              <a:rPr lang="en-US" sz="2800" dirty="0"/>
              <a:t>Why: Helps plan out code</a:t>
            </a:r>
          </a:p>
          <a:p>
            <a:r>
              <a:rPr lang="en-US" sz="3200" dirty="0"/>
              <a:t>If..</a:t>
            </a:r>
            <a:r>
              <a:rPr lang="en-US" sz="3200" dirty="0" err="1"/>
              <a:t>elif</a:t>
            </a:r>
            <a:r>
              <a:rPr lang="en-US" sz="3200" dirty="0"/>
              <a:t>..else</a:t>
            </a:r>
          </a:p>
          <a:p>
            <a:pPr lvl="1"/>
            <a:r>
              <a:rPr lang="en-US" sz="2800"/>
              <a:t>Branch </a:t>
            </a:r>
            <a:r>
              <a:rPr lang="en-US" sz="2800" dirty="0"/>
              <a:t>in </a:t>
            </a:r>
            <a:r>
              <a:rPr lang="en-US" sz="2800"/>
              <a:t>your code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127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Problem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2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Problems can get Complex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Real world problems are complex</a:t>
            </a:r>
          </a:p>
          <a:p>
            <a:pPr lvl="1"/>
            <a:r>
              <a:rPr lang="en-US" sz="2800" dirty="0"/>
              <a:t>There can be 1000s of lines of code, and the issue could be with just 1</a:t>
            </a:r>
          </a:p>
          <a:p>
            <a:pPr marL="0" indent="0">
              <a:buNone/>
            </a:pPr>
            <a:r>
              <a:rPr lang="en-US" sz="3200" dirty="0"/>
              <a:t>It’s easy to make a mistake</a:t>
            </a:r>
          </a:p>
          <a:p>
            <a:r>
              <a:rPr lang="en-US" sz="3200" dirty="0"/>
              <a:t>Most coders actually expect that their code doesn’t work the first try!</a:t>
            </a:r>
          </a:p>
        </p:txBody>
      </p:sp>
      <p:pic>
        <p:nvPicPr>
          <p:cNvPr id="4" name="Picture 3" descr="A person holding a light bulb">
            <a:extLst>
              <a:ext uri="{FF2B5EF4-FFF2-40B4-BE49-F238E27FC236}">
                <a16:creationId xmlns:a16="http://schemas.microsoft.com/office/drawing/2014/main" id="{066F1CFF-1831-C53D-E659-BF385D61F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07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34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Problems can get complex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When your code doesn’t work as you expect, this is called a </a:t>
            </a:r>
            <a:r>
              <a:rPr lang="en-US" sz="3200" b="1" dirty="0"/>
              <a:t>bug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It is your job, as a coder, to identify where these bugs come from, and how to fix them</a:t>
            </a:r>
          </a:p>
          <a:p>
            <a:pPr lvl="1"/>
            <a:r>
              <a:rPr lang="en-US" sz="2800" dirty="0"/>
              <a:t>Fixing them is called </a:t>
            </a:r>
            <a:r>
              <a:rPr lang="en-US" sz="2800" b="1" dirty="0"/>
              <a:t>debugging</a:t>
            </a:r>
          </a:p>
        </p:txBody>
      </p:sp>
      <p:pic>
        <p:nvPicPr>
          <p:cNvPr id="4" name="Picture 3" descr="A person holding a light bulb">
            <a:extLst>
              <a:ext uri="{FF2B5EF4-FFF2-40B4-BE49-F238E27FC236}">
                <a16:creationId xmlns:a16="http://schemas.microsoft.com/office/drawing/2014/main" id="{0E93287E-335C-7F19-E58B-625274AB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07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592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Problems can get complex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609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can use strategies to avoid bugs</a:t>
            </a:r>
          </a:p>
          <a:p>
            <a:r>
              <a:rPr lang="en-US" sz="3200" dirty="0"/>
              <a:t>Assert statements</a:t>
            </a:r>
          </a:p>
          <a:p>
            <a:pPr lvl="1"/>
            <a:r>
              <a:rPr lang="en-US" sz="2800" dirty="0"/>
              <a:t>Verify values are as expected</a:t>
            </a:r>
          </a:p>
          <a:p>
            <a:r>
              <a:rPr lang="en-US" sz="3200" dirty="0"/>
              <a:t>Control Flow diagrams</a:t>
            </a:r>
          </a:p>
          <a:p>
            <a:pPr lvl="1"/>
            <a:r>
              <a:rPr lang="en-US" sz="2800" dirty="0"/>
              <a:t>Define clearly what should happen at every stage</a:t>
            </a:r>
          </a:p>
          <a:p>
            <a:pPr marL="0" indent="0">
              <a:buNone/>
            </a:pPr>
            <a:r>
              <a:rPr lang="en-US" sz="3200" dirty="0"/>
              <a:t>But sometimes there is still a bug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07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0585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CICS 110 Template</Template>
  <TotalTime>891</TotalTime>
  <Words>1717</Words>
  <Application>Microsoft Office PowerPoint</Application>
  <PresentationFormat>Widescreen</PresentationFormat>
  <Paragraphs>244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Consolas</vt:lpstr>
      <vt:lpstr>Office Theme</vt:lpstr>
      <vt:lpstr>Debugging</vt:lpstr>
      <vt:lpstr>Announcement Slide</vt:lpstr>
      <vt:lpstr>Learning Goals Slide</vt:lpstr>
      <vt:lpstr>Recap</vt:lpstr>
      <vt:lpstr>Last time</vt:lpstr>
      <vt:lpstr>Problem</vt:lpstr>
      <vt:lpstr>Problems can get Complex</vt:lpstr>
      <vt:lpstr>Problems can get complex</vt:lpstr>
      <vt:lpstr>Problems can get complex</vt:lpstr>
      <vt:lpstr>Debugging</vt:lpstr>
      <vt:lpstr>Debugging</vt:lpstr>
      <vt:lpstr>Debugging</vt:lpstr>
      <vt:lpstr>Debugging</vt:lpstr>
      <vt:lpstr>Debugging</vt:lpstr>
      <vt:lpstr>Debugging</vt:lpstr>
      <vt:lpstr>Debugging</vt:lpstr>
      <vt:lpstr>Debugging</vt:lpstr>
      <vt:lpstr>The Debugger</vt:lpstr>
      <vt:lpstr>Some bugs are harder</vt:lpstr>
      <vt:lpstr>Debugging Walkthrough</vt:lpstr>
      <vt:lpstr>Using the debugger</vt:lpstr>
      <vt:lpstr>Breakpoints</vt:lpstr>
      <vt:lpstr>Stopping at a Breakpoint</vt:lpstr>
      <vt:lpstr>The Variables Pane</vt:lpstr>
      <vt:lpstr>The Call Stack</vt:lpstr>
      <vt:lpstr>The Debug Console</vt:lpstr>
      <vt:lpstr>The Debug Console</vt:lpstr>
      <vt:lpstr>Code Navigation</vt:lpstr>
      <vt:lpstr>Code Navigation</vt:lpstr>
      <vt:lpstr>Activity: Debugging Large Code</vt:lpstr>
      <vt:lpstr>Avoiding Bugs</vt:lpstr>
      <vt:lpstr>Use Functions</vt:lpstr>
      <vt:lpstr>Use Functions</vt:lpstr>
      <vt:lpstr>Use Asserts</vt:lpstr>
      <vt:lpstr>Plan out your code</vt:lpstr>
      <vt:lpstr>Practice</vt:lpstr>
      <vt:lpstr>More Debugger Practice</vt:lpstr>
      <vt:lpstr>Recap + Closing</vt:lpstr>
      <vt:lpstr>What did we learn?</vt:lpstr>
      <vt:lpstr>CLONE of Announcement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a CICS 110 Lecture</dc:title>
  <dc:creator>kobi</dc:creator>
  <cp:lastModifiedBy>kobi</cp:lastModifiedBy>
  <cp:revision>5</cp:revision>
  <dcterms:created xsi:type="dcterms:W3CDTF">2023-03-06T07:43:06Z</dcterms:created>
  <dcterms:modified xsi:type="dcterms:W3CDTF">2023-03-08T18:00:00Z</dcterms:modified>
</cp:coreProperties>
</file>